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7315200" cy="9601200"/>
  <p:embeddedFontLst>
    <p:embeddedFont>
      <p:font typeface="ＭＳ Ｐゴシック" pitchFamily="34" charset="-128"/>
      <p:regular r:id="rId21"/>
    </p:embeddedFont>
    <p:embeddedFont>
      <p:font typeface="Candara" pitchFamily="34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164" y="-62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088" y="-276"/>
      </p:cViewPr>
      <p:guideLst>
        <p:guide orient="horz" pos="2878"/>
        <p:guide pos="139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09800" y="4571999"/>
            <a:ext cx="4858394" cy="419615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89500" y="515685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DB2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fr-FR" sz="1200" b="0" baseline="0" dirty="0" smtClean="0">
                <a:latin typeface="Arial" pitchFamily="34" charset="0"/>
                <a:ea typeface="ＭＳ Ｐゴシック"/>
                <a:cs typeface="Arial" pitchFamily="34" charset="0"/>
              </a:rPr>
              <a:t>                  </a:t>
            </a:r>
            <a:r>
              <a:rPr lang="fr-FR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Data </a:t>
            </a:r>
            <a:r>
              <a:rPr lang="fr-FR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Manipulation </a:t>
            </a:r>
            <a:r>
              <a:rPr lang="fr-FR" sz="1200" b="0" dirty="0" err="1" smtClean="0">
                <a:latin typeface="Arial" pitchFamily="34" charset="0"/>
                <a:ea typeface="ＭＳ Ｐゴシック"/>
                <a:cs typeface="Arial" pitchFamily="34" charset="0"/>
              </a:rPr>
              <a:t>Language</a:t>
            </a:r>
            <a:endParaRPr lang="en-US" sz="1200" b="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17795" y="8788595"/>
            <a:ext cx="2946699" cy="34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08-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</a:t>
            </a:r>
          </a:p>
          <a:p>
            <a:r>
              <a:rPr lang="en-US" smtClean="0"/>
              <a:t>All employees other than the PRESIDENT will have the same job, salary, and commission as that of ALLEN. You can use a subquery to do an update.</a:t>
            </a:r>
            <a:endParaRPr lang="en-US"/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2519680" y="5315974"/>
            <a:ext cx="4226560" cy="96012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UPDATE emp	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SET (job,sal,comm) = (SELECT job,sal,comm FROM emp WHERE ename = 'ALLEN') 	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WHERE NOT job = 'PRESIDENT'; 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Addition of Data into Tables:</a:t>
            </a:r>
          </a:p>
          <a:p>
            <a:r>
              <a:rPr lang="en-US" smtClean="0"/>
              <a:t>Requisites for using INSERT command:</a:t>
            </a:r>
          </a:p>
          <a:p>
            <a:r>
              <a:rPr lang="en-US" smtClean="0"/>
              <a:t>If values are specified for all columns in the order specified at creation, then col_names could be omitted.</a:t>
            </a:r>
          </a:p>
          <a:p>
            <a:r>
              <a:rPr lang="en-US" smtClean="0"/>
              <a:t>Values should match “data type” of the respective columns.</a:t>
            </a:r>
          </a:p>
          <a:p>
            <a:r>
              <a:rPr lang="en-US" smtClean="0"/>
              <a:t>Number of values should match the number of column names mentioned.</a:t>
            </a:r>
          </a:p>
          <a:p>
            <a:r>
              <a:rPr lang="en-US" smtClean="0"/>
              <a:t>All columns declared as NOT NULL should be supplied with a value.</a:t>
            </a:r>
          </a:p>
          <a:p>
            <a:r>
              <a:rPr lang="en-US" smtClean="0"/>
              <a:t>Character strings should be enclosed in quotes.</a:t>
            </a:r>
          </a:p>
          <a:p>
            <a:r>
              <a:rPr lang="en-US" smtClean="0"/>
              <a:t>Date values should be enclosed in quotes.</a:t>
            </a:r>
          </a:p>
          <a:p>
            <a:r>
              <a:rPr lang="en-US" smtClean="0"/>
              <a:t>Values will insert one row at a time.</a:t>
            </a:r>
          </a:p>
          <a:p>
            <a:r>
              <a:rPr lang="en-US" smtClean="0"/>
              <a:t>Query will insert all the rows returned by the query.</a:t>
            </a:r>
          </a:p>
          <a:p>
            <a:r>
              <a:rPr lang="en-US" smtClean="0"/>
              <a:t>The table_name can be a “table” or a “view”. If table_name is a “view”, then the following restrictions apply: </a:t>
            </a:r>
          </a:p>
          <a:p>
            <a:pPr lvl="1"/>
            <a:r>
              <a:rPr lang="en-US" smtClean="0"/>
              <a:t>The “view” cannot have a GROUP BY, DISTINCT, UNION, clause or a join.</a:t>
            </a:r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Inserting Rows into a Table:</a:t>
            </a:r>
          </a:p>
          <a:p>
            <a:r>
              <a:rPr lang="en-US" smtClean="0"/>
              <a:t>Example: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Inserting a row in EMP table giving some values.</a:t>
            </a:r>
          </a:p>
          <a:p>
            <a:endParaRPr lang="en-US" smtClean="0"/>
          </a:p>
          <a:p>
            <a:pPr lvl="1"/>
            <a:r>
              <a:rPr lang="en-US" smtClean="0"/>
              <a:t>This row will be created if all the constraints like NOT NULL are satisfied.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2519680" y="5958442"/>
            <a:ext cx="4307840" cy="8001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INSERT INTO EMP  (empno, ename, sal) 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    VALUES (200, 'Archer', 40000);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Deletion of Data from Tables</a:t>
            </a:r>
          </a:p>
          <a:p>
            <a:r>
              <a:rPr lang="en-US" smtClean="0"/>
              <a:t>The table_name can be a “table” or a “view”.</a:t>
            </a:r>
          </a:p>
          <a:p>
            <a:r>
              <a:rPr lang="en-US" smtClean="0"/>
              <a:t>The DELETE command is used to delete one or more rows from a table.</a:t>
            </a:r>
          </a:p>
          <a:p>
            <a:r>
              <a:rPr lang="en-US" smtClean="0"/>
              <a:t>The DELETE statement removes all rows identified by the WHERE clause. </a:t>
            </a:r>
          </a:p>
          <a:p>
            <a:pPr lvl="1"/>
            <a:r>
              <a:rPr lang="en-US" smtClean="0"/>
              <a:t>This is another DML, which means we can rollback the deleted data, and that to make our changes permanent.</a:t>
            </a:r>
          </a:p>
          <a:p>
            <a:r>
              <a:rPr lang="en-US" smtClean="0"/>
              <a:t>If WHERE clause is omitted, all rows from the table are removed. Else all rows which satisfy the condition are removed.</a:t>
            </a:r>
          </a:p>
          <a:p>
            <a:r>
              <a:rPr lang="en-US" smtClean="0"/>
              <a:t>FROM clause can be omitted without affecting the statement.</a:t>
            </a:r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Deletion of Data from Tables</a:t>
            </a:r>
          </a:p>
          <a:p>
            <a:r>
              <a:rPr lang="en-US" smtClean="0"/>
              <a:t>Example 3:</a:t>
            </a:r>
            <a:endParaRPr lang="en-US"/>
          </a:p>
        </p:txBody>
      </p:sp>
      <p:sp>
        <p:nvSpPr>
          <p:cNvPr id="263173" name="AutoShape 5"/>
          <p:cNvSpPr>
            <a:spLocks noChangeArrowheads="1"/>
          </p:cNvSpPr>
          <p:nvPr/>
        </p:nvSpPr>
        <p:spPr bwMode="auto">
          <a:xfrm>
            <a:off x="2519680" y="5120640"/>
            <a:ext cx="4307840" cy="24003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DELETE Emp WHERE ename = 'JONATHAN SEAGULL';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Modifying / Updating existing Data in a Table:</a:t>
            </a:r>
          </a:p>
          <a:p>
            <a:r>
              <a:rPr lang="en-US" smtClean="0"/>
              <a:t>The table_name can be a “table” or a “view”.</a:t>
            </a:r>
          </a:p>
          <a:p>
            <a:r>
              <a:rPr lang="en-US" smtClean="0"/>
              <a:t>The “value” can be a value, an expression, or a query, which returns a single value.    </a:t>
            </a:r>
          </a:p>
          <a:p>
            <a:r>
              <a:rPr lang="en-US" smtClean="0"/>
              <a:t>The UPDATE command provides automatic navigation to the data.</a:t>
            </a:r>
          </a:p>
          <a:p>
            <a:r>
              <a:rPr lang="en-US" smtClean="0"/>
              <a:t>Note: If the WHERE clause is omitted, all rows in the table will be updated by a value that is currently specified for the field. Else only those rows which satisfy the condition will be updated.</a:t>
            </a:r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758572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9112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8573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513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3962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024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64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72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2817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2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8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9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19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0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DB2</a:t>
            </a:r>
            <a:endParaRPr lang="en-US" sz="3600" b="0" dirty="0">
              <a:solidFill>
                <a:srgbClr val="000000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b="0" dirty="0" err="1" smtClean="0">
                <a:ea typeface="ＭＳ Ｐゴシック"/>
                <a:cs typeface="ＭＳ Ｐゴシック"/>
              </a:rPr>
              <a:t>Lesson</a:t>
            </a:r>
            <a:r>
              <a:rPr lang="fr-FR" b="0" dirty="0" smtClean="0">
                <a:ea typeface="ＭＳ Ｐゴシック"/>
                <a:cs typeface="ＭＳ Ｐゴシック"/>
              </a:rPr>
              <a:t> 8: Data Manipulation </a:t>
            </a:r>
            <a:r>
              <a:rPr lang="fr-FR" b="0" dirty="0" err="1" smtClean="0">
                <a:ea typeface="ＭＳ Ｐゴシック"/>
                <a:cs typeface="ＭＳ Ｐゴシック"/>
              </a:rPr>
              <a:t>Language</a:t>
            </a:r>
            <a:endParaRPr lang="en-US" b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108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4" name="AutoShape 8"/>
          <p:cNvSpPr>
            <a:spLocks noChangeArrowheads="1"/>
          </p:cNvSpPr>
          <p:nvPr/>
        </p:nvSpPr>
        <p:spPr bwMode="auto">
          <a:xfrm>
            <a:off x="666750" y="2486925"/>
            <a:ext cx="7681913" cy="19145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UPDATE Dept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SET dname= ‘Information Technology’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WHERE deptno=10;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8.4: Modifying / Updating existing Data in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To UPDATE the column “</a:t>
            </a:r>
            <a:r>
              <a:rPr lang="en-US" dirty="0" err="1"/>
              <a:t>dname</a:t>
            </a:r>
            <a:r>
              <a:rPr lang="en-US" dirty="0"/>
              <a:t>” of a row, where </a:t>
            </a:r>
            <a:r>
              <a:rPr lang="en-US" dirty="0" err="1"/>
              <a:t>deptno</a:t>
            </a:r>
            <a:r>
              <a:rPr lang="en-US" dirty="0"/>
              <a:t> is 10, give the following command: </a:t>
            </a:r>
          </a:p>
        </p:txBody>
      </p:sp>
    </p:spTree>
    <p:extLst>
      <p:ext uri="{BB962C8B-B14F-4D97-AF65-F5344CB8AC3E}">
        <p14:creationId xmlns:p14="http://schemas.microsoft.com/office/powerpoint/2010/main" val="8354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2" name="AutoShape 8"/>
          <p:cNvSpPr>
            <a:spLocks noChangeArrowheads="1"/>
          </p:cNvSpPr>
          <p:nvPr/>
        </p:nvSpPr>
        <p:spPr bwMode="auto">
          <a:xfrm>
            <a:off x="666750" y="2414355"/>
            <a:ext cx="7681913" cy="1460959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UPDATE Dept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SET dname= ‘Information Technology’ , loc= ‘California’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        WHERE deptno=10;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9"/>
            <a:ext cx="9143999" cy="1002135"/>
          </a:xfrm>
        </p:spPr>
        <p:txBody>
          <a:bodyPr/>
          <a:lstStyle/>
          <a:p>
            <a:r>
              <a:rPr lang="en-US" sz="1200" dirty="0"/>
              <a:t>8.4: Modifying / Updating existing Data in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 To UPDATE the columns “</a:t>
            </a:r>
            <a:r>
              <a:rPr lang="en-US" dirty="0" err="1"/>
              <a:t>dname</a:t>
            </a:r>
            <a:r>
              <a:rPr lang="en-US" dirty="0"/>
              <a:t>” and “</a:t>
            </a:r>
            <a:r>
              <a:rPr lang="en-US" dirty="0" err="1"/>
              <a:t>loc</a:t>
            </a:r>
            <a:r>
              <a:rPr lang="en-US" dirty="0"/>
              <a:t>” of row(s) where </a:t>
            </a:r>
            <a:r>
              <a:rPr lang="en-US" dirty="0" err="1"/>
              <a:t>deptno</a:t>
            </a:r>
            <a:r>
              <a:rPr lang="en-US" dirty="0"/>
              <a:t> is 10, give the following command: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making salary of SMITH equal to that of </a:t>
            </a:r>
            <a:r>
              <a:rPr lang="en-US" dirty="0" err="1"/>
              <a:t>emp</a:t>
            </a:r>
            <a:r>
              <a:rPr lang="en-US" dirty="0"/>
              <a:t> no 7369, use the following command: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76491" name="AutoShape 11"/>
          <p:cNvSpPr>
            <a:spLocks noChangeArrowheads="1"/>
          </p:cNvSpPr>
          <p:nvPr/>
        </p:nvSpPr>
        <p:spPr bwMode="auto">
          <a:xfrm>
            <a:off x="671513" y="2467423"/>
            <a:ext cx="7848600" cy="15820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UPDATE emp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SET SAL = (SELECT SAL FROM emp WHERE empno = 7369)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WHERE ename = 'SMITH';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sz="1200" dirty="0"/>
              <a:t>8.4: Modifying / Updating existing Data in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a </a:t>
            </a:r>
            <a:r>
              <a:rPr lang="en-US" dirty="0" err="1"/>
              <a:t>Subquery</a:t>
            </a:r>
            <a:r>
              <a:rPr lang="en-US" dirty="0"/>
              <a:t> to do an </a:t>
            </a:r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learnt:</a:t>
            </a:r>
          </a:p>
          <a:p>
            <a:pPr lvl="1"/>
            <a:r>
              <a:rPr lang="en-US" dirty="0"/>
              <a:t>The concept of Data Manipulation Language</a:t>
            </a:r>
          </a:p>
          <a:p>
            <a:pPr lvl="1"/>
            <a:r>
              <a:rPr lang="en-US" dirty="0"/>
              <a:t>Inserting rows into a table</a:t>
            </a:r>
          </a:p>
          <a:p>
            <a:pPr lvl="1"/>
            <a:r>
              <a:rPr lang="en-US" dirty="0"/>
              <a:t>Deleting rows from a table</a:t>
            </a:r>
          </a:p>
          <a:p>
            <a:pPr lvl="1"/>
            <a:r>
              <a:rPr lang="en-US" dirty="0"/>
              <a:t>Updating rows in a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29"/>
            <a:ext cx="9143999" cy="1002135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 All DML statements are </a:t>
            </a:r>
            <a:r>
              <a:rPr lang="en-US" dirty="0" err="1"/>
              <a:t>autocommitted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True / False</a:t>
            </a:r>
          </a:p>
          <a:p>
            <a:endParaRPr lang="en-US" dirty="0"/>
          </a:p>
          <a:p>
            <a:r>
              <a:rPr lang="en-US" dirty="0"/>
              <a:t>Question 2: In a transaction, DDL statement after DML statement commits the changes done by DML.</a:t>
            </a:r>
          </a:p>
          <a:p>
            <a:pPr lvl="1"/>
            <a:r>
              <a:rPr lang="en-US" dirty="0"/>
              <a:t>True/False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Concept of Data Manipulation Language</a:t>
            </a:r>
          </a:p>
          <a:p>
            <a:pPr lvl="1"/>
            <a:r>
              <a:rPr lang="en-US" dirty="0"/>
              <a:t>Inserting rows into a table</a:t>
            </a:r>
          </a:p>
          <a:p>
            <a:pPr lvl="1"/>
            <a:r>
              <a:rPr lang="en-US" dirty="0"/>
              <a:t>Deleting rows from a table</a:t>
            </a:r>
          </a:p>
          <a:p>
            <a:pPr lvl="1"/>
            <a:r>
              <a:rPr lang="en-US" dirty="0"/>
              <a:t>Updating rows in a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8.1: Data Manipulation Language 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Language (DML) is used to perform the following routines on database information: </a:t>
            </a:r>
          </a:p>
          <a:p>
            <a:r>
              <a:rPr lang="en-US" dirty="0"/>
              <a:t>Topic Details - Line 2</a:t>
            </a:r>
          </a:p>
          <a:p>
            <a:pPr lvl="1"/>
            <a:r>
              <a:rPr lang="en-US" dirty="0"/>
              <a:t>Retrieve 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Modify </a:t>
            </a:r>
          </a:p>
          <a:p>
            <a:r>
              <a:rPr lang="en-US" dirty="0"/>
              <a:t>DML changes data in an object. If you insert a row into a table, that is DML. </a:t>
            </a:r>
          </a:p>
          <a:p>
            <a:r>
              <a:rPr lang="en-US" dirty="0"/>
              <a:t>All DML statements change data, and must be committed before the change becomes permanent.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9"/>
            <a:ext cx="9143999" cy="1002135"/>
          </a:xfrm>
        </p:spPr>
        <p:txBody>
          <a:bodyPr/>
          <a:lstStyle/>
          <a:p>
            <a:r>
              <a:rPr lang="en-US" sz="1200" dirty="0"/>
              <a:t>8.2: Addition Of Data Into Tables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command:</a:t>
            </a:r>
          </a:p>
          <a:p>
            <a:pPr lvl="1"/>
            <a:r>
              <a:rPr lang="en-US" dirty="0"/>
              <a:t>INSERT is a DML command. It is used to add rows to a table.</a:t>
            </a:r>
          </a:p>
          <a:p>
            <a:pPr lvl="1"/>
            <a:r>
              <a:rPr lang="en-US" dirty="0"/>
              <a:t>In the simplest form of the command, the values for different columns in the row to be inserted have to be specified. </a:t>
            </a:r>
          </a:p>
          <a:p>
            <a:pPr lvl="1"/>
            <a:r>
              <a:rPr lang="en-US" dirty="0"/>
              <a:t>Alternatively, the rows can be generated from some other tables by using a SQL query language command.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by specifying values: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To insert a new record in the DEPT table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5772" name="AutoShape 12"/>
          <p:cNvSpPr>
            <a:spLocks noChangeArrowheads="1"/>
          </p:cNvSpPr>
          <p:nvPr/>
        </p:nvSpPr>
        <p:spPr bwMode="auto">
          <a:xfrm>
            <a:off x="762000" y="2042880"/>
            <a:ext cx="7696200" cy="107768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INSERT INTO table_name[(col_name1,col_name2,...)]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	   {VALUES (value1,value2,....);</a:t>
            </a:r>
          </a:p>
        </p:txBody>
      </p:sp>
      <p:sp>
        <p:nvSpPr>
          <p:cNvPr id="245773" name="AutoShape 13"/>
          <p:cNvSpPr>
            <a:spLocks noChangeArrowheads="1"/>
          </p:cNvSpPr>
          <p:nvPr/>
        </p:nvSpPr>
        <p:spPr bwMode="auto">
          <a:xfrm>
            <a:off x="671513" y="3813630"/>
            <a:ext cx="7848600" cy="9035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+mj-lt"/>
              </a:rPr>
              <a:t>INSERT INTO Dept VALUES (10, ‘ACCOUNTING’, ‘MUMBAI’);</a:t>
            </a: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8.2: Addition Of Data Into Tables</a:t>
            </a:r>
            <a:br>
              <a:rPr lang="en-US" sz="1200" dirty="0"/>
            </a:br>
            <a:r>
              <a:rPr lang="en-US" dirty="0"/>
              <a:t>Inserting Rows Into A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rows in a table from another table using </a:t>
            </a:r>
            <a:r>
              <a:rPr lang="en-US" dirty="0" err="1"/>
              <a:t>Subquery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Example: The example given below assumes that a </a:t>
            </a:r>
            <a:r>
              <a:rPr lang="en-US" dirty="0" err="1"/>
              <a:t>new_emp_table</a:t>
            </a:r>
            <a:r>
              <a:rPr lang="en-US" dirty="0"/>
              <a:t> exists. You can use a </a:t>
            </a:r>
            <a:r>
              <a:rPr lang="en-US" dirty="0" err="1"/>
              <a:t>subquery</a:t>
            </a:r>
            <a:r>
              <a:rPr lang="en-US" dirty="0"/>
              <a:t> to insert rows from another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>
            <a:off x="838200" y="2706912"/>
            <a:ext cx="7543800" cy="1219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INSERT INTO new_emp_table 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SELECT * FROM emp WHERE emp.hiredate &gt; '01-jan-82';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8.2: Addition Of Data Into Tables</a:t>
            </a:r>
            <a:br>
              <a:rPr lang="en-US" sz="1200" dirty="0"/>
            </a:b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command is used to delete one or more rows from a table.</a:t>
            </a:r>
          </a:p>
          <a:p>
            <a:pPr lvl="1"/>
            <a:r>
              <a:rPr lang="en-US" dirty="0"/>
              <a:t>The DELETE  command removes all rows identified by the WHERE clause. 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5529" name="AutoShape 9"/>
          <p:cNvSpPr>
            <a:spLocks noChangeArrowheads="1"/>
          </p:cNvSpPr>
          <p:nvPr/>
        </p:nvSpPr>
        <p:spPr bwMode="auto">
          <a:xfrm>
            <a:off x="990600" y="2667000"/>
            <a:ext cx="7239000" cy="1371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>
                <a:latin typeface="+mj-lt"/>
              </a:rPr>
              <a:t>DELETE [FROM] {table_name | alias } 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	   [WHERE condition];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8.3: Deletion of Data from Tables</a:t>
            </a:r>
            <a:br>
              <a:rPr lang="en-US" sz="1200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5" name="AutoShape 11"/>
          <p:cNvSpPr>
            <a:spLocks noChangeArrowheads="1"/>
          </p:cNvSpPr>
          <p:nvPr/>
        </p:nvSpPr>
        <p:spPr bwMode="auto">
          <a:xfrm>
            <a:off x="990600" y="2209800"/>
            <a:ext cx="72390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Candara"/>
              </a:rPr>
              <a:t>DELETE FROM Emp;</a:t>
            </a:r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>
            <a:off x="990600" y="4267200"/>
            <a:ext cx="7239000" cy="914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latin typeface="Candara"/>
              </a:rPr>
              <a:t>DELETE FROM Emp WHERE  deptno=10;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28"/>
            <a:ext cx="9143999" cy="1002135"/>
          </a:xfrm>
        </p:spPr>
        <p:txBody>
          <a:bodyPr/>
          <a:lstStyle/>
          <a:p>
            <a:r>
              <a:rPr lang="en-US" sz="1200" dirty="0"/>
              <a:t>8.3: Deletion of Data from Tables</a:t>
            </a:r>
            <a:br>
              <a:rPr lang="en-US" sz="1200" dirty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If the WHERE clause is omitted, all rows will be deleted from the 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r>
              <a:rPr lang="en-US" dirty="0"/>
              <a:t>Example 2: If we want to delete all information about department 10 from the </a:t>
            </a:r>
            <a:r>
              <a:rPr lang="en-US" dirty="0" err="1"/>
              <a:t>Emp</a:t>
            </a:r>
            <a:r>
              <a:rPr lang="en-US" dirty="0"/>
              <a:t> table: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UPDATE command to change single rows, groups of rows, or all rows in a table. </a:t>
            </a:r>
          </a:p>
          <a:p>
            <a:pPr lvl="1"/>
            <a:r>
              <a:rPr lang="en-US" dirty="0"/>
              <a:t>In all data modification statements, you can change the data in only “one table at a time”. </a:t>
            </a:r>
          </a:p>
          <a:p>
            <a:endParaRPr lang="en-US" dirty="0"/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609600" y="2928252"/>
            <a:ext cx="7772400" cy="2296891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UPDATE table_name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SET   col_name = value|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	col_name = SELECT_statement_returning_single_value|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	(col_name,...) = SELECT_statement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[WHERE condition];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13" y="3628"/>
            <a:ext cx="9143999" cy="1002135"/>
          </a:xfrm>
        </p:spPr>
        <p:txBody>
          <a:bodyPr/>
          <a:lstStyle/>
          <a:p>
            <a:r>
              <a:rPr lang="en-US" sz="1200" dirty="0"/>
              <a:t>8.4: Modifying / Updating existing Data in a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dec54838-42f9-41a2-a909-1ed037324a0b">Template</Material_x0020_Type>
    <Levels xmlns="dec54838-42f9-41a2-a909-1ed037324a0b">L1</Levels>
    <FolderName xmlns="952a6df7-b138-4f89-9bc4-e7a874ea3254" xsi:nil="true"/>
    <Category xmlns="dec54838-42f9-41a2-a909-1ed037324a0b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837FBFFE9F46BAB6ECA4429E8B92" ma:contentTypeVersion="3" ma:contentTypeDescription="Create a new document." ma:contentTypeScope="" ma:versionID="b68c94c73f7bce793016c81e8e257010">
  <xsd:schema xmlns:xsd="http://www.w3.org/2001/XMLSchema" xmlns:xs="http://www.w3.org/2001/XMLSchema" xmlns:p="http://schemas.microsoft.com/office/2006/metadata/properties" xmlns:ns2="dec54838-42f9-41a2-a909-1ed037324a0b" xmlns:ns3="952a6df7-b138-4f89-9bc4-e7a874ea3254" targetNamespace="http://schemas.microsoft.com/office/2006/metadata/properties" ma:root="true" ma:fieldsID="ab78dec6ec4c51a708fa7cf0f56fa375" ns2:_="" ns3:_="">
    <xsd:import namespace="dec54838-42f9-41a2-a909-1ed037324a0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 minOccurs="0"/>
                <xsd:element ref="ns2:Category" minOccurs="0"/>
                <xsd:element ref="ns2:Levels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54838-42f9-41a2-a909-1ed037324a0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Levels" ma:index="10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952a6df7-b138-4f89-9bc4-e7a874ea3254"/>
    <ds:schemaRef ds:uri="http://schemas.microsoft.com/office/infopath/2007/PartnerControls"/>
    <ds:schemaRef ds:uri="dec54838-42f9-41a2-a909-1ed037324a0b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DA5BF75-BBE5-45E8-87E5-051D8E253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54838-42f9-41a2-a909-1ed037324a0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1029</Words>
  <Application>Microsoft Office PowerPoint</Application>
  <PresentationFormat>On-screen Show (4:3)</PresentationFormat>
  <Paragraphs>130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ＭＳ Ｐゴシック</vt:lpstr>
      <vt:lpstr>Candara</vt:lpstr>
      <vt:lpstr>Calibri</vt:lpstr>
      <vt:lpstr>Helvetica Light</vt:lpstr>
      <vt:lpstr>Wingdings</vt:lpstr>
      <vt:lpstr>2_Corporate Presentation Template (4x3 - Normal)</vt:lpstr>
      <vt:lpstr>think-cell Slide</vt:lpstr>
      <vt:lpstr>DB2</vt:lpstr>
      <vt:lpstr>Lesson Objectives</vt:lpstr>
      <vt:lpstr>8.1: Data Manipulation Language  Explanation</vt:lpstr>
      <vt:lpstr>8.2: Addition Of Data Into Tables Explanation</vt:lpstr>
      <vt:lpstr>8.2: Addition Of Data Into Tables Inserting Rows Into A Table</vt:lpstr>
      <vt:lpstr>8.2: Addition Of Data Into Tables Example</vt:lpstr>
      <vt:lpstr>8.3: Deletion of Data from Tables Explanation</vt:lpstr>
      <vt:lpstr>8.3: Deletion of Data from Tables Examples</vt:lpstr>
      <vt:lpstr>8.4: Modifying / Updating existing Data in a Table Explanation</vt:lpstr>
      <vt:lpstr>8.4: Modifying / Updating existing Data in a Table Examples</vt:lpstr>
      <vt:lpstr>8.4: Modifying / Updating existing Data in a Table Examples</vt:lpstr>
      <vt:lpstr>8.4: Modifying / Updating existing Data in a Table Using a Subquery to do an Update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Misal, Dinesh</cp:lastModifiedBy>
  <cp:revision>141</cp:revision>
  <cp:lastPrinted>2016-09-06T10:11:24Z</cp:lastPrinted>
  <dcterms:created xsi:type="dcterms:W3CDTF">2012-05-18T02:59:15Z</dcterms:created>
  <dcterms:modified xsi:type="dcterms:W3CDTF">2016-09-06T10:12:26Z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0x010100ED42837FBFFE9F46BAB6ECA4429E8B92</vt:lpwstr>
  </property>
  <property fmtid="{D5CDD505-2E9C-101B-9397-08002B2CF9AE}" pid="4" name="_SourceUrl">
    <vt:lpwstr/>
  </property>
</Properties>
</file>