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4"/>
  </p:sldMasterIdLst>
  <p:notesMasterIdLst>
    <p:notesMasterId r:id="rId15"/>
  </p:notesMasterIdLst>
  <p:handoutMasterIdLst>
    <p:handoutMasterId r:id="rId16"/>
  </p:handoutMasterIdLst>
  <p:sldIdLst>
    <p:sldId id="256" r:id="rId5"/>
    <p:sldId id="257" r:id="rId6"/>
    <p:sldId id="258" r:id="rId7"/>
    <p:sldId id="259" r:id="rId8"/>
    <p:sldId id="260" r:id="rId9"/>
    <p:sldId id="261" r:id="rId10"/>
    <p:sldId id="262" r:id="rId11"/>
    <p:sldId id="263" r:id="rId12"/>
    <p:sldId id="264" r:id="rId13"/>
    <p:sldId id="265" r:id="rId14"/>
  </p:sldIdLst>
  <p:sldSz cx="9144000" cy="6858000" type="screen4x3"/>
  <p:notesSz cx="7315200" cy="9601200"/>
  <p:embeddedFontLst>
    <p:embeddedFont>
      <p:font typeface="ＭＳ Ｐゴシック" pitchFamily="34" charset="-128"/>
      <p:regular r:id="rId17"/>
    </p:embeddedFont>
    <p:embeddedFont>
      <p:font typeface="Candara" pitchFamily="34" charset="0"/>
      <p:regular r:id="rId18"/>
      <p:bold r:id="rId19"/>
      <p:italic r:id="rId20"/>
      <p:boldItalic r:id="rId21"/>
    </p:embeddedFont>
    <p:embeddedFont>
      <p:font typeface="Calibri"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1164" y="-62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1944" y="-90"/>
      </p:cViewPr>
      <p:guideLst>
        <p:guide orient="horz" pos="2890"/>
        <p:guide pos="13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9/7/2016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205038" y="4584525"/>
            <a:ext cx="4863156" cy="4183631"/>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6740" y="54269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latin typeface="Arial" pitchFamily="34" charset="0"/>
                <a:cs typeface="Arial" pitchFamily="34" charset="0"/>
              </a:rPr>
              <a:t>DB2</a:t>
            </a:r>
            <a:r>
              <a:rPr lang="en-US" sz="1200" b="0" dirty="0" smtClean="0">
                <a:latin typeface="Arial" pitchFamily="34" charset="0"/>
                <a:cs typeface="Arial" pitchFamily="34" charset="0"/>
              </a:rPr>
              <a:t>					</a:t>
            </a:r>
            <a:r>
              <a:rPr lang="en-US" sz="1200" b="0" baseline="0" dirty="0" smtClean="0">
                <a:latin typeface="Arial" pitchFamily="34" charset="0"/>
                <a:ea typeface="ＭＳ Ｐゴシック"/>
                <a:cs typeface="Arial" pitchFamily="34" charset="0"/>
              </a:rPr>
              <a:t>                 </a:t>
            </a:r>
            <a:r>
              <a:rPr lang="en-US" sz="1200" b="0" dirty="0" smtClean="0">
                <a:latin typeface="Arial" pitchFamily="34" charset="0"/>
                <a:ea typeface="ＭＳ Ｐゴシック"/>
                <a:cs typeface="Arial" pitchFamily="34" charset="0"/>
              </a:rPr>
              <a:t>Embedded SQL</a:t>
            </a:r>
            <a:endParaRPr lang="en-US" sz="1200" b="0" dirty="0" smtClean="0">
              <a:latin typeface="Arial" pitchFamily="34" charset="0"/>
              <a:ea typeface="ＭＳ Ｐゴシック"/>
              <a:cs typeface="Arial" pitchFamily="34" charset="0"/>
            </a:endParaRPr>
          </a:p>
        </p:txBody>
      </p:sp>
      <p:sp>
        <p:nvSpPr>
          <p:cNvPr id="12" name="Rectangle 14"/>
          <p:cNvSpPr>
            <a:spLocks noChangeArrowheads="1"/>
          </p:cNvSpPr>
          <p:nvPr/>
        </p:nvSpPr>
        <p:spPr bwMode="auto">
          <a:xfrm>
            <a:off x="4126771" y="8782616"/>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10-</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body" idx="1"/>
          </p:nvPr>
        </p:nvSpPr>
        <p:spPr/>
        <p:txBody>
          <a:bodyPr/>
          <a:lstStyle/>
          <a:p>
            <a:r>
              <a:rPr lang="en-US" smtClean="0"/>
              <a:t>Static SQL:</a:t>
            </a:r>
          </a:p>
          <a:p>
            <a:r>
              <a:rPr lang="en-US" smtClean="0"/>
              <a:t>In static SQL, the SQL statements that are issued are coded, precompiled, compiled, and bound before execution time. With static SQL, the tables your SQL statements access and the functions your statements perform are fixed before the program that contains them is executed.</a:t>
            </a:r>
          </a:p>
          <a:p>
            <a:r>
              <a:rPr lang="en-US" smtClean="0"/>
              <a:t>Although a static SQL statement performs predetermined functions, it does not mean that its operations are limited. Since, you can use host variables in a static SQL statement, its operation can vary. As a result, you can code application programs that issue static SQL statements to meet a wide variety of application requirements. In fact, static SQL lets you accomplish nearly all the tasks you need to perform in application programs.</a:t>
            </a:r>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p:txBody>
          <a:bodyPr/>
          <a:lstStyle/>
          <a:p>
            <a:r>
              <a:rPr lang="en-US" smtClean="0"/>
              <a:t>Dynamic SQL:</a:t>
            </a:r>
          </a:p>
          <a:p>
            <a:r>
              <a:rPr lang="en-US" smtClean="0"/>
              <a:t>In contrast, dynamic SQL lets you build and issue statements that can vary completely from one execution to another. Your program constructs a text string that contains the specifications for the statement and stores it in a host variable. Then, when you invoke the statement dynamically at run time, DB2 interprets the string, translates it into an executable SQL statement, binds it, and runs it.</a:t>
            </a:r>
          </a:p>
          <a:p>
            <a:r>
              <a:rPr lang="en-US" smtClean="0"/>
              <a:t>The statements that you cannot issue dynamically fall into three groups:</a:t>
            </a:r>
          </a:p>
          <a:p>
            <a:pPr lvl="1"/>
            <a:r>
              <a:rPr lang="en-US" smtClean="0"/>
              <a:t>Cursor processing statements </a:t>
            </a:r>
            <a:br>
              <a:rPr lang="en-US" smtClean="0"/>
            </a:br>
            <a:r>
              <a:rPr lang="en-US" smtClean="0"/>
              <a:t>For example: OPEN, FETCH, CLOSE</a:t>
            </a:r>
          </a:p>
          <a:p>
            <a:pPr lvl="1"/>
            <a:r>
              <a:rPr lang="en-US" smtClean="0"/>
              <a:t>Precompiler directives </a:t>
            </a:r>
            <a:br>
              <a:rPr lang="en-US" smtClean="0"/>
            </a:br>
            <a:r>
              <a:rPr lang="en-US" smtClean="0"/>
              <a:t>For example: DECLARE, INCLUDE, WHENEVER</a:t>
            </a:r>
          </a:p>
          <a:p>
            <a:pPr lvl="1"/>
            <a:r>
              <a:rPr lang="en-US" smtClean="0"/>
              <a:t>Statements for Dynamic SQL processing dynamically </a:t>
            </a:r>
            <a:br>
              <a:rPr lang="en-US" smtClean="0"/>
            </a:br>
            <a:r>
              <a:rPr lang="en-US" smtClean="0"/>
              <a:t>For example: EXECUTE IMMEDIATE, PREPARE, EXECUTE, DECLARE</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3"/>
          <p:cNvSpPr>
            <a:spLocks noGrp="1" noChangeArrowheads="1"/>
          </p:cNvSpPr>
          <p:nvPr>
            <p:ph type="body" idx="1"/>
          </p:nvPr>
        </p:nvSpPr>
        <p:spPr/>
        <p:txBody>
          <a:bodyPr/>
          <a:lstStyle/>
          <a:p>
            <a:r>
              <a:rPr lang="en-US" smtClean="0"/>
              <a:t>Embedded SQL:</a:t>
            </a:r>
          </a:p>
          <a:p>
            <a:r>
              <a:rPr lang="en-US" smtClean="0"/>
              <a:t>Any SQL statement that can be used at the terminal can also be used in an application program. </a:t>
            </a:r>
          </a:p>
          <a:p>
            <a:r>
              <a:rPr lang="en-US" smtClean="0"/>
              <a:t>There are various differences of detail between a given interactive SQL statement and its corresponding embedded form.</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399841457"/>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12532959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8089107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644016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47072271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351348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30231009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50080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959714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68545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7032012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437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831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640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884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9766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97883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9"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15833443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solidFill>
                  <a:srgbClr val="000000"/>
                </a:solidFill>
              </a:rPr>
              <a:t>DB2</a:t>
            </a:r>
            <a:endParaRPr lang="en-US" sz="3600" dirty="0">
              <a:solidFill>
                <a:srgbClr val="000000"/>
              </a:solidFill>
            </a:endParaRPr>
          </a:p>
        </p:txBody>
      </p:sp>
      <p:sp>
        <p:nvSpPr>
          <p:cNvPr id="12" name="Subtitle 11"/>
          <p:cNvSpPr>
            <a:spLocks noGrp="1"/>
          </p:cNvSpPr>
          <p:nvPr>
            <p:ph type="subTitle" idx="1"/>
          </p:nvPr>
        </p:nvSpPr>
        <p:spPr/>
        <p:txBody>
          <a:bodyPr/>
          <a:lstStyle/>
          <a:p>
            <a:pPr algn="l"/>
            <a:r>
              <a:rPr lang="en-US" b="0" dirty="0" smtClean="0">
                <a:ea typeface="ＭＳ Ｐゴシック"/>
                <a:cs typeface="ＭＳ Ｐゴシック"/>
              </a:rPr>
              <a:t>Lesson 10: Embedded SQL</a:t>
            </a:r>
            <a:endParaRPr lang="en-US" b="0" dirty="0">
              <a:ea typeface="ＭＳ Ｐゴシック"/>
              <a:cs typeface="ＭＳ Ｐゴシック"/>
            </a:endParaRPr>
          </a:p>
        </p:txBody>
      </p:sp>
    </p:spTree>
    <p:extLst>
      <p:ext uri="{BB962C8B-B14F-4D97-AF65-F5344CB8AC3E}">
        <p14:creationId xmlns:p14="http://schemas.microsoft.com/office/powerpoint/2010/main" val="2293711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143999" cy="1002135"/>
          </a:xfrm>
        </p:spPr>
        <p:txBody>
          <a:bodyPr/>
          <a:lstStyle/>
          <a:p>
            <a:r>
              <a:rPr lang="en-US" dirty="0"/>
              <a:t>Review </a:t>
            </a:r>
            <a:r>
              <a:rPr lang="en-US" dirty="0" smtClean="0"/>
              <a:t>Questions</a:t>
            </a:r>
            <a:endParaRPr lang="en-US" dirty="0"/>
          </a:p>
        </p:txBody>
      </p:sp>
      <p:sp>
        <p:nvSpPr>
          <p:cNvPr id="4" name="Content Placeholder 3"/>
          <p:cNvSpPr>
            <a:spLocks noGrp="1"/>
          </p:cNvSpPr>
          <p:nvPr>
            <p:ph idx="1"/>
          </p:nvPr>
        </p:nvSpPr>
        <p:spPr/>
        <p:txBody>
          <a:bodyPr/>
          <a:lstStyle/>
          <a:p>
            <a:r>
              <a:rPr lang="en-US" dirty="0"/>
              <a:t>Question 1: After any SQL statement has been executed, feedback information is returned to the program in an area called -------</a:t>
            </a:r>
          </a:p>
          <a:p>
            <a:pPr lvl="1"/>
            <a:r>
              <a:rPr lang="en-US" dirty="0"/>
              <a:t>SQLCA</a:t>
            </a:r>
          </a:p>
          <a:p>
            <a:pPr lvl="1"/>
            <a:r>
              <a:rPr lang="en-US" dirty="0"/>
              <a:t>SQLAREA</a:t>
            </a:r>
          </a:p>
          <a:p>
            <a:pPr lvl="1"/>
            <a:r>
              <a:rPr lang="en-US" dirty="0"/>
              <a:t>SQLERR</a:t>
            </a:r>
          </a:p>
          <a:p>
            <a:endParaRPr lang="en-US" dirty="0"/>
          </a:p>
          <a:p>
            <a:r>
              <a:rPr lang="en-US" dirty="0"/>
              <a:t>Question 2: Every SQL statements inside a COBOL-DB2 application program must be inside EXEC SQL and END-EXEC</a:t>
            </a:r>
          </a:p>
          <a:p>
            <a:pPr lvl="1"/>
            <a:r>
              <a:rPr lang="en-US" dirty="0"/>
              <a:t>True/False</a:t>
            </a:r>
          </a:p>
          <a:p>
            <a:endParaRPr lang="en-US" dirty="0"/>
          </a:p>
          <a:p>
            <a:endParaRPr lang="en-US" dirty="0"/>
          </a:p>
        </p:txBody>
      </p:sp>
    </p:spTree>
    <p:extLst>
      <p:ext uri="{BB962C8B-B14F-4D97-AF65-F5344CB8AC3E}">
        <p14:creationId xmlns:p14="http://schemas.microsoft.com/office/powerpoint/2010/main" val="2129726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143999" cy="1002135"/>
          </a:xfrm>
        </p:spPr>
        <p:txBody>
          <a:bodyPr/>
          <a:lstStyle/>
          <a:p>
            <a:r>
              <a:rPr lang="en-US" dirty="0"/>
              <a:t>Lesson </a:t>
            </a:r>
            <a:r>
              <a:rPr lang="en-US" dirty="0" smtClean="0"/>
              <a:t>Objectives</a:t>
            </a:r>
            <a:endParaRPr lang="en-US" dirty="0"/>
          </a:p>
        </p:txBody>
      </p:sp>
      <p:sp>
        <p:nvSpPr>
          <p:cNvPr id="4" name="Content Placeholder 3"/>
          <p:cNvSpPr>
            <a:spLocks noGrp="1"/>
          </p:cNvSpPr>
          <p:nvPr>
            <p:ph idx="1"/>
          </p:nvPr>
        </p:nvSpPr>
        <p:spPr/>
        <p:txBody>
          <a:bodyPr/>
          <a:lstStyle/>
          <a:p>
            <a:r>
              <a:rPr lang="en-US" dirty="0"/>
              <a:t>In this lesson, you will learn about:</a:t>
            </a:r>
          </a:p>
          <a:p>
            <a:pPr lvl="1"/>
            <a:r>
              <a:rPr lang="en-US" dirty="0"/>
              <a:t>Static SQL</a:t>
            </a:r>
          </a:p>
          <a:p>
            <a:pPr lvl="1"/>
            <a:r>
              <a:rPr lang="en-US" dirty="0"/>
              <a:t>Dynamic SQL</a:t>
            </a:r>
          </a:p>
          <a:p>
            <a:pPr lvl="1"/>
            <a:r>
              <a:rPr lang="en-US" dirty="0"/>
              <a:t>Embedded SQL</a:t>
            </a:r>
          </a:p>
          <a:p>
            <a:pPr lvl="1"/>
            <a:r>
              <a:rPr lang="en-US" dirty="0"/>
              <a:t>Host variables</a:t>
            </a:r>
          </a:p>
          <a:p>
            <a:pPr lvl="1"/>
            <a:endParaRPr lang="en-US" dirty="0"/>
          </a:p>
          <a:p>
            <a:pPr lvl="1"/>
            <a:endParaRPr lang="en-US" dirty="0"/>
          </a:p>
        </p:txBody>
      </p:sp>
    </p:spTree>
    <p:extLst>
      <p:ext uri="{BB962C8B-B14F-4D97-AF65-F5344CB8AC3E}">
        <p14:creationId xmlns:p14="http://schemas.microsoft.com/office/powerpoint/2010/main" val="139813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Static SQL is hard-coded into an application program.</a:t>
            </a:r>
          </a:p>
          <a:p>
            <a:r>
              <a:rPr lang="en-US" dirty="0"/>
              <a:t>It cannot be modified during the program’s execution except for changes to the values assigned to the host variables.</a:t>
            </a:r>
          </a:p>
          <a:p>
            <a:r>
              <a:rPr lang="en-US" dirty="0"/>
              <a:t>Cursors are used to access set-level data (that is when a SQL SELECT returns more than 1 row)</a:t>
            </a:r>
          </a:p>
          <a:p>
            <a:r>
              <a:rPr lang="en-US" dirty="0"/>
              <a:t>The general form is as shown below:</a:t>
            </a:r>
          </a:p>
          <a:p>
            <a:endParaRPr lang="en-US" dirty="0"/>
          </a:p>
          <a:p>
            <a:endParaRPr lang="en-US" dirty="0"/>
          </a:p>
          <a:p>
            <a:endParaRPr lang="en-US" dirty="0"/>
          </a:p>
        </p:txBody>
      </p:sp>
      <p:sp>
        <p:nvSpPr>
          <p:cNvPr id="183307" name="AutoShape 11"/>
          <p:cNvSpPr>
            <a:spLocks noChangeArrowheads="1"/>
          </p:cNvSpPr>
          <p:nvPr/>
        </p:nvSpPr>
        <p:spPr bwMode="auto">
          <a:xfrm>
            <a:off x="685800" y="3817262"/>
            <a:ext cx="7848600" cy="1338939"/>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dirty="0">
                <a:latin typeface="+mj-lt"/>
              </a:rPr>
              <a:t>EXEC SQL</a:t>
            </a:r>
          </a:p>
          <a:p>
            <a:pPr lvl="1">
              <a:lnSpc>
                <a:spcPct val="135000"/>
              </a:lnSpc>
            </a:pPr>
            <a:r>
              <a:rPr lang="en-US" dirty="0">
                <a:latin typeface="+mj-lt"/>
              </a:rPr>
              <a:t>[SQL statements] </a:t>
            </a:r>
          </a:p>
          <a:p>
            <a:pPr lvl="1">
              <a:lnSpc>
                <a:spcPct val="135000"/>
              </a:lnSpc>
            </a:pPr>
            <a:r>
              <a:rPr lang="en-US" dirty="0">
                <a:latin typeface="+mj-lt"/>
              </a:rPr>
              <a:t>END-EXEC.</a:t>
            </a:r>
          </a:p>
        </p:txBody>
      </p:sp>
      <p:sp>
        <p:nvSpPr>
          <p:cNvPr id="2" name="Title 1"/>
          <p:cNvSpPr>
            <a:spLocks noGrp="1"/>
          </p:cNvSpPr>
          <p:nvPr>
            <p:ph type="title"/>
          </p:nvPr>
        </p:nvSpPr>
        <p:spPr>
          <a:xfrm>
            <a:off x="1" y="0"/>
            <a:ext cx="9143999" cy="1002135"/>
          </a:xfrm>
        </p:spPr>
        <p:txBody>
          <a:bodyPr/>
          <a:lstStyle/>
          <a:p>
            <a:r>
              <a:rPr lang="en-US" sz="1200" dirty="0"/>
              <a:t>10.1: Static SQL  </a:t>
            </a:r>
            <a:br>
              <a:rPr lang="en-US" sz="1200" dirty="0"/>
            </a:br>
            <a:r>
              <a:rPr lang="en-US" dirty="0"/>
              <a:t>Concept Of Static </a:t>
            </a:r>
            <a:r>
              <a:rPr lang="en-US" dirty="0" smtClean="0"/>
              <a:t>SQL</a:t>
            </a:r>
            <a:endParaRPr lang="en-US" dirty="0"/>
          </a:p>
        </p:txBody>
      </p:sp>
    </p:spTree>
    <p:extLst>
      <p:ext uri="{BB962C8B-B14F-4D97-AF65-F5344CB8AC3E}">
        <p14:creationId xmlns:p14="http://schemas.microsoft.com/office/powerpoint/2010/main" val="2514755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10.2: Dynamic SQL  </a:t>
            </a:r>
            <a:br>
              <a:rPr lang="en-US" sz="1200" dirty="0"/>
            </a:br>
            <a:r>
              <a:rPr lang="en-US" dirty="0"/>
              <a:t>Concept Of Dynamic </a:t>
            </a:r>
            <a:r>
              <a:rPr lang="en-US" dirty="0" smtClean="0"/>
              <a:t>SQL</a:t>
            </a:r>
            <a:endParaRPr lang="en-US" dirty="0"/>
          </a:p>
        </p:txBody>
      </p:sp>
      <p:sp>
        <p:nvSpPr>
          <p:cNvPr id="3" name="Content Placeholder 2"/>
          <p:cNvSpPr>
            <a:spLocks noGrp="1"/>
          </p:cNvSpPr>
          <p:nvPr>
            <p:ph idx="1"/>
          </p:nvPr>
        </p:nvSpPr>
        <p:spPr/>
        <p:txBody>
          <a:bodyPr/>
          <a:lstStyle/>
          <a:p>
            <a:r>
              <a:rPr lang="en-US" dirty="0"/>
              <a:t>Statements can change throughout the program’s execution.</a:t>
            </a:r>
          </a:p>
          <a:p>
            <a:r>
              <a:rPr lang="en-US" dirty="0"/>
              <a:t>When the SQL is bound, the application plan or package that is created does not contain the same information as that for a static SQL program.</a:t>
            </a:r>
          </a:p>
          <a:p>
            <a:r>
              <a:rPr lang="en-US" dirty="0"/>
              <a:t>The access paths cannot be determined before execution.</a:t>
            </a:r>
          </a:p>
          <a:p>
            <a:endParaRPr lang="en-US" dirty="0"/>
          </a:p>
          <a:p>
            <a:endParaRPr lang="en-US" dirty="0"/>
          </a:p>
        </p:txBody>
      </p:sp>
    </p:spTree>
    <p:extLst>
      <p:ext uri="{BB962C8B-B14F-4D97-AF65-F5344CB8AC3E}">
        <p14:creationId xmlns:p14="http://schemas.microsoft.com/office/powerpoint/2010/main" val="1049256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86"/>
            <a:ext cx="9143999" cy="1002135"/>
          </a:xfrm>
        </p:spPr>
        <p:txBody>
          <a:bodyPr/>
          <a:lstStyle/>
          <a:p>
            <a:r>
              <a:rPr lang="en-US" sz="1200" dirty="0"/>
              <a:t>10.3: Embedded SQL  </a:t>
            </a:r>
            <a:br>
              <a:rPr lang="en-US" sz="1200" dirty="0"/>
            </a:br>
            <a:r>
              <a:rPr lang="en-US" dirty="0"/>
              <a:t>Concept Of Embedded </a:t>
            </a:r>
            <a:r>
              <a:rPr lang="en-US" dirty="0" smtClean="0"/>
              <a:t>SQL</a:t>
            </a:r>
            <a:endParaRPr lang="en-US" dirty="0"/>
          </a:p>
        </p:txBody>
      </p:sp>
      <p:sp>
        <p:nvSpPr>
          <p:cNvPr id="3" name="Content Placeholder 2"/>
          <p:cNvSpPr>
            <a:spLocks noGrp="1"/>
          </p:cNvSpPr>
          <p:nvPr>
            <p:ph idx="1"/>
          </p:nvPr>
        </p:nvSpPr>
        <p:spPr/>
        <p:txBody>
          <a:bodyPr/>
          <a:lstStyle/>
          <a:p>
            <a:r>
              <a:rPr lang="en-US" dirty="0"/>
              <a:t>Embedded SQL statements are prefixed by EXEC SQL and are terminated by END-EXEC.	</a:t>
            </a:r>
          </a:p>
          <a:p>
            <a:r>
              <a:rPr lang="en-US" dirty="0"/>
              <a:t>SQL statements can include references to host variables.</a:t>
            </a:r>
          </a:p>
          <a:p>
            <a:r>
              <a:rPr lang="en-US" dirty="0"/>
              <a:t>Any tables (base tables or views) used in the program must be declared.</a:t>
            </a:r>
          </a:p>
          <a:p>
            <a:r>
              <a:rPr lang="en-US" dirty="0"/>
              <a:t>After any SQL statement has been executed, the feedback information is returned to the program in an area called the SQL Communication Area (SQLCA).</a:t>
            </a:r>
          </a:p>
          <a:p>
            <a:r>
              <a:rPr lang="en-US" dirty="0"/>
              <a:t>The embedded SQL SELECT statement requires an INTO clause specifying the host variables.</a:t>
            </a:r>
          </a:p>
          <a:p>
            <a:endParaRPr lang="en-US" dirty="0"/>
          </a:p>
          <a:p>
            <a:endParaRPr lang="en-US" dirty="0"/>
          </a:p>
          <a:p>
            <a:endParaRPr lang="en-US" dirty="0"/>
          </a:p>
        </p:txBody>
      </p:sp>
    </p:spTree>
    <p:extLst>
      <p:ext uri="{BB962C8B-B14F-4D97-AF65-F5344CB8AC3E}">
        <p14:creationId xmlns:p14="http://schemas.microsoft.com/office/powerpoint/2010/main" val="1407272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10.4: Host Variables </a:t>
            </a:r>
            <a:br>
              <a:rPr lang="en-US" sz="1200" dirty="0"/>
            </a:br>
            <a:r>
              <a:rPr lang="en-US" dirty="0"/>
              <a:t>Concept of Host </a:t>
            </a:r>
            <a:r>
              <a:rPr lang="en-US" dirty="0" smtClean="0"/>
              <a:t>Variables</a:t>
            </a:r>
            <a:endParaRPr lang="en-US" dirty="0"/>
          </a:p>
        </p:txBody>
      </p:sp>
      <p:sp>
        <p:nvSpPr>
          <p:cNvPr id="3" name="Content Placeholder 2"/>
          <p:cNvSpPr>
            <a:spLocks noGrp="1"/>
          </p:cNvSpPr>
          <p:nvPr>
            <p:ph idx="1"/>
          </p:nvPr>
        </p:nvSpPr>
        <p:spPr/>
        <p:txBody>
          <a:bodyPr/>
          <a:lstStyle/>
          <a:p>
            <a:r>
              <a:rPr lang="en-US" dirty="0"/>
              <a:t>Host variables are variables that are:</a:t>
            </a:r>
          </a:p>
          <a:p>
            <a:pPr lvl="1"/>
            <a:r>
              <a:rPr lang="en-US" dirty="0"/>
              <a:t>Declared in the working storage section </a:t>
            </a:r>
          </a:p>
          <a:p>
            <a:pPr lvl="1"/>
            <a:r>
              <a:rPr lang="en-US" dirty="0"/>
              <a:t>Used by DB2 when it moves data between your program and a table</a:t>
            </a:r>
          </a:p>
          <a:p>
            <a:r>
              <a:rPr lang="en-US" dirty="0"/>
              <a:t>They are defined according to the rules of programming language.</a:t>
            </a:r>
          </a:p>
          <a:p>
            <a:r>
              <a:rPr lang="en-US" dirty="0"/>
              <a:t>SQL statements can include references to host variables. Such references are prefixed with a colon to distinguish them from SQL column names.</a:t>
            </a:r>
          </a:p>
          <a:p>
            <a:endParaRPr lang="en-US" dirty="0"/>
          </a:p>
        </p:txBody>
      </p:sp>
    </p:spTree>
    <p:extLst>
      <p:ext uri="{BB962C8B-B14F-4D97-AF65-F5344CB8AC3E}">
        <p14:creationId xmlns:p14="http://schemas.microsoft.com/office/powerpoint/2010/main" val="342442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10.4: Host Variables </a:t>
            </a:r>
            <a:br>
              <a:rPr lang="en-US" sz="1200" dirty="0"/>
            </a:br>
            <a:r>
              <a:rPr lang="en-US" dirty="0"/>
              <a:t>Concept of Host </a:t>
            </a:r>
            <a:r>
              <a:rPr lang="en-US" dirty="0" smtClean="0"/>
              <a:t>Variables</a:t>
            </a:r>
            <a:endParaRPr lang="en-US" dirty="0"/>
          </a:p>
        </p:txBody>
      </p:sp>
      <p:sp>
        <p:nvSpPr>
          <p:cNvPr id="3" name="Content Placeholder 2"/>
          <p:cNvSpPr>
            <a:spLocks noGrp="1"/>
          </p:cNvSpPr>
          <p:nvPr>
            <p:ph idx="1"/>
          </p:nvPr>
        </p:nvSpPr>
        <p:spPr/>
        <p:txBody>
          <a:bodyPr/>
          <a:lstStyle/>
          <a:p>
            <a:r>
              <a:rPr lang="en-US" dirty="0"/>
              <a:t>Host variables can appear: </a:t>
            </a:r>
          </a:p>
          <a:p>
            <a:pPr lvl="1"/>
            <a:r>
              <a:rPr lang="en-US" dirty="0"/>
              <a:t>In SQL data manipulation statements. </a:t>
            </a:r>
          </a:p>
          <a:p>
            <a:r>
              <a:rPr lang="en-US" dirty="0"/>
              <a:t>They are generally used for designating a target for retrieval.</a:t>
            </a:r>
          </a:p>
          <a:p>
            <a:r>
              <a:rPr lang="en-US" dirty="0"/>
              <a:t>Such variables can appear in the following positions:</a:t>
            </a:r>
          </a:p>
          <a:p>
            <a:pPr lvl="1"/>
            <a:r>
              <a:rPr lang="en-US" dirty="0"/>
              <a:t>INTO clause in SELECT or FETCH (target for retrieval)</a:t>
            </a:r>
          </a:p>
          <a:p>
            <a:pPr lvl="1"/>
            <a:r>
              <a:rPr lang="en-US" dirty="0"/>
              <a:t>WHERE or HAVING clause (value to be compared)</a:t>
            </a:r>
          </a:p>
          <a:p>
            <a:pPr lvl="1"/>
            <a:r>
              <a:rPr lang="en-US" dirty="0"/>
              <a:t>SET clause in UPDATE (value to be assigned)</a:t>
            </a:r>
          </a:p>
          <a:p>
            <a:pPr lvl="1"/>
            <a:r>
              <a:rPr lang="en-US" dirty="0"/>
              <a:t>VALUES clause in INSERT (value to be inserted)</a:t>
            </a:r>
          </a:p>
          <a:p>
            <a:pPr lvl="1"/>
            <a:endParaRPr lang="en-US" dirty="0"/>
          </a:p>
        </p:txBody>
      </p:sp>
    </p:spTree>
    <p:extLst>
      <p:ext uri="{BB962C8B-B14F-4D97-AF65-F5344CB8AC3E}">
        <p14:creationId xmlns:p14="http://schemas.microsoft.com/office/powerpoint/2010/main" val="17860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Let us see an example of Host Variables:</a:t>
            </a:r>
          </a:p>
          <a:p>
            <a:endParaRPr lang="en-US" dirty="0"/>
          </a:p>
        </p:txBody>
      </p:sp>
      <p:sp>
        <p:nvSpPr>
          <p:cNvPr id="241674" name="AutoShape 10"/>
          <p:cNvSpPr>
            <a:spLocks noChangeArrowheads="1"/>
          </p:cNvSpPr>
          <p:nvPr/>
        </p:nvSpPr>
        <p:spPr bwMode="auto">
          <a:xfrm>
            <a:off x="671513" y="2124075"/>
            <a:ext cx="7786687" cy="2752725"/>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EXEC SQL</a:t>
            </a:r>
          </a:p>
          <a:p>
            <a:pPr lvl="1">
              <a:lnSpc>
                <a:spcPct val="135000"/>
              </a:lnSpc>
            </a:pPr>
            <a:r>
              <a:rPr lang="en-US">
                <a:latin typeface="+mj-lt"/>
              </a:rPr>
              <a:t>    SELECT STATUS  , CITY  INTO </a:t>
            </a:r>
          </a:p>
          <a:p>
            <a:pPr lvl="1">
              <a:lnSpc>
                <a:spcPct val="135000"/>
              </a:lnSpc>
            </a:pPr>
            <a:r>
              <a:rPr lang="en-US">
                <a:latin typeface="+mj-lt"/>
              </a:rPr>
              <a:t>              :STATUS , :CITY</a:t>
            </a:r>
          </a:p>
          <a:p>
            <a:pPr lvl="1">
              <a:lnSpc>
                <a:spcPct val="135000"/>
              </a:lnSpc>
            </a:pPr>
            <a:r>
              <a:rPr lang="en-US">
                <a:latin typeface="+mj-lt"/>
              </a:rPr>
              <a:t>    	 FROM EMPLOYEE</a:t>
            </a:r>
          </a:p>
          <a:p>
            <a:pPr lvl="1">
              <a:lnSpc>
                <a:spcPct val="135000"/>
              </a:lnSpc>
            </a:pPr>
            <a:r>
              <a:rPr lang="en-US">
                <a:latin typeface="+mj-lt"/>
              </a:rPr>
              <a:t>   	 WHERE SNO = :GIVEN-SNO</a:t>
            </a:r>
          </a:p>
          <a:p>
            <a:pPr lvl="1">
              <a:lnSpc>
                <a:spcPct val="135000"/>
              </a:lnSpc>
            </a:pPr>
            <a:r>
              <a:rPr lang="en-US">
                <a:latin typeface="+mj-lt"/>
              </a:rPr>
              <a:t>END-EXEC.</a:t>
            </a:r>
          </a:p>
        </p:txBody>
      </p:sp>
      <p:sp>
        <p:nvSpPr>
          <p:cNvPr id="2" name="Title 1"/>
          <p:cNvSpPr>
            <a:spLocks noGrp="1"/>
          </p:cNvSpPr>
          <p:nvPr>
            <p:ph type="title"/>
          </p:nvPr>
        </p:nvSpPr>
        <p:spPr>
          <a:xfrm>
            <a:off x="1" y="0"/>
            <a:ext cx="9143999" cy="1002135"/>
          </a:xfrm>
        </p:spPr>
        <p:txBody>
          <a:bodyPr/>
          <a:lstStyle/>
          <a:p>
            <a:r>
              <a:rPr lang="en-US" sz="1200" dirty="0"/>
              <a:t>10.4: Host Variables </a:t>
            </a:r>
            <a:br>
              <a:rPr lang="en-US" sz="1200" dirty="0"/>
            </a:br>
            <a:r>
              <a:rPr lang="en-US" dirty="0"/>
              <a:t>Concept of Host </a:t>
            </a:r>
            <a:r>
              <a:rPr lang="en-US" dirty="0" smtClean="0"/>
              <a:t>Variables</a:t>
            </a:r>
            <a:endParaRPr lang="en-US" dirty="0"/>
          </a:p>
        </p:txBody>
      </p:sp>
    </p:spTree>
    <p:extLst>
      <p:ext uri="{BB962C8B-B14F-4D97-AF65-F5344CB8AC3E}">
        <p14:creationId xmlns:p14="http://schemas.microsoft.com/office/powerpoint/2010/main" val="3350561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0886"/>
            <a:ext cx="9143999" cy="1002135"/>
          </a:xfrm>
        </p:spPr>
        <p:txBody>
          <a:bodyPr/>
          <a:lstStyle/>
          <a:p>
            <a:r>
              <a:rPr lang="en-US" dirty="0" smtClean="0"/>
              <a:t>Summary</a:t>
            </a:r>
            <a:endParaRPr lang="en-US" dirty="0"/>
          </a:p>
        </p:txBody>
      </p:sp>
      <p:sp>
        <p:nvSpPr>
          <p:cNvPr id="4" name="Content Placeholder 3"/>
          <p:cNvSpPr>
            <a:spLocks noGrp="1"/>
          </p:cNvSpPr>
          <p:nvPr>
            <p:ph idx="1"/>
          </p:nvPr>
        </p:nvSpPr>
        <p:spPr/>
        <p:txBody>
          <a:bodyPr/>
          <a:lstStyle/>
          <a:p>
            <a:r>
              <a:rPr lang="en-US" dirty="0"/>
              <a:t>In this lesson, you have learnt:</a:t>
            </a:r>
          </a:p>
          <a:p>
            <a:pPr lvl="1"/>
            <a:r>
              <a:rPr lang="en-US" dirty="0"/>
              <a:t>The method to embed your DB2 SQL statements in your application program</a:t>
            </a:r>
          </a:p>
          <a:p>
            <a:pPr lvl="1"/>
            <a:r>
              <a:rPr lang="en-US" dirty="0"/>
              <a:t>The method to use host variables with your embedded SQL statements</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53735709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dec54838-42f9-41a2-a909-1ed037324a0b">Template</Material_x0020_Type>
    <Levels xmlns="dec54838-42f9-41a2-a909-1ed037324a0b">L1</Levels>
    <FolderName xmlns="952a6df7-b138-4f89-9bc4-e7a874ea3254" xsi:nil="true"/>
    <Category xmlns="dec54838-42f9-41a2-a909-1ed037324a0b">Module Artifact</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42837FBFFE9F46BAB6ECA4429E8B92" ma:contentTypeVersion="3" ma:contentTypeDescription="Create a new document." ma:contentTypeScope="" ma:versionID="b68c94c73f7bce793016c81e8e257010">
  <xsd:schema xmlns:xsd="http://www.w3.org/2001/XMLSchema" xmlns:xs="http://www.w3.org/2001/XMLSchema" xmlns:p="http://schemas.microsoft.com/office/2006/metadata/properties" xmlns:ns2="dec54838-42f9-41a2-a909-1ed037324a0b" xmlns:ns3="952a6df7-b138-4f89-9bc4-e7a874ea3254" targetNamespace="http://schemas.microsoft.com/office/2006/metadata/properties" ma:root="true" ma:fieldsID="ab78dec6ec4c51a708fa7cf0f56fa375" ns2:_="" ns3:_="">
    <xsd:import namespace="dec54838-42f9-41a2-a909-1ed037324a0b"/>
    <xsd:import namespace="952a6df7-b138-4f89-9bc4-e7a874ea3254"/>
    <xsd:element name="properties">
      <xsd:complexType>
        <xsd:sequence>
          <xsd:element name="documentManagement">
            <xsd:complexType>
              <xsd:all>
                <xsd:element ref="ns2:Material_x0020_Type" minOccurs="0"/>
                <xsd:element ref="ns2:Category" minOccurs="0"/>
                <xsd:element ref="ns2:Levels"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c54838-42f9-41a2-a909-1ed037324a0b" elementFormDefault="qualified">
    <xsd:import namespace="http://schemas.microsoft.com/office/2006/documentManagement/types"/>
    <xsd:import namespace="http://schemas.microsoft.com/office/infopath/2007/PartnerControls"/>
    <xsd:element name="Material_x0020_Type" ma:index="8"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Levels" ma:index="10" nillable="true" ma:displayName="Levels" ma:default="L1" ma:format="Dropdown" ma:internalName="Levels">
      <xsd:simpleType>
        <xsd:restriction base="dms:Choice">
          <xsd:enumeration value="L1"/>
          <xsd:enumeration value="L2"/>
          <xsd:enumeration value="L3"/>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www.w3.org/XML/1998/namespace"/>
    <ds:schemaRef ds:uri="952a6df7-b138-4f89-9bc4-e7a874ea3254"/>
    <ds:schemaRef ds:uri="http://schemas.microsoft.com/office/2006/metadata/properties"/>
    <ds:schemaRef ds:uri="http://purl.org/dc/elements/1.1/"/>
    <ds:schemaRef ds:uri="http://schemas.openxmlformats.org/package/2006/metadata/core-properties"/>
    <ds:schemaRef ds:uri="dec54838-42f9-41a2-a909-1ed037324a0b"/>
    <ds:schemaRef ds:uri="http://schemas.microsoft.com/office/2006/documentManagement/types"/>
    <ds:schemaRef ds:uri="http://schemas.microsoft.com/office/infopath/2007/PartnerControls"/>
    <ds:schemaRef ds:uri="http://purl.org/dc/dcmitype/"/>
    <ds:schemaRef ds:uri="http://purl.org/dc/terms/"/>
  </ds:schemaRefs>
</ds:datastoreItem>
</file>

<file path=customXml/itemProps3.xml><?xml version="1.0" encoding="utf-8"?>
<ds:datastoreItem xmlns:ds="http://schemas.openxmlformats.org/officeDocument/2006/customXml" ds:itemID="{DDF83D58-1489-4CC7-974E-2628F2D73D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c54838-42f9-41a2-a909-1ed037324a0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5477</TotalTime>
  <Words>674</Words>
  <Application>Microsoft Office PowerPoint</Application>
  <PresentationFormat>On-screen Show (4:3)</PresentationFormat>
  <Paragraphs>77</Paragraphs>
  <Slides>10</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8" baseType="lpstr">
      <vt:lpstr>Arial</vt:lpstr>
      <vt:lpstr>ＭＳ Ｐゴシック</vt:lpstr>
      <vt:lpstr>Candara</vt:lpstr>
      <vt:lpstr>Helvetica Light</vt:lpstr>
      <vt:lpstr>Calibri</vt:lpstr>
      <vt:lpstr>Wingdings</vt:lpstr>
      <vt:lpstr>2_Corporate Presentation Template (4x3 - Normal)</vt:lpstr>
      <vt:lpstr>think-cell Slide</vt:lpstr>
      <vt:lpstr>DB2</vt:lpstr>
      <vt:lpstr>Lesson Objectives</vt:lpstr>
      <vt:lpstr>10.1: Static SQL   Concept Of Static SQL</vt:lpstr>
      <vt:lpstr>10.2: Dynamic SQL   Concept Of Dynamic SQL</vt:lpstr>
      <vt:lpstr>10.3: Embedded SQL   Concept Of Embedded SQL</vt:lpstr>
      <vt:lpstr>10.4: Host Variables  Concept of Host Variables</vt:lpstr>
      <vt:lpstr>10.4: Host Variables  Concept of Host Variables</vt:lpstr>
      <vt:lpstr>10.4: Host Variables  Concept of Host Variables</vt:lpstr>
      <vt:lpstr>Summary</vt:lpstr>
      <vt:lpstr>Review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Misal, Dinesh</cp:lastModifiedBy>
  <cp:revision>141</cp:revision>
  <cp:lastPrinted>2016-09-07T03:49:30Z</cp:lastPrinted>
  <dcterms:created xsi:type="dcterms:W3CDTF">2012-05-18T02:59:15Z</dcterms:created>
  <dcterms:modified xsi:type="dcterms:W3CDTF">2016-09-07T03:50:54Z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0x010100ED42837FBFFE9F46BAB6ECA4429E8B92</vt:lpwstr>
  </property>
  <property fmtid="{D5CDD505-2E9C-101B-9397-08002B2CF9AE}" pid="4" name="_SourceUrl">
    <vt:lpwstr/>
  </property>
</Properties>
</file>