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7315200" cy="9601200"/>
  <p:embeddedFontLst>
    <p:embeddedFont>
      <p:font typeface="ＭＳ Ｐゴシック" pitchFamily="34" charset="-128"/>
      <p:regular r:id="rId19"/>
    </p:embeddedFont>
    <p:embeddedFont>
      <p:font typeface="Candara" pitchFamily="34" charset="0"/>
      <p:regular r:id="rId20"/>
      <p:bold r:id="rId21"/>
      <p:italic r:id="rId22"/>
      <p:boldItalic r:id="rId23"/>
    </p:embeddedFont>
    <p:embeddedFont>
      <p:font typeface="Calibri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6486" autoAdjust="0"/>
  </p:normalViewPr>
  <p:slideViewPr>
    <p:cSldViewPr snapToGrid="0" showGuides="1">
      <p:cViewPr>
        <p:scale>
          <a:sx n="66" d="100"/>
          <a:sy n="66" d="100"/>
        </p:scale>
        <p:origin x="-1164" y="-624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2088" y="-276"/>
      </p:cViewPr>
      <p:guideLst>
        <p:guide orient="horz" pos="2886"/>
        <p:guide pos="139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11388" y="4585647"/>
            <a:ext cx="4856806" cy="4168861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895520" y="54830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DB2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				</a:t>
            </a:r>
            <a:r>
              <a:rPr lang="en-US" sz="1200" b="0" baseline="0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sz="1200" b="0" baseline="0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sz="1200" b="0" dirty="0" smtClean="0">
                <a:latin typeface="Arial" pitchFamily="34" charset="0"/>
                <a:ea typeface="ＭＳ Ｐゴシック"/>
                <a:cs typeface="Arial" pitchFamily="34" charset="0"/>
              </a:rPr>
              <a:t>Indicator Variable</a:t>
            </a:r>
            <a:endParaRPr lang="en-US" sz="1200" b="0" dirty="0" smtClean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117795" y="8788594"/>
            <a:ext cx="2946699" cy="23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11-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Indicator Variable:</a:t>
            </a:r>
          </a:p>
          <a:p>
            <a:r>
              <a:rPr lang="en-US" smtClean="0"/>
              <a:t>An indicator variable is defined in the working storage for a column that can have a NULL value. On a SELECT or FETCH statement, DB2 will place a negative value in the variable if the column has a NULL value. The corresponding COBOL data-name is not changed and therefore retains whatever value it received from a previous SELECT or FETCH statement. On an UPDATE or INSERT statement, the programmer places a negative value in the variable to indicate to DB2 that a NULL value needs to be used for the column. In this case, the column cannot be defined in the table as NOT NULL.</a:t>
            </a:r>
          </a:p>
          <a:p>
            <a:r>
              <a:rPr lang="en-US" smtClean="0"/>
              <a:t>Unless an indicator variable is used for a field, on an input operation (SELECT, FETCH) there is an SQL error if the field does contain NULLs; on an output operation (INSERT, UPDATE). DB2 will not be able to insert or update NULLs into the field.</a:t>
            </a:r>
            <a:endParaRPr lang="en-US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Using Indicator Variables on UPDATE and INSERT:</a:t>
            </a:r>
          </a:p>
          <a:p>
            <a:r>
              <a:rPr lang="en-US" smtClean="0"/>
              <a:t>On an UPDATE or INSERT statement, it is the programmer who indicates (by placing a negative value in the appropriate indicator variable) that we will use nulls for a column used in the UPDATE or INSERT statement. Naturally, such a column must not be defined with the NOT NULL attribute.</a:t>
            </a:r>
          </a:p>
          <a:p>
            <a:r>
              <a:rPr lang="en-US" smtClean="0"/>
              <a:t>An example of using an indicator variable in an INSERT operation is shown below:</a:t>
            </a:r>
            <a:endParaRPr lang="en-US" dirty="0"/>
          </a:p>
        </p:txBody>
      </p:sp>
      <p:sp>
        <p:nvSpPr>
          <p:cNvPr id="243716" name="AutoShape 4"/>
          <p:cNvSpPr>
            <a:spLocks noChangeArrowheads="1"/>
          </p:cNvSpPr>
          <p:nvPr/>
        </p:nvSpPr>
        <p:spPr bwMode="auto">
          <a:xfrm>
            <a:off x="2260369" y="5692982"/>
            <a:ext cx="4277360" cy="232029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 anchor="ctr"/>
          <a:lstStyle/>
          <a:p>
            <a:pPr lvl="1">
              <a:lnSpc>
                <a:spcPct val="80000"/>
              </a:lnSpc>
            </a:pPr>
            <a:r>
              <a:rPr lang="en-US" sz="1000">
                <a:latin typeface="Arial" pitchFamily="34" charset="0"/>
                <a:cs typeface="Arial" pitchFamily="34" charset="0"/>
              </a:rPr>
              <a:t>***** Set EMPNO, EMPNAME, EMPSALARY to the correct ******values.</a:t>
            </a:r>
          </a:p>
          <a:p>
            <a:pPr lvl="1">
              <a:lnSpc>
                <a:spcPct val="80000"/>
              </a:lnSpc>
            </a:pPr>
            <a:r>
              <a:rPr lang="en-US" sz="1000">
                <a:latin typeface="Arial" pitchFamily="34" charset="0"/>
                <a:cs typeface="Arial" pitchFamily="34" charset="0"/>
              </a:rPr>
              <a:t>IF condition-1</a:t>
            </a:r>
          </a:p>
          <a:p>
            <a:pPr lvl="1">
              <a:lnSpc>
                <a:spcPct val="80000"/>
              </a:lnSpc>
            </a:pPr>
            <a:r>
              <a:rPr lang="en-US" sz="1000">
                <a:latin typeface="Arial" pitchFamily="34" charset="0"/>
                <a:cs typeface="Arial" pitchFamily="34" charset="0"/>
              </a:rPr>
              <a:t>	MOVE 0 TO EMPSALARY - IND</a:t>
            </a:r>
          </a:p>
          <a:p>
            <a:pPr lvl="1">
              <a:lnSpc>
                <a:spcPct val="80000"/>
              </a:lnSpc>
            </a:pPr>
            <a:r>
              <a:rPr lang="en-US" sz="1000">
                <a:latin typeface="Arial" pitchFamily="34" charset="0"/>
                <a:cs typeface="Arial" pitchFamily="34" charset="0"/>
              </a:rPr>
              <a:t>ELSE</a:t>
            </a:r>
          </a:p>
          <a:p>
            <a:pPr lvl="1">
              <a:lnSpc>
                <a:spcPct val="80000"/>
              </a:lnSpc>
            </a:pPr>
            <a:r>
              <a:rPr lang="en-US" sz="1000">
                <a:latin typeface="Arial" pitchFamily="34" charset="0"/>
                <a:cs typeface="Arial" pitchFamily="34" charset="0"/>
              </a:rPr>
              <a:t>	MOVE - 1 TO EMPSALARY-IND</a:t>
            </a:r>
          </a:p>
          <a:p>
            <a:pPr lvl="1">
              <a:lnSpc>
                <a:spcPct val="80000"/>
              </a:lnSpc>
            </a:pPr>
            <a:endParaRPr lang="en-US" sz="100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000">
                <a:latin typeface="Arial" pitchFamily="34" charset="0"/>
                <a:cs typeface="Arial" pitchFamily="34" charset="0"/>
              </a:rPr>
              <a:t>EXEC SQL</a:t>
            </a:r>
          </a:p>
          <a:p>
            <a:pPr lvl="1">
              <a:lnSpc>
                <a:spcPct val="80000"/>
              </a:lnSpc>
            </a:pPr>
            <a:r>
              <a:rPr lang="en-US" sz="1000">
                <a:latin typeface="Arial" pitchFamily="34" charset="0"/>
                <a:cs typeface="Arial" pitchFamily="34" charset="0"/>
              </a:rPr>
              <a:t>      INSERT INTO EMPTABLE</a:t>
            </a:r>
          </a:p>
          <a:p>
            <a:pPr lvl="1">
              <a:lnSpc>
                <a:spcPct val="80000"/>
              </a:lnSpc>
            </a:pPr>
            <a:r>
              <a:rPr lang="en-US" sz="1000">
                <a:latin typeface="Arial" pitchFamily="34" charset="0"/>
                <a:cs typeface="Arial" pitchFamily="34" charset="0"/>
              </a:rPr>
              <a:t>      (:EMPNO, EMPNAME, EMPSALARY)</a:t>
            </a:r>
          </a:p>
          <a:p>
            <a:pPr lvl="1">
              <a:lnSpc>
                <a:spcPct val="80000"/>
              </a:lnSpc>
            </a:pPr>
            <a:r>
              <a:rPr lang="en-US" sz="1000">
                <a:latin typeface="Arial" pitchFamily="34" charset="0"/>
                <a:cs typeface="Arial" pitchFamily="34" charset="0"/>
              </a:rPr>
              <a:t>      VALUES (: EMPNO, :EMPNAME, EMPSALARY:</a:t>
            </a:r>
          </a:p>
          <a:p>
            <a:pPr lvl="1">
              <a:lnSpc>
                <a:spcPct val="80000"/>
              </a:lnSpc>
            </a:pPr>
            <a:r>
              <a:rPr lang="en-US" sz="1000">
                <a:latin typeface="Arial" pitchFamily="34" charset="0"/>
                <a:cs typeface="Arial" pitchFamily="34" charset="0"/>
              </a:rPr>
              <a:t>      EMPSALARY-IND)</a:t>
            </a:r>
          </a:p>
          <a:p>
            <a:pPr lvl="1">
              <a:lnSpc>
                <a:spcPct val="80000"/>
              </a:lnSpc>
            </a:pPr>
            <a:r>
              <a:rPr lang="en-US" sz="1000">
                <a:latin typeface="Arial" pitchFamily="34" charset="0"/>
                <a:cs typeface="Arial" pitchFamily="34" charset="0"/>
              </a:rPr>
              <a:t>END - EXEC.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2518765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442322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056351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908660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014242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688822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2503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5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476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150213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73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48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02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76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14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66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8871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330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DB2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0" dirty="0" smtClean="0">
                <a:ea typeface="ＭＳ Ｐゴシック"/>
                <a:cs typeface="ＭＳ Ｐゴシック"/>
              </a:rPr>
              <a:t>Lesson 11: Indicator Variable</a:t>
            </a:r>
            <a:endParaRPr lang="en-US" b="0" dirty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684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2: Indicator variables can appear on the right hand side of an assignment in the SET clause to set a value to NULL.  For example, see the following sequence: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47817" name="AutoShape 9"/>
          <p:cNvSpPr>
            <a:spLocks noChangeArrowheads="1"/>
          </p:cNvSpPr>
          <p:nvPr/>
        </p:nvSpPr>
        <p:spPr bwMode="auto">
          <a:xfrm>
            <a:off x="671513" y="2815771"/>
            <a:ext cx="7848600" cy="281577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 dirty="0">
                <a:latin typeface="+mj-lt"/>
              </a:rPr>
              <a:t>IF STATUS-IND =  -1</a:t>
            </a:r>
          </a:p>
          <a:p>
            <a:pPr lvl="1">
              <a:lnSpc>
                <a:spcPct val="135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35000"/>
              </a:lnSpc>
            </a:pPr>
            <a:r>
              <a:rPr lang="en-US" dirty="0">
                <a:latin typeface="+mj-lt"/>
              </a:rPr>
              <a:t>    EXEC SQL </a:t>
            </a:r>
          </a:p>
          <a:p>
            <a:pPr lvl="1">
              <a:lnSpc>
                <a:spcPct val="135000"/>
              </a:lnSpc>
            </a:pPr>
            <a:r>
              <a:rPr lang="en-US" dirty="0">
                <a:latin typeface="+mj-lt"/>
              </a:rPr>
              <a:t>             UPDATE   S</a:t>
            </a:r>
          </a:p>
          <a:p>
            <a:pPr lvl="1">
              <a:lnSpc>
                <a:spcPct val="135000"/>
              </a:lnSpc>
            </a:pPr>
            <a:r>
              <a:rPr lang="en-US" dirty="0">
                <a:latin typeface="+mj-lt"/>
              </a:rPr>
              <a:t>   	SET STATUS = :STATUS:STATUS-IND</a:t>
            </a:r>
          </a:p>
          <a:p>
            <a:pPr lvl="1">
              <a:lnSpc>
                <a:spcPct val="135000"/>
              </a:lnSpc>
            </a:pPr>
            <a:r>
              <a:rPr lang="en-US" dirty="0">
                <a:latin typeface="+mj-lt"/>
              </a:rPr>
              <a:t>	WHERE CITY =’LONDON’</a:t>
            </a:r>
          </a:p>
          <a:p>
            <a:pPr lvl="1">
              <a:lnSpc>
                <a:spcPct val="135000"/>
              </a:lnSpc>
            </a:pPr>
            <a:r>
              <a:rPr lang="en-US" dirty="0">
                <a:latin typeface="+mj-lt"/>
              </a:rPr>
              <a:t>    END-EXEC.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en-US" sz="1200" dirty="0"/>
              <a:t>11.3: Using Indicator Variables on UPDATE and INSERT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Illustration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4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lesson, you have learnt:</a:t>
            </a:r>
          </a:p>
          <a:p>
            <a:pPr lvl="1"/>
            <a:r>
              <a:rPr lang="en-US" dirty="0"/>
              <a:t>The method to use indicator variables to find, store, and update NULL values.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0886"/>
            <a:ext cx="9143999" cy="1002135"/>
          </a:xfrm>
        </p:spPr>
        <p:txBody>
          <a:bodyPr/>
          <a:lstStyle/>
          <a:p>
            <a:r>
              <a:rPr lang="en-US" dirty="0"/>
              <a:t>Review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1: What is the size of an indicator variable is a half-word integer (PIC S9(4) COMP). </a:t>
            </a:r>
          </a:p>
          <a:p>
            <a:pPr lvl="1"/>
            <a:r>
              <a:rPr lang="en-US" dirty="0"/>
              <a:t>01 IND1 PIC S9(8) COMP</a:t>
            </a:r>
          </a:p>
          <a:p>
            <a:pPr lvl="1"/>
            <a:r>
              <a:rPr lang="en-US" dirty="0"/>
              <a:t>01 IND1 PIC S9(4) COMP</a:t>
            </a:r>
          </a:p>
          <a:p>
            <a:pPr lvl="1"/>
            <a:r>
              <a:rPr lang="en-US" dirty="0"/>
              <a:t>01 IND1 PIC S9(4) COMP-1</a:t>
            </a:r>
          </a:p>
          <a:p>
            <a:endParaRPr lang="en-US" dirty="0"/>
          </a:p>
          <a:p>
            <a:r>
              <a:rPr lang="en-US" dirty="0"/>
              <a:t>Question 2: Which of the following is / are function/s of an indicator variable?</a:t>
            </a:r>
          </a:p>
          <a:p>
            <a:pPr lvl="1"/>
            <a:r>
              <a:rPr lang="en-US" dirty="0"/>
              <a:t>To insert null values</a:t>
            </a:r>
          </a:p>
          <a:p>
            <a:pPr lvl="1"/>
            <a:r>
              <a:rPr lang="en-US" dirty="0"/>
              <a:t>To update a column containing null values</a:t>
            </a:r>
          </a:p>
          <a:p>
            <a:pPr lvl="1"/>
            <a:r>
              <a:rPr lang="en-US" dirty="0"/>
              <a:t>To find the column containing not null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lesson, you will learn about:</a:t>
            </a:r>
          </a:p>
          <a:p>
            <a:pPr lvl="1"/>
            <a:r>
              <a:rPr lang="en-US" dirty="0"/>
              <a:t>Indicator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en-US" sz="1200" dirty="0"/>
              <a:t>11.1:  Indicator Variable</a:t>
            </a:r>
            <a:br>
              <a:rPr lang="en-US" sz="1200" dirty="0"/>
            </a:br>
            <a:r>
              <a:rPr lang="en-US" dirty="0"/>
              <a:t>Concept of Indicator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indicator variable is used  if there is a chance that the source of a retrieval operation might be null. </a:t>
            </a:r>
          </a:p>
          <a:p>
            <a:r>
              <a:rPr lang="en-US" dirty="0"/>
              <a:t>The user should include an indicator variable in the INTO clause in addition to the normal target variable.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Indicator Variable: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For processing and finding out whether the fields were NULL or not, a check can be performed as:</a:t>
            </a:r>
          </a:p>
          <a:p>
            <a:pPr lvl="2"/>
            <a:r>
              <a:rPr lang="en-US" dirty="0"/>
              <a:t>IF STATUS-IND &lt; 0 THEN   /*STATUS WAS NULL */</a:t>
            </a:r>
          </a:p>
          <a:p>
            <a:endParaRPr lang="en-US" dirty="0"/>
          </a:p>
        </p:txBody>
      </p:sp>
      <p:sp>
        <p:nvSpPr>
          <p:cNvPr id="239629" name="AutoShape 13"/>
          <p:cNvSpPr>
            <a:spLocks noChangeArrowheads="1"/>
          </p:cNvSpPr>
          <p:nvPr/>
        </p:nvSpPr>
        <p:spPr bwMode="auto">
          <a:xfrm>
            <a:off x="666750" y="2166252"/>
            <a:ext cx="7848600" cy="25241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EXEC SQL 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          SELECT     STATUS, CITY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          INTO    :STATUS:STATUS-IND, :CITY:CITYIND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          FROM S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          WHERE SNO=:GIVEN-SNO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END-EXEC.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886"/>
            <a:ext cx="9143999" cy="1002135"/>
          </a:xfrm>
        </p:spPr>
        <p:txBody>
          <a:bodyPr/>
          <a:lstStyle/>
          <a:p>
            <a:r>
              <a:rPr lang="en-US" sz="1200" dirty="0"/>
              <a:t>11.1:  Indicator Variable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Concept of Indicator </a:t>
            </a:r>
            <a:r>
              <a:rPr lang="en-US" dirty="0" smtClean="0"/>
              <a:t>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1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en-US" sz="1200" dirty="0"/>
              <a:t>11.2: Defining The Indicator Variable</a:t>
            </a:r>
            <a:br>
              <a:rPr lang="en-US" sz="1200" dirty="0"/>
            </a:br>
            <a:r>
              <a:rPr lang="en-US" dirty="0"/>
              <a:t>Explanation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indicator variable is a half-word integer (PIC S9(4) COMP). </a:t>
            </a:r>
          </a:p>
          <a:p>
            <a:r>
              <a:rPr lang="en-US" dirty="0"/>
              <a:t>If defined as an array (OCCURS clause), then: </a:t>
            </a:r>
          </a:p>
          <a:p>
            <a:pPr lvl="1"/>
            <a:r>
              <a:rPr lang="en-US" dirty="0"/>
              <a:t>It may be used for a list of columns with the first occurrence of the indicator variable corresponding to the first column in that list.</a:t>
            </a:r>
          </a:p>
          <a:p>
            <a:pPr lvl="1"/>
            <a:r>
              <a:rPr lang="en-US" dirty="0"/>
              <a:t>Using a single indicator variable, NULLS can be handled for all the fields of the table.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</p:spPr>
        <p:txBody>
          <a:bodyPr/>
          <a:lstStyle/>
          <a:p>
            <a:r>
              <a:rPr lang="en-US" sz="1200" dirty="0"/>
              <a:t>11.2: Defining The Indicator Variable</a:t>
            </a:r>
            <a:br>
              <a:rPr lang="en-US" sz="1200" dirty="0"/>
            </a:br>
            <a:r>
              <a:rPr lang="en-US" dirty="0"/>
              <a:t>Explanation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indicator variable will have a negative value if the select returns a null value.</a:t>
            </a:r>
          </a:p>
          <a:p>
            <a:r>
              <a:rPr lang="en-US" dirty="0"/>
              <a:t>If the indicator variable returns a value &gt; 0, then it indicates a truncated variable as the length of the character string before truncation.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</p:spPr>
        <p:txBody>
          <a:bodyPr/>
          <a:lstStyle/>
          <a:p>
            <a:r>
              <a:rPr lang="en-US" sz="1200" dirty="0"/>
              <a:t>11.2: Defining The Indicator Variable</a:t>
            </a:r>
            <a:br>
              <a:rPr lang="en-US" sz="1200" dirty="0"/>
            </a:br>
            <a:r>
              <a:rPr lang="en-US" dirty="0"/>
              <a:t>Explanation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Indicator variables contain:</a:t>
            </a:r>
          </a:p>
          <a:p>
            <a:pPr lvl="1"/>
            <a:r>
              <a:rPr lang="en-US" dirty="0"/>
              <a:t>A negative number, then it indicates that the column has been set to Null.</a:t>
            </a:r>
          </a:p>
          <a:p>
            <a:pPr lvl="1"/>
            <a:r>
              <a:rPr lang="en-US" dirty="0"/>
              <a:t>The value -2, then it indicates that the column has been set to Null as a result of Data Conversion Error.</a:t>
            </a:r>
          </a:p>
          <a:p>
            <a:pPr lvl="1"/>
            <a:r>
              <a:rPr lang="en-US" dirty="0"/>
              <a:t>A positive or a zero value, then it indicates that the column is not Null.</a:t>
            </a:r>
          </a:p>
          <a:p>
            <a:r>
              <a:rPr lang="en-US" dirty="0"/>
              <a:t>Suppose a column defined as a char data type is truncated on retrieval because the host variable is not large enough. Then the indicator </a:t>
            </a:r>
            <a:r>
              <a:rPr lang="en-US" dirty="0" err="1"/>
              <a:t>Var</a:t>
            </a:r>
            <a:r>
              <a:rPr lang="en-US" dirty="0"/>
              <a:t> contains the original length of the truncated column.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see an example on defining the Indicator variable: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41674" name="AutoShape 10"/>
          <p:cNvSpPr>
            <a:spLocks noChangeArrowheads="1"/>
          </p:cNvSpPr>
          <p:nvPr/>
        </p:nvSpPr>
        <p:spPr bwMode="auto">
          <a:xfrm>
            <a:off x="671513" y="2124075"/>
            <a:ext cx="7848600" cy="38100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 dirty="0">
                <a:latin typeface="+mj-lt"/>
              </a:rPr>
              <a:t>01 DEPT-INDICATORS</a:t>
            </a:r>
          </a:p>
          <a:p>
            <a:pPr lvl="1">
              <a:lnSpc>
                <a:spcPct val="135000"/>
              </a:lnSpc>
            </a:pPr>
            <a:r>
              <a:rPr lang="en-US" dirty="0">
                <a:latin typeface="+mj-lt"/>
              </a:rPr>
              <a:t>	10 DEPT-IND OCCURS 5 TIMES PIC  S9(4) COMP.</a:t>
            </a:r>
          </a:p>
          <a:p>
            <a:pPr lvl="1">
              <a:lnSpc>
                <a:spcPct val="135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35000"/>
              </a:lnSpc>
            </a:pPr>
            <a:r>
              <a:rPr lang="en-US" dirty="0">
                <a:latin typeface="+mj-lt"/>
              </a:rPr>
              <a:t>     EXEC SQL</a:t>
            </a:r>
          </a:p>
          <a:p>
            <a:pPr lvl="1">
              <a:lnSpc>
                <a:spcPct val="135000"/>
              </a:lnSpc>
            </a:pPr>
            <a:r>
              <a:rPr lang="en-US" dirty="0">
                <a:latin typeface="+mj-lt"/>
              </a:rPr>
              <a:t>	   SELECT DEPTNO, DNAME, MGR, HO, LOC</a:t>
            </a:r>
          </a:p>
          <a:p>
            <a:pPr lvl="1">
              <a:lnSpc>
                <a:spcPct val="135000"/>
              </a:lnSpc>
            </a:pPr>
            <a:r>
              <a:rPr lang="en-US" dirty="0">
                <a:latin typeface="+mj-lt"/>
              </a:rPr>
              <a:t>	   INTO  :DCLDEPT: DEPT-IND </a:t>
            </a:r>
          </a:p>
          <a:p>
            <a:pPr lvl="1">
              <a:lnSpc>
                <a:spcPct val="135000"/>
              </a:lnSpc>
            </a:pPr>
            <a:r>
              <a:rPr lang="en-US" dirty="0">
                <a:latin typeface="+mj-lt"/>
              </a:rPr>
              <a:t>                FROM DEPT		</a:t>
            </a:r>
          </a:p>
          <a:p>
            <a:pPr lvl="1">
              <a:lnSpc>
                <a:spcPct val="135000"/>
              </a:lnSpc>
            </a:pPr>
            <a:r>
              <a:rPr lang="en-US" dirty="0">
                <a:latin typeface="+mj-lt"/>
              </a:rPr>
              <a:t>	   WHERE DEPTNO = ‘A00’</a:t>
            </a:r>
          </a:p>
          <a:p>
            <a:pPr lvl="1">
              <a:lnSpc>
                <a:spcPct val="135000"/>
              </a:lnSpc>
            </a:pPr>
            <a:r>
              <a:rPr lang="en-US" dirty="0">
                <a:latin typeface="+mj-lt"/>
              </a:rPr>
              <a:t>     END-EXEC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en-US" sz="1200" dirty="0"/>
              <a:t>11.2: Defining The Indicator Variable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Illustration </a:t>
            </a:r>
          </a:p>
        </p:txBody>
      </p:sp>
    </p:spTree>
    <p:extLst>
      <p:ext uri="{BB962C8B-B14F-4D97-AF65-F5344CB8AC3E}">
        <p14:creationId xmlns:p14="http://schemas.microsoft.com/office/powerpoint/2010/main" val="131045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1: Indicator variables can be used in the VALUES clause to insert NULL values.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42697" name="AutoShape 9"/>
          <p:cNvSpPr>
            <a:spLocks noChangeArrowheads="1"/>
          </p:cNvSpPr>
          <p:nvPr/>
        </p:nvSpPr>
        <p:spPr bwMode="auto">
          <a:xfrm>
            <a:off x="671513" y="2394858"/>
            <a:ext cx="7848600" cy="2769964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IF COLORIND &lt; 0   OR    CITYIND &lt; 0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EXEC SQL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	INSERT INTO P (PNO,COLOR, CITY)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        	VALUES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	(:PNO, :PCOLOR:COLOR-IND, :PCITY:CITYIND)</a:t>
            </a:r>
          </a:p>
          <a:p>
            <a:pPr lvl="1">
              <a:lnSpc>
                <a:spcPct val="135000"/>
              </a:lnSpc>
            </a:pPr>
            <a:r>
              <a:rPr lang="en-US">
                <a:latin typeface="+mj-lt"/>
              </a:rPr>
              <a:t>END-EXEC.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en-US" sz="1200" dirty="0"/>
              <a:t>11.3: Using Indicator Variables on UPDATE and INSERT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Illustration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414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dec54838-42f9-41a2-a909-1ed037324a0b">Template</Material_x0020_Type>
    <Levels xmlns="dec54838-42f9-41a2-a909-1ed037324a0b">L1</Levels>
    <FolderName xmlns="952a6df7-b138-4f89-9bc4-e7a874ea3254" xsi:nil="true"/>
    <Category xmlns="dec54838-42f9-41a2-a909-1ed037324a0b">Module Artifact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2837FBFFE9F46BAB6ECA4429E8B92" ma:contentTypeVersion="3" ma:contentTypeDescription="Create a new document." ma:contentTypeScope="" ma:versionID="b68c94c73f7bce793016c81e8e257010">
  <xsd:schema xmlns:xsd="http://www.w3.org/2001/XMLSchema" xmlns:xs="http://www.w3.org/2001/XMLSchema" xmlns:p="http://schemas.microsoft.com/office/2006/metadata/properties" xmlns:ns2="dec54838-42f9-41a2-a909-1ed037324a0b" xmlns:ns3="952a6df7-b138-4f89-9bc4-e7a874ea3254" targetNamespace="http://schemas.microsoft.com/office/2006/metadata/properties" ma:root="true" ma:fieldsID="ab78dec6ec4c51a708fa7cf0f56fa375" ns2:_="" ns3:_="">
    <xsd:import namespace="dec54838-42f9-41a2-a909-1ed037324a0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 minOccurs="0"/>
                <xsd:element ref="ns2:Category" minOccurs="0"/>
                <xsd:element ref="ns2:Levels" minOccurs="0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c54838-42f9-41a2-a909-1ed037324a0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nillable="true" ma:displayName="Material Type" ma:default="Demos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Category" ma:index="9" nillable="true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Levels" ma:index="10" nillable="true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11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1830C8-F522-4AF4-83DD-915E4EE23EB4}">
  <ds:schemaRefs>
    <ds:schemaRef ds:uri="dec54838-42f9-41a2-a909-1ed037324a0b"/>
    <ds:schemaRef ds:uri="952a6df7-b138-4f89-9bc4-e7a874ea3254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7EB2B39-CA30-4D35-B335-E78FFE1D3F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c54838-42f9-41a2-a909-1ed037324a0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5595</TotalTime>
  <Words>827</Words>
  <Application>Microsoft Office PowerPoint</Application>
  <PresentationFormat>On-screen Show (4:3)</PresentationFormat>
  <Paragraphs>101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ＭＳ Ｐゴシック</vt:lpstr>
      <vt:lpstr>Candara</vt:lpstr>
      <vt:lpstr>Helvetica Light</vt:lpstr>
      <vt:lpstr>Calibri</vt:lpstr>
      <vt:lpstr>Wingdings</vt:lpstr>
      <vt:lpstr>2_Corporate Presentation Template (4x3 - Normal)</vt:lpstr>
      <vt:lpstr>think-cell Slide</vt:lpstr>
      <vt:lpstr>DB2</vt:lpstr>
      <vt:lpstr>Lesson Objectives</vt:lpstr>
      <vt:lpstr>11.1:  Indicator Variable Concept of Indicator Variable</vt:lpstr>
      <vt:lpstr>11.1:  Indicator Variable Concept of Indicator Variable</vt:lpstr>
      <vt:lpstr>11.2: Defining The Indicator Variable Explanation </vt:lpstr>
      <vt:lpstr>11.2: Defining The Indicator Variable Explanation </vt:lpstr>
      <vt:lpstr>11.2: Defining The Indicator Variable Explanation </vt:lpstr>
      <vt:lpstr>11.2: Defining The Indicator Variable Illustration </vt:lpstr>
      <vt:lpstr>11.3: Using Indicator Variables on UPDATE and INSERT Illustration</vt:lpstr>
      <vt:lpstr>11.3: Using Indicator Variables on UPDATE and INSERT Illustration</vt:lpstr>
      <vt:lpstr>Summary</vt:lpstr>
      <vt:lpstr>Review Questions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Misal, Dinesh</cp:lastModifiedBy>
  <cp:revision>142</cp:revision>
  <cp:lastPrinted>2016-09-07T04:10:18Z</cp:lastPrinted>
  <dcterms:created xsi:type="dcterms:W3CDTF">2012-05-18T02:59:15Z</dcterms:created>
  <dcterms:modified xsi:type="dcterms:W3CDTF">2016-09-07T05:13:04Z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0x010100ED42837FBFFE9F46BAB6ECA4429E8B92</vt:lpwstr>
  </property>
  <property fmtid="{D5CDD505-2E9C-101B-9397-08002B2CF9AE}" pid="4" name="_SourceUrl">
    <vt:lpwstr/>
  </property>
</Properties>
</file>