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0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6858000" type="screen4x3"/>
  <p:notesSz cx="7315200" cy="9601200"/>
  <p:embeddedFontLst>
    <p:embeddedFont>
      <p:font typeface="ＭＳ Ｐゴシック" pitchFamily="34" charset="-128"/>
      <p:regular r:id="rId20"/>
    </p:embeddedFont>
    <p:embeddedFont>
      <p:font typeface="Candara" pitchFamily="34" charset="0"/>
      <p:regular r:id="rId21"/>
      <p:bold r:id="rId22"/>
      <p:italic r:id="rId23"/>
      <p:boldItalic r:id="rId24"/>
    </p:embeddedFont>
    <p:embeddedFont>
      <p:font typeface="Calibri" pitchFamily="34" charset="0"/>
      <p:regular r:id="rId25"/>
      <p:bold r:id="rId26"/>
      <p:italic r:id="rId27"/>
      <p:boldItalic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99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8" autoAdjust="0"/>
    <p:restoredTop sz="86486" autoAdjust="0"/>
  </p:normalViewPr>
  <p:slideViewPr>
    <p:cSldViewPr snapToGrid="0" showGuides="1">
      <p:cViewPr>
        <p:scale>
          <a:sx n="66" d="100"/>
          <a:sy n="66" d="100"/>
        </p:scale>
        <p:origin x="-1164" y="-624"/>
      </p:cViewPr>
      <p:guideLst>
        <p:guide orient="horz" pos="2160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-1944" y="-90"/>
      </p:cViewPr>
      <p:guideLst>
        <p:guide orient="horz" pos="2866"/>
        <p:guide pos="138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" Type="http://schemas.openxmlformats.org/officeDocument/2006/relationships/customXml" Target="../customXml/item3.xml"/><Relationship Id="rId21" Type="http://schemas.openxmlformats.org/officeDocument/2006/relationships/font" Target="fonts/font2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6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B228672-4337-41E0-A109-2BF6C0A0EED5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Page XX-#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381AB50-9623-476D-A480-EBA5402225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1869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93925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88047" y="4546947"/>
            <a:ext cx="4892673" cy="4208683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919266" y="567742"/>
            <a:ext cx="0" cy="8401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6661" tIns="48331" rIns="96661" bIns="48331"/>
          <a:lstStyle/>
          <a:p>
            <a:endParaRPr lang="en-US"/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57387" y="160021"/>
            <a:ext cx="6934201" cy="325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725" tIns="48862" rIns="97725" bIns="48862"/>
          <a:lstStyle/>
          <a:p>
            <a:pPr marL="0" marR="0" indent="0" algn="l" defTabSz="9666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DB2 </a:t>
            </a:r>
            <a:r>
              <a:rPr lang="en-US" sz="1200" b="0" dirty="0" smtClean="0">
                <a:latin typeface="Arial" pitchFamily="34" charset="0"/>
                <a:cs typeface="Arial" pitchFamily="34" charset="0"/>
              </a:rPr>
              <a:t>				</a:t>
            </a:r>
            <a:r>
              <a:rPr lang="fr-FR" sz="1200" b="0" baseline="0" dirty="0" smtClean="0">
                <a:latin typeface="Arial" pitchFamily="34" charset="0"/>
                <a:ea typeface="ＭＳ Ｐゴシック"/>
                <a:cs typeface="Arial" pitchFamily="34" charset="0"/>
              </a:rPr>
              <a:t>                         </a:t>
            </a:r>
            <a:r>
              <a:rPr lang="fr-FR" sz="1200" b="0" dirty="0" smtClean="0">
                <a:latin typeface="Arial" pitchFamily="34" charset="0"/>
                <a:ea typeface="ＭＳ Ｐゴシック"/>
                <a:cs typeface="Arial" pitchFamily="34" charset="0"/>
              </a:rPr>
              <a:t>DB2 </a:t>
            </a:r>
            <a:r>
              <a:rPr lang="fr-FR" sz="1200" b="0" dirty="0" smtClean="0">
                <a:latin typeface="Arial" pitchFamily="34" charset="0"/>
                <a:ea typeface="ＭＳ Ｐゴシック"/>
                <a:cs typeface="Arial" pitchFamily="34" charset="0"/>
              </a:rPr>
              <a:t>Interactive Interface </a:t>
            </a:r>
          </a:p>
          <a:p>
            <a:pPr marL="0" marR="0" indent="0" algn="l" defTabSz="9666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 smtClean="0">
                <a:latin typeface="Arial" pitchFamily="34" charset="0"/>
                <a:cs typeface="Arial" pitchFamily="34" charset="0"/>
              </a:rPr>
              <a:t>		</a:t>
            </a:r>
            <a:endParaRPr lang="en-US" sz="12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4126771" y="8782617"/>
            <a:ext cx="2946699" cy="361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725" tIns="48862" rIns="97725" bIns="48862"/>
          <a:lstStyle/>
          <a:p>
            <a:pPr marL="0" marR="0" indent="0" algn="l" defTabSz="9666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		 Page 12-</a:t>
            </a:r>
            <a:fld id="{BD9FB300-F9DC-4669-88F4-967ABA23CC04}" type="slidenum">
              <a:rPr lang="en-US" sz="1000" smtClean="0">
                <a:latin typeface="Arial" pitchFamily="34" charset="0"/>
                <a:cs typeface="Arial" pitchFamily="34" charset="0"/>
              </a:rPr>
              <a:pPr marL="0" marR="0" indent="0" algn="l" defTabSz="9666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 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09442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" name="Notes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95513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r>
              <a:rPr lang="en-US" dirty="0" smtClean="0"/>
              <a:t>text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95513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r>
              <a:rPr lang="en-US" dirty="0" smtClean="0"/>
              <a:t>text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95513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r>
              <a:rPr lang="en-US" dirty="0" smtClean="0"/>
              <a:t>text</a:t>
            </a: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/>
        <p:txBody>
          <a:bodyPr/>
          <a:lstStyle/>
          <a:p>
            <a:r>
              <a:rPr lang="en-US" smtClean="0"/>
              <a:t>text</a:t>
            </a:r>
            <a:endParaRPr lang="en-US" dirty="0"/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1.emf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1.xml"/><Relationship Id="rId7" Type="http://schemas.openxmlformats.org/officeDocument/2006/relationships/oleObject" Target="../embeddings/oleObject4.bin"/><Relationship Id="rId2" Type="http://schemas.openxmlformats.org/officeDocument/2006/relationships/tags" Target="../tags/tag20.xml"/><Relationship Id="rId1" Type="http://schemas.openxmlformats.org/officeDocument/2006/relationships/vmlDrawing" Target="../drawings/vmlDrawing4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5.xml"/><Relationship Id="rId7" Type="http://schemas.openxmlformats.org/officeDocument/2006/relationships/oleObject" Target="../embeddings/oleObject5.bin"/><Relationship Id="rId2" Type="http://schemas.openxmlformats.org/officeDocument/2006/relationships/tags" Target="../tags/tag24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vmlDrawing" Target="../drawings/vmlDrawing6.v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10" Type="http://schemas.openxmlformats.org/officeDocument/2006/relationships/image" Target="../media/image1.emf"/><Relationship Id="rId4" Type="http://schemas.openxmlformats.org/officeDocument/2006/relationships/tags" Target="../tags/tag30.xml"/><Relationship Id="rId9" Type="http://schemas.openxmlformats.org/officeDocument/2006/relationships/oleObject" Target="../embeddings/oleObject6.bin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1.emf"/><Relationship Id="rId2" Type="http://schemas.openxmlformats.org/officeDocument/2006/relationships/tags" Target="../tags/tag1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0" y="2959926"/>
            <a:ext cx="5035137" cy="1098157"/>
          </a:xfrm>
        </p:spPr>
        <p:txBody>
          <a:bodyPr lIns="720000" tIns="33059" rIns="33059" bIns="33059" anchor="t"/>
          <a:lstStyle>
            <a:lvl1pPr marL="0" indent="0" algn="l">
              <a:defRPr sz="3700" b="1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4491614" y="4949633"/>
            <a:ext cx="4652387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54382119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2111956"/>
            <a:ext cx="8845484" cy="402656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298604" y="1495447"/>
            <a:ext cx="8860286" cy="643612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3827867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1533439"/>
            <a:ext cx="4155820" cy="471550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1533440"/>
            <a:ext cx="4155820" cy="472558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3247174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2206953"/>
            <a:ext cx="4155820" cy="404199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2208394"/>
            <a:ext cx="4155820" cy="405063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290501" y="1542648"/>
            <a:ext cx="4155820" cy="653034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4636749" y="1533439"/>
            <a:ext cx="4155820" cy="653034"/>
          </a:xfrm>
        </p:spPr>
        <p:txBody>
          <a:bodyPr anchor="ctr"/>
          <a:lstStyle>
            <a:lvl1pPr algn="ctr">
              <a:buNone/>
              <a:defRPr lang="fr-FR" sz="2200" b="1" kern="120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637467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8791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8791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66260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766260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08791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408791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766260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4766260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2466448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1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315200" y="1828799"/>
            <a:ext cx="1693941" cy="155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700978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1433781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95720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Ø"/>
              <a:defRPr/>
            </a:lvl1pPr>
            <a:lvl4pPr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10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394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53444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sson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250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64974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828800"/>
            <a:ext cx="2103120" cy="155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6395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559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828800"/>
            <a:ext cx="2286000" cy="160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4960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9458" name="Picture 2" descr="http://www.strategic-resume.com/wp-content/uploads/2015/08/SummaryIcon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85" y="149499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991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ss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8179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ssmen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0624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224489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26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1.xml"/><Relationship Id="rId29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4.xml"/><Relationship Id="rId28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3.xml"/><Relationship Id="rId27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think-cell Slide" r:id="rId27" imgW="360" imgH="360" progId="">
                  <p:embed/>
                </p:oleObj>
              </mc:Choice>
              <mc:Fallback>
                <p:oleObj name="think-cell Slide" r:id="rId2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21"/>
            </p:custDataLst>
          </p:nvPr>
        </p:nvSpPr>
        <p:spPr>
          <a:xfrm>
            <a:off x="1" y="0"/>
            <a:ext cx="9143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fr-FR" noProof="0" dirty="0" smtClean="0"/>
              <a:t>Cliquez pour modifier le style du titre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2"/>
            </p:custDataLst>
          </p:nvPr>
        </p:nvSpPr>
        <p:spPr>
          <a:xfrm>
            <a:off x="298516" y="1501977"/>
            <a:ext cx="8712115" cy="4636540"/>
          </a:xfrm>
          <a:prstGeom prst="rect">
            <a:avLst/>
          </a:prstGeom>
        </p:spPr>
        <p:txBody>
          <a:bodyPr vert="horz" lIns="108000" tIns="72000" rIns="72000" bIns="72000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23"/>
            </p:custDataLst>
          </p:nvPr>
        </p:nvSpPr>
        <p:spPr>
          <a:xfrm>
            <a:off x="8827276" y="6661691"/>
            <a:ext cx="110608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700" smtClean="0">
                <a:solidFill>
                  <a:schemeClr val="tx2"/>
                </a:solidFill>
              </a:rPr>
              <a:pPr algn="ctr"/>
              <a:t>‹#›</a:t>
            </a:fld>
            <a:endParaRPr lang="en-US" sz="700" dirty="0">
              <a:solidFill>
                <a:schemeClr val="tx2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24"/>
            </p:custDataLst>
          </p:nvPr>
        </p:nvSpPr>
        <p:spPr bwMode="auto">
          <a:xfrm>
            <a:off x="2" y="676402"/>
            <a:ext cx="9143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6223228" y="6623404"/>
            <a:ext cx="2455979" cy="1835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marL="0" marR="0" lvl="0" indent="0" algn="r" defTabSz="995445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6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Copyright © Capgemini 2015. All Rights Reserved</a:t>
            </a:r>
          </a:p>
        </p:txBody>
      </p:sp>
      <p:cxnSp>
        <p:nvCxnSpPr>
          <p:cNvPr id="15" name="Straight Connector 5"/>
          <p:cNvCxnSpPr/>
          <p:nvPr>
            <p:custDataLst>
              <p:tags r:id="rId26"/>
            </p:custDataLst>
          </p:nvPr>
        </p:nvCxnSpPr>
        <p:spPr>
          <a:xfrm flipH="1">
            <a:off x="2" y="6362700"/>
            <a:ext cx="9143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 13" descr="Capgemini_logo.jpg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270463" y="6439028"/>
            <a:ext cx="1438102" cy="344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4318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</p:sldLayoutIdLst>
  <p:timing>
    <p:tnLst>
      <p:par>
        <p:cTn id="1" dur="indefinite" restart="never" nodeType="tmRoot"/>
      </p:par>
    </p:tnLst>
  </p:timing>
  <p:hf sldNum="0" hdr="0" dt="0"/>
  <p:txStyles>
    <p:titleStyle>
      <a:lvl1pPr marL="0" indent="0" algn="l" defTabSz="914342" rtl="0" eaLnBrk="1" latinLnBrk="0" hangingPunct="1">
        <a:lnSpc>
          <a:spcPct val="85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189" indent="-166189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5"/>
        </a:buClr>
        <a:buFont typeface="Wingdings" pitchFamily="2" charset="2"/>
        <a:buChar char="§"/>
        <a:defRPr sz="2200" b="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35560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3"/>
        </a:buClr>
        <a:buFont typeface="Wingdings" pitchFamily="2" charset="2"/>
        <a:buChar char="§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536575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tabLst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711200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bg2"/>
        </a:buClr>
        <a:buFont typeface="Arial" pitchFamily="34" charset="0"/>
        <a:buChar char="–"/>
        <a:tabLst/>
        <a:defRPr sz="1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0000"/>
                </a:solidFill>
              </a:rPr>
              <a:t>DB2</a:t>
            </a: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fr-FR" b="0" dirty="0" err="1" smtClean="0">
                <a:ea typeface="ＭＳ Ｐゴシック"/>
                <a:cs typeface="ＭＳ Ｐゴシック"/>
              </a:rPr>
              <a:t>Lesson</a:t>
            </a:r>
            <a:r>
              <a:rPr lang="fr-FR" b="0" dirty="0" smtClean="0">
                <a:ea typeface="ＭＳ Ｐゴシック"/>
                <a:cs typeface="ＭＳ Ｐゴシック"/>
              </a:rPr>
              <a:t> 12: DB2 Interactive Interface </a:t>
            </a:r>
            <a:endParaRPr lang="fr-FR" b="0" dirty="0"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77663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11" name="AutoShape 7"/>
          <p:cNvSpPr>
            <a:spLocks noChangeArrowheads="1"/>
          </p:cNvSpPr>
          <p:nvPr/>
        </p:nvSpPr>
        <p:spPr bwMode="auto">
          <a:xfrm>
            <a:off x="671513" y="1509486"/>
            <a:ext cx="7024687" cy="4815114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lvl="1">
              <a:lnSpc>
                <a:spcPct val="135000"/>
              </a:lnSpc>
            </a:pPr>
            <a:r>
              <a:rPr lang="en-US" sz="1000" dirty="0">
                <a:latin typeface="Candara"/>
              </a:rPr>
              <a:t>01  DCLEMPLOYEE.</a:t>
            </a:r>
          </a:p>
          <a:p>
            <a:pPr lvl="1">
              <a:lnSpc>
                <a:spcPct val="135000"/>
              </a:lnSpc>
            </a:pPr>
            <a:r>
              <a:rPr lang="en-US" sz="1000" dirty="0">
                <a:latin typeface="Candara"/>
              </a:rPr>
              <a:t>	10 EMPNO                PIC X(6).</a:t>
            </a:r>
          </a:p>
          <a:p>
            <a:pPr lvl="1">
              <a:lnSpc>
                <a:spcPct val="135000"/>
              </a:lnSpc>
            </a:pPr>
            <a:r>
              <a:rPr lang="en-US" sz="1000" dirty="0">
                <a:latin typeface="Candara"/>
              </a:rPr>
              <a:t>     10 FIRSTNME.</a:t>
            </a:r>
          </a:p>
          <a:p>
            <a:pPr lvl="1">
              <a:lnSpc>
                <a:spcPct val="135000"/>
              </a:lnSpc>
            </a:pPr>
            <a:r>
              <a:rPr lang="en-US" sz="1000" dirty="0">
                <a:latin typeface="Candara"/>
              </a:rPr>
              <a:t>           49 FIRSTNME-LEN      PIC S9(4) USAGE COMP.</a:t>
            </a:r>
          </a:p>
          <a:p>
            <a:pPr lvl="1">
              <a:lnSpc>
                <a:spcPct val="135000"/>
              </a:lnSpc>
            </a:pPr>
            <a:r>
              <a:rPr lang="en-US" sz="1000" dirty="0">
                <a:latin typeface="Candara"/>
              </a:rPr>
              <a:t>           49 FIRSTNME-TEXT     PIC X(12). </a:t>
            </a:r>
          </a:p>
          <a:p>
            <a:pPr lvl="1">
              <a:lnSpc>
                <a:spcPct val="135000"/>
              </a:lnSpc>
            </a:pPr>
            <a:r>
              <a:rPr lang="en-US" sz="1000" dirty="0">
                <a:latin typeface="Candara"/>
              </a:rPr>
              <a:t>     10 MIDINIT              PIC X(1).</a:t>
            </a:r>
          </a:p>
          <a:p>
            <a:pPr lvl="1">
              <a:lnSpc>
                <a:spcPct val="135000"/>
              </a:lnSpc>
            </a:pPr>
            <a:r>
              <a:rPr lang="en-US" sz="1000" dirty="0">
                <a:latin typeface="Candara"/>
              </a:rPr>
              <a:t>     10 LASTNAME.</a:t>
            </a:r>
          </a:p>
          <a:p>
            <a:pPr lvl="1">
              <a:lnSpc>
                <a:spcPct val="135000"/>
              </a:lnSpc>
            </a:pPr>
            <a:r>
              <a:rPr lang="en-US" sz="1000" dirty="0">
                <a:latin typeface="Candara"/>
              </a:rPr>
              <a:t>           49 LASTNAME-LEN      PIC S9(4) USAGE COMP.</a:t>
            </a:r>
          </a:p>
          <a:p>
            <a:pPr lvl="1">
              <a:lnSpc>
                <a:spcPct val="135000"/>
              </a:lnSpc>
            </a:pPr>
            <a:r>
              <a:rPr lang="en-US" sz="1000" dirty="0">
                <a:latin typeface="Candara"/>
              </a:rPr>
              <a:t>           49 LASTNAME-TEXT     PIC X(15).</a:t>
            </a:r>
          </a:p>
          <a:p>
            <a:pPr lvl="1">
              <a:lnSpc>
                <a:spcPct val="135000"/>
              </a:lnSpc>
            </a:pPr>
            <a:r>
              <a:rPr lang="en-US" sz="1000" dirty="0">
                <a:latin typeface="Candara"/>
              </a:rPr>
              <a:t>     10 WORKDEPT          PIC X(3).</a:t>
            </a:r>
          </a:p>
          <a:p>
            <a:pPr lvl="1">
              <a:lnSpc>
                <a:spcPct val="135000"/>
              </a:lnSpc>
            </a:pPr>
            <a:r>
              <a:rPr lang="en-US" sz="1000" dirty="0">
                <a:latin typeface="Candara"/>
              </a:rPr>
              <a:t>     10 PHONENO             PIC X(4).</a:t>
            </a:r>
          </a:p>
          <a:p>
            <a:pPr lvl="1">
              <a:lnSpc>
                <a:spcPct val="135000"/>
              </a:lnSpc>
            </a:pPr>
            <a:r>
              <a:rPr lang="en-US" sz="1000" dirty="0">
                <a:latin typeface="Candara"/>
              </a:rPr>
              <a:t>     10 HIREDATE             PIC X(10). </a:t>
            </a:r>
          </a:p>
          <a:p>
            <a:pPr lvl="1">
              <a:lnSpc>
                <a:spcPct val="135000"/>
              </a:lnSpc>
            </a:pPr>
            <a:r>
              <a:rPr lang="en-US" sz="1000" dirty="0">
                <a:latin typeface="Candara"/>
              </a:rPr>
              <a:t>     10 JOB                       PIC X(8).</a:t>
            </a:r>
          </a:p>
          <a:p>
            <a:pPr lvl="1">
              <a:lnSpc>
                <a:spcPct val="135000"/>
              </a:lnSpc>
            </a:pPr>
            <a:r>
              <a:rPr lang="en-US" sz="1000" dirty="0">
                <a:latin typeface="Candara"/>
              </a:rPr>
              <a:t>     10 EDLEVEL              PIC S9(4) USAGE COMP.</a:t>
            </a:r>
          </a:p>
          <a:p>
            <a:pPr lvl="1">
              <a:lnSpc>
                <a:spcPct val="135000"/>
              </a:lnSpc>
            </a:pPr>
            <a:r>
              <a:rPr lang="en-US" sz="1000" dirty="0">
                <a:latin typeface="Candara"/>
              </a:rPr>
              <a:t>     10 SEX                       PIC X(1).</a:t>
            </a:r>
          </a:p>
          <a:p>
            <a:pPr lvl="1">
              <a:lnSpc>
                <a:spcPct val="135000"/>
              </a:lnSpc>
            </a:pPr>
            <a:r>
              <a:rPr lang="en-US" sz="1000" dirty="0">
                <a:latin typeface="Candara"/>
              </a:rPr>
              <a:t>     10 BIRTHDATE         PIC X(10).</a:t>
            </a:r>
          </a:p>
          <a:p>
            <a:pPr lvl="1">
              <a:lnSpc>
                <a:spcPct val="135000"/>
              </a:lnSpc>
            </a:pPr>
            <a:r>
              <a:rPr lang="en-US" sz="1000" dirty="0">
                <a:latin typeface="Candara"/>
              </a:rPr>
              <a:t>     10 SALARY               PIC S9(7)V9(2) USAGE COMP-3.</a:t>
            </a:r>
          </a:p>
          <a:p>
            <a:pPr lvl="1">
              <a:lnSpc>
                <a:spcPct val="135000"/>
              </a:lnSpc>
            </a:pPr>
            <a:r>
              <a:rPr lang="en-US" sz="1000" dirty="0">
                <a:latin typeface="Candara"/>
              </a:rPr>
              <a:t>     10 BONUS                 PIC S9(7)V9(2) USAGE COMP-3.</a:t>
            </a:r>
          </a:p>
          <a:p>
            <a:pPr lvl="1">
              <a:lnSpc>
                <a:spcPct val="135000"/>
              </a:lnSpc>
            </a:pPr>
            <a:r>
              <a:rPr lang="en-US" sz="1000" dirty="0">
                <a:latin typeface="Candara"/>
              </a:rPr>
              <a:t>     10 COMM                  PIC S9(7)V9(2) USAGE COMP-3.</a:t>
            </a:r>
          </a:p>
          <a:p>
            <a:pPr lvl="1">
              <a:lnSpc>
                <a:spcPct val="135000"/>
              </a:lnSpc>
            </a:pPr>
            <a:r>
              <a:rPr lang="en-US" sz="1000" dirty="0">
                <a:latin typeface="Candara"/>
              </a:rPr>
              <a:t>01  IEMPLOYEE.</a:t>
            </a:r>
          </a:p>
          <a:p>
            <a:pPr lvl="1">
              <a:lnSpc>
                <a:spcPct val="135000"/>
              </a:lnSpc>
            </a:pPr>
            <a:r>
              <a:rPr lang="en-US" sz="1000" dirty="0">
                <a:latin typeface="Candara"/>
              </a:rPr>
              <a:t>     10 INDSTRUC           PIC S9(4) USAGE COMP OCCURS 14 TIMES.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29"/>
            <a:ext cx="9143999" cy="1002135"/>
          </a:xfrm>
        </p:spPr>
        <p:txBody>
          <a:bodyPr/>
          <a:lstStyle/>
          <a:p>
            <a:r>
              <a:rPr lang="en-US" sz="1200" dirty="0"/>
              <a:t>12.1: DCLGEN</a:t>
            </a:r>
            <a:br>
              <a:rPr lang="en-US" sz="1200" dirty="0"/>
            </a:br>
            <a:r>
              <a:rPr lang="en-US" dirty="0"/>
              <a:t>DCL </a:t>
            </a:r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984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9" name="AutoShape 7"/>
          <p:cNvSpPr>
            <a:spLocks noChangeArrowheads="1"/>
          </p:cNvSpPr>
          <p:nvPr/>
        </p:nvSpPr>
        <p:spPr bwMode="auto">
          <a:xfrm>
            <a:off x="671513" y="1502226"/>
            <a:ext cx="7848600" cy="36576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lvl="1">
              <a:lnSpc>
                <a:spcPct val="135000"/>
              </a:lnSpc>
            </a:pPr>
            <a:r>
              <a:rPr lang="en-US" sz="1600">
                <a:latin typeface="+mj-lt"/>
              </a:rPr>
              <a:t>IDENTIFICATION DIVISION.    </a:t>
            </a:r>
          </a:p>
          <a:p>
            <a:pPr lvl="1">
              <a:lnSpc>
                <a:spcPct val="135000"/>
              </a:lnSpc>
            </a:pPr>
            <a:r>
              <a:rPr lang="en-US" sz="1600">
                <a:latin typeface="+mj-lt"/>
              </a:rPr>
              <a:t>PROGRAM-ID. PROCESS.           </a:t>
            </a:r>
          </a:p>
          <a:p>
            <a:pPr lvl="1">
              <a:lnSpc>
                <a:spcPct val="135000"/>
              </a:lnSpc>
            </a:pPr>
            <a:r>
              <a:rPr lang="en-US" sz="1600">
                <a:latin typeface="+mj-lt"/>
              </a:rPr>
              <a:t>DATA DIVISION.              </a:t>
            </a:r>
          </a:p>
          <a:p>
            <a:pPr lvl="1">
              <a:lnSpc>
                <a:spcPct val="135000"/>
              </a:lnSpc>
            </a:pPr>
            <a:r>
              <a:rPr lang="en-US" sz="1600">
                <a:latin typeface="+mj-lt"/>
              </a:rPr>
              <a:t>WORKING-STORAGE SECTION.    </a:t>
            </a:r>
          </a:p>
          <a:p>
            <a:pPr lvl="1">
              <a:lnSpc>
                <a:spcPct val="135000"/>
              </a:lnSpc>
            </a:pPr>
            <a:r>
              <a:rPr lang="en-US" sz="1600">
                <a:latin typeface="+mj-lt"/>
              </a:rPr>
              <a:t>       EXEC SQL   	 INLUDE SQLCA     	END-EXEC.             </a:t>
            </a:r>
          </a:p>
          <a:p>
            <a:pPr lvl="1">
              <a:lnSpc>
                <a:spcPct val="135000"/>
              </a:lnSpc>
            </a:pPr>
            <a:r>
              <a:rPr lang="en-US" sz="1600">
                <a:latin typeface="+mj-lt"/>
              </a:rPr>
              <a:t>       EXEC SQL    	 INCLUDE  EMPDCL       	END-EXEC.             </a:t>
            </a:r>
          </a:p>
          <a:p>
            <a:pPr lvl="1">
              <a:lnSpc>
                <a:spcPct val="135000"/>
              </a:lnSpc>
            </a:pPr>
            <a:r>
              <a:rPr lang="en-US" sz="1600">
                <a:latin typeface="+mj-lt"/>
              </a:rPr>
              <a:t>01    SQLNO     PIC -9(3).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0886"/>
            <a:ext cx="9143999" cy="1002135"/>
          </a:xfrm>
        </p:spPr>
        <p:txBody>
          <a:bodyPr/>
          <a:lstStyle/>
          <a:p>
            <a:r>
              <a:rPr lang="en-US" sz="1200" dirty="0"/>
              <a:t>12.1: DCLGEN</a:t>
            </a:r>
            <a:br>
              <a:rPr lang="en-US" sz="1200" dirty="0"/>
            </a:br>
            <a:r>
              <a:rPr lang="en-US" dirty="0"/>
              <a:t>Sample SQL Embedded </a:t>
            </a:r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348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32807" name="AutoShape 7"/>
          <p:cNvSpPr>
            <a:spLocks noChangeArrowheads="1"/>
          </p:cNvSpPr>
          <p:nvPr/>
        </p:nvSpPr>
        <p:spPr bwMode="auto">
          <a:xfrm>
            <a:off x="671513" y="1600200"/>
            <a:ext cx="7862887" cy="41148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lvl="1">
              <a:lnSpc>
                <a:spcPct val="135000"/>
              </a:lnSpc>
            </a:pPr>
            <a:r>
              <a:rPr lang="en-US" sz="1400">
                <a:latin typeface="+mj-lt"/>
              </a:rPr>
              <a:t>PROCEDURE DIVISION.         </a:t>
            </a:r>
          </a:p>
          <a:p>
            <a:pPr lvl="1">
              <a:lnSpc>
                <a:spcPct val="135000"/>
              </a:lnSpc>
            </a:pPr>
            <a:r>
              <a:rPr lang="en-US" sz="1400">
                <a:latin typeface="+mj-lt"/>
              </a:rPr>
              <a:t>      0001PROCESS.                      </a:t>
            </a:r>
          </a:p>
          <a:p>
            <a:pPr lvl="1">
              <a:lnSpc>
                <a:spcPct val="135000"/>
              </a:lnSpc>
            </a:pPr>
            <a:r>
              <a:rPr lang="en-US" sz="1400">
                <a:latin typeface="+mj-lt"/>
              </a:rPr>
              <a:t>             EXEC SQL  SELECT EMPNO,EMPNAME,PHONENO</a:t>
            </a:r>
          </a:p>
          <a:p>
            <a:pPr lvl="1">
              <a:lnSpc>
                <a:spcPct val="135000"/>
              </a:lnSpc>
            </a:pPr>
            <a:r>
              <a:rPr lang="en-US" sz="1400">
                <a:latin typeface="+mj-lt"/>
              </a:rPr>
              <a:t>               INTO   :EMPNO, :EMPNAME,:PHONENO  FROM EMPLOYEE</a:t>
            </a:r>
          </a:p>
          <a:p>
            <a:pPr lvl="1">
              <a:lnSpc>
                <a:spcPct val="135000"/>
              </a:lnSpc>
            </a:pPr>
            <a:r>
              <a:rPr lang="en-US" sz="1400">
                <a:latin typeface="+mj-lt"/>
              </a:rPr>
              <a:t>               WHERE   EMPNO = 'EM0003'  </a:t>
            </a:r>
          </a:p>
          <a:p>
            <a:pPr lvl="1">
              <a:lnSpc>
                <a:spcPct val="135000"/>
              </a:lnSpc>
            </a:pPr>
            <a:r>
              <a:rPr lang="en-US" sz="1400">
                <a:latin typeface="+mj-lt"/>
              </a:rPr>
              <a:t>           END-EXEC.</a:t>
            </a:r>
          </a:p>
          <a:p>
            <a:pPr lvl="1">
              <a:lnSpc>
                <a:spcPct val="135000"/>
              </a:lnSpc>
            </a:pPr>
            <a:r>
              <a:rPr lang="en-US" sz="1400">
                <a:latin typeface="+mj-lt"/>
              </a:rPr>
              <a:t>           IF SQLCODE = 0                                        </a:t>
            </a:r>
          </a:p>
          <a:p>
            <a:pPr lvl="1">
              <a:lnSpc>
                <a:spcPct val="135000"/>
              </a:lnSpc>
            </a:pPr>
            <a:r>
              <a:rPr lang="en-US" sz="1400">
                <a:latin typeface="+mj-lt"/>
              </a:rPr>
              <a:t>               DISPLAY EMPNO "  "    EMPNAME   "   "    PHONENO           </a:t>
            </a:r>
          </a:p>
          <a:p>
            <a:pPr lvl="1">
              <a:lnSpc>
                <a:spcPct val="135000"/>
              </a:lnSpc>
            </a:pPr>
            <a:r>
              <a:rPr lang="en-US" sz="1400">
                <a:latin typeface="+mj-lt"/>
              </a:rPr>
              <a:t>            ELSE</a:t>
            </a:r>
          </a:p>
          <a:p>
            <a:pPr lvl="1">
              <a:lnSpc>
                <a:spcPct val="135000"/>
              </a:lnSpc>
            </a:pPr>
            <a:r>
              <a:rPr lang="en-US" sz="1400">
                <a:latin typeface="+mj-lt"/>
              </a:rPr>
              <a:t>             MOVE SQLCODE TO SQLNO                               </a:t>
            </a:r>
          </a:p>
          <a:p>
            <a:pPr lvl="1">
              <a:lnSpc>
                <a:spcPct val="135000"/>
              </a:lnSpc>
            </a:pPr>
            <a:r>
              <a:rPr lang="en-US" sz="1400">
                <a:latin typeface="+mj-lt"/>
              </a:rPr>
              <a:t>         DISPLAY  'SQLCODE  : ' SQLNO    </a:t>
            </a:r>
          </a:p>
          <a:p>
            <a:pPr lvl="1">
              <a:lnSpc>
                <a:spcPct val="135000"/>
              </a:lnSpc>
            </a:pPr>
            <a:r>
              <a:rPr lang="en-US" sz="1400">
                <a:latin typeface="+mj-lt"/>
              </a:rPr>
              <a:t>          END-IF.                                               </a:t>
            </a:r>
          </a:p>
          <a:p>
            <a:pPr lvl="1">
              <a:lnSpc>
                <a:spcPct val="135000"/>
              </a:lnSpc>
            </a:pPr>
            <a:r>
              <a:rPr lang="en-US" sz="1400">
                <a:latin typeface="+mj-lt"/>
              </a:rPr>
              <a:t>       STOP RUN.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002135"/>
          </a:xfrm>
        </p:spPr>
        <p:txBody>
          <a:bodyPr/>
          <a:lstStyle/>
          <a:p>
            <a:r>
              <a:rPr lang="en-US" sz="1200" dirty="0"/>
              <a:t>12.1: DCLGEN</a:t>
            </a:r>
            <a:br>
              <a:rPr lang="en-US" sz="1200" dirty="0"/>
            </a:br>
            <a:r>
              <a:rPr lang="en-US" dirty="0"/>
              <a:t>Sample SQL Embedded </a:t>
            </a:r>
            <a:r>
              <a:rPr lang="en-US" dirty="0" smtClean="0"/>
              <a:t>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1197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" y="0"/>
            <a:ext cx="9143999" cy="1002135"/>
          </a:xfrm>
        </p:spPr>
        <p:txBody>
          <a:bodyPr/>
          <a:lstStyle/>
          <a:p>
            <a:r>
              <a:rPr lang="en-US" dirty="0"/>
              <a:t>Review </a:t>
            </a:r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 1: Which of the following  is used to generate host variables?</a:t>
            </a:r>
          </a:p>
          <a:p>
            <a:pPr lvl="1"/>
            <a:r>
              <a:rPr lang="en-US" dirty="0"/>
              <a:t>SPUFI</a:t>
            </a:r>
          </a:p>
          <a:p>
            <a:pPr lvl="1"/>
            <a:r>
              <a:rPr lang="en-US" dirty="0"/>
              <a:t>QMF</a:t>
            </a:r>
          </a:p>
          <a:p>
            <a:pPr lvl="1"/>
            <a:r>
              <a:rPr lang="en-US" dirty="0"/>
              <a:t>DCLGEN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158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" y="-10886"/>
            <a:ext cx="9143999" cy="1002135"/>
          </a:xfrm>
        </p:spPr>
        <p:txBody>
          <a:bodyPr/>
          <a:lstStyle/>
          <a:p>
            <a:r>
              <a:rPr lang="en-US" dirty="0"/>
              <a:t>Lesson </a:t>
            </a:r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lesson, you will learn about:</a:t>
            </a:r>
          </a:p>
          <a:p>
            <a:pPr lvl="1"/>
            <a:r>
              <a:rPr lang="en-US" dirty="0"/>
              <a:t>DCLGEN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84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002135"/>
          </a:xfrm>
        </p:spPr>
        <p:txBody>
          <a:bodyPr/>
          <a:lstStyle/>
          <a:p>
            <a:r>
              <a:rPr lang="nl-NL" sz="1200" dirty="0"/>
              <a:t>12.1: DCLGEN</a:t>
            </a:r>
            <a:br>
              <a:rPr lang="nl-NL" sz="1200" dirty="0"/>
            </a:br>
            <a:r>
              <a:rPr lang="nl-NL" dirty="0"/>
              <a:t>Concept of </a:t>
            </a:r>
            <a:r>
              <a:rPr lang="nl-NL" dirty="0" smtClean="0"/>
              <a:t>DCLGEN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DCLGEN allows the user to invoke the declarations generator program.</a:t>
            </a:r>
          </a:p>
          <a:p>
            <a:r>
              <a:rPr lang="en-US" dirty="0"/>
              <a:t>Program preparation includes the following steps :</a:t>
            </a:r>
          </a:p>
          <a:p>
            <a:pPr lvl="1"/>
            <a:r>
              <a:rPr lang="en-US" dirty="0" err="1"/>
              <a:t>precompilation</a:t>
            </a:r>
            <a:endParaRPr lang="en-US" dirty="0"/>
          </a:p>
          <a:p>
            <a:pPr lvl="1"/>
            <a:r>
              <a:rPr lang="en-US" dirty="0"/>
              <a:t>compilation or assembly</a:t>
            </a:r>
          </a:p>
          <a:p>
            <a:pPr lvl="1"/>
            <a:r>
              <a:rPr lang="en-US" dirty="0"/>
              <a:t>linkage editor processing</a:t>
            </a:r>
          </a:p>
          <a:p>
            <a:pPr lvl="1"/>
            <a:r>
              <a:rPr lang="en-US" dirty="0"/>
              <a:t>bind processing</a:t>
            </a:r>
          </a:p>
          <a:p>
            <a:pPr lvl="1"/>
            <a:r>
              <a:rPr lang="en-US" dirty="0"/>
              <a:t>program execution (TSO only)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36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3416" name="AutoShape 8"/>
          <p:cNvSpPr>
            <a:spLocks noChangeArrowheads="1"/>
          </p:cNvSpPr>
          <p:nvPr/>
        </p:nvSpPr>
        <p:spPr bwMode="auto">
          <a:xfrm>
            <a:off x="685800" y="1524000"/>
            <a:ext cx="7910513" cy="4562475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lvl="1">
              <a:lnSpc>
                <a:spcPct val="135000"/>
              </a:lnSpc>
            </a:pPr>
            <a:r>
              <a:rPr lang="en-US" sz="1600">
                <a:latin typeface="+mj-lt"/>
              </a:rPr>
              <a:t>DB2I PRIMARY OPTION MENU          SSID: DST2</a:t>
            </a:r>
          </a:p>
          <a:p>
            <a:pPr lvl="1">
              <a:lnSpc>
                <a:spcPct val="135000"/>
              </a:lnSpc>
            </a:pPr>
            <a:r>
              <a:rPr lang="en-US" sz="1600">
                <a:latin typeface="+mj-lt"/>
              </a:rPr>
              <a:t>COMMAND ===&gt; 2</a:t>
            </a:r>
          </a:p>
          <a:p>
            <a:pPr lvl="1">
              <a:lnSpc>
                <a:spcPct val="135000"/>
              </a:lnSpc>
            </a:pPr>
            <a:r>
              <a:rPr lang="en-US" sz="1600">
                <a:latin typeface="+mj-lt"/>
              </a:rPr>
              <a:t>Select one of the following DB2 functions and press ENTER.</a:t>
            </a:r>
          </a:p>
          <a:p>
            <a:pPr lvl="1">
              <a:lnSpc>
                <a:spcPct val="135000"/>
              </a:lnSpc>
            </a:pPr>
            <a:r>
              <a:rPr lang="en-US" sz="1600">
                <a:latin typeface="+mj-lt"/>
              </a:rPr>
              <a:t>1  SPUFI             	          (Process SQL statements)</a:t>
            </a:r>
          </a:p>
          <a:p>
            <a:pPr lvl="1">
              <a:lnSpc>
                <a:spcPct val="135000"/>
              </a:lnSpc>
            </a:pPr>
            <a:r>
              <a:rPr lang="en-US" sz="1600">
                <a:latin typeface="+mj-lt"/>
              </a:rPr>
              <a:t>2  DCLGEN 		          (Generate SQL and source language 				           declarations)</a:t>
            </a:r>
          </a:p>
          <a:p>
            <a:pPr lvl="1">
              <a:lnSpc>
                <a:spcPct val="135000"/>
              </a:lnSpc>
            </a:pPr>
            <a:r>
              <a:rPr lang="en-US" sz="1600">
                <a:latin typeface="+mj-lt"/>
              </a:rPr>
              <a:t>3  PROGRAM PREPARATION  (Prepare a DB2 application program to run)</a:t>
            </a:r>
          </a:p>
          <a:p>
            <a:pPr lvl="1">
              <a:lnSpc>
                <a:spcPct val="135000"/>
              </a:lnSpc>
            </a:pPr>
            <a:r>
              <a:rPr lang="en-US" sz="1600">
                <a:latin typeface="+mj-lt"/>
              </a:rPr>
              <a:t>4  PRECOMPILE                       (Invoke DB2 precompiler)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0886"/>
            <a:ext cx="9143999" cy="1002135"/>
          </a:xfrm>
        </p:spPr>
        <p:txBody>
          <a:bodyPr/>
          <a:lstStyle/>
          <a:p>
            <a:r>
              <a:rPr lang="en-US" sz="1200" dirty="0"/>
              <a:t>12.1: DCLGEN</a:t>
            </a:r>
            <a:br>
              <a:rPr lang="en-US" sz="1200" dirty="0"/>
            </a:br>
            <a:r>
              <a:rPr lang="en-US" dirty="0"/>
              <a:t>Using </a:t>
            </a:r>
            <a:r>
              <a:rPr lang="en-US" dirty="0" smtClean="0"/>
              <a:t>DCLGEN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242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91" name="AutoShape 7"/>
          <p:cNvSpPr>
            <a:spLocks noChangeArrowheads="1"/>
          </p:cNvSpPr>
          <p:nvPr/>
        </p:nvSpPr>
        <p:spPr bwMode="auto">
          <a:xfrm>
            <a:off x="685800" y="1447800"/>
            <a:ext cx="7848600" cy="38100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lvl="1">
              <a:lnSpc>
                <a:spcPct val="135000"/>
              </a:lnSpc>
            </a:pPr>
            <a:r>
              <a:rPr lang="en-US">
                <a:latin typeface="+mj-lt"/>
              </a:rPr>
              <a:t>5  BIND/REBIND/FREE      (BIND, REBIND, or FREE plans or packages)           </a:t>
            </a:r>
          </a:p>
          <a:p>
            <a:pPr lvl="1">
              <a:lnSpc>
                <a:spcPct val="135000"/>
              </a:lnSpc>
            </a:pPr>
            <a:r>
              <a:rPr lang="en-US">
                <a:latin typeface="+mj-lt"/>
              </a:rPr>
              <a:t>6  RUN 	                    (RUN an SQL program)                                </a:t>
            </a:r>
          </a:p>
          <a:p>
            <a:pPr lvl="1">
              <a:lnSpc>
                <a:spcPct val="135000"/>
              </a:lnSpc>
            </a:pPr>
            <a:r>
              <a:rPr lang="en-US">
                <a:latin typeface="+mj-lt"/>
              </a:rPr>
              <a:t>7  DB2 COMMANDS          (Issue DB2 commands)                                </a:t>
            </a:r>
          </a:p>
          <a:p>
            <a:pPr lvl="1">
              <a:lnSpc>
                <a:spcPct val="135000"/>
              </a:lnSpc>
            </a:pPr>
            <a:r>
              <a:rPr lang="en-US">
                <a:latin typeface="+mj-lt"/>
              </a:rPr>
              <a:t>8  UTILITIES                      (Invoke DB2 utilities)                              </a:t>
            </a:r>
          </a:p>
          <a:p>
            <a:pPr lvl="1">
              <a:lnSpc>
                <a:spcPct val="135000"/>
              </a:lnSpc>
            </a:pPr>
            <a:r>
              <a:rPr lang="en-US">
                <a:latin typeface="+mj-lt"/>
              </a:rPr>
              <a:t>D  DB2I DEFAULTS           (Set global parameters)                             </a:t>
            </a:r>
          </a:p>
          <a:p>
            <a:pPr lvl="1">
              <a:lnSpc>
                <a:spcPct val="135000"/>
              </a:lnSpc>
            </a:pPr>
            <a:r>
              <a:rPr lang="en-US">
                <a:latin typeface="+mj-lt"/>
              </a:rPr>
              <a:t>X  EXIT                   	    (Leave DB2I)           </a:t>
            </a:r>
          </a:p>
          <a:p>
            <a:pPr lvl="1">
              <a:lnSpc>
                <a:spcPct val="135000"/>
              </a:lnSpc>
            </a:pPr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002135"/>
          </a:xfrm>
        </p:spPr>
        <p:txBody>
          <a:bodyPr/>
          <a:lstStyle/>
          <a:p>
            <a:r>
              <a:rPr lang="en-US" sz="1200" dirty="0"/>
              <a:t>12.1: DCLGEN</a:t>
            </a:r>
            <a:br>
              <a:rPr lang="en-US" sz="1200" dirty="0"/>
            </a:br>
            <a:r>
              <a:rPr lang="en-US" dirty="0"/>
              <a:t>Using </a:t>
            </a:r>
            <a:r>
              <a:rPr lang="en-US" dirty="0" smtClean="0"/>
              <a:t>DCLGEN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3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1367" name="AutoShape 7"/>
          <p:cNvSpPr>
            <a:spLocks noChangeArrowheads="1"/>
          </p:cNvSpPr>
          <p:nvPr/>
        </p:nvSpPr>
        <p:spPr bwMode="auto">
          <a:xfrm>
            <a:off x="666750" y="1752600"/>
            <a:ext cx="7910513" cy="38862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lvl="1">
              <a:lnSpc>
                <a:spcPct val="135000"/>
              </a:lnSpc>
            </a:pPr>
            <a:r>
              <a:rPr lang="en-US" sz="1600" dirty="0">
                <a:latin typeface="+mj-lt"/>
              </a:rPr>
              <a:t>DCLGEN                             			SSID: DST2</a:t>
            </a:r>
          </a:p>
          <a:p>
            <a:pPr lvl="1">
              <a:lnSpc>
                <a:spcPct val="135000"/>
              </a:lnSpc>
            </a:pPr>
            <a:r>
              <a:rPr lang="en-US" sz="1600" dirty="0">
                <a:latin typeface="+mj-lt"/>
              </a:rPr>
              <a:t>===&gt;</a:t>
            </a:r>
          </a:p>
          <a:p>
            <a:pPr lvl="1">
              <a:lnSpc>
                <a:spcPct val="135000"/>
              </a:lnSpc>
            </a:pPr>
            <a:r>
              <a:rPr lang="en-US" sz="1600" dirty="0">
                <a:latin typeface="+mj-lt"/>
              </a:rPr>
              <a:t>Enter table name for which declarations are required:</a:t>
            </a:r>
          </a:p>
          <a:p>
            <a:pPr lvl="1">
              <a:lnSpc>
                <a:spcPct val="135000"/>
              </a:lnSpc>
            </a:pPr>
            <a:r>
              <a:rPr lang="en-US" sz="1600" dirty="0">
                <a:latin typeface="+mj-lt"/>
              </a:rPr>
              <a:t>1  SOURCE TABLE NAME ===&gt; employee                 	(Unqualified)</a:t>
            </a:r>
          </a:p>
          <a:p>
            <a:pPr lvl="1">
              <a:lnSpc>
                <a:spcPct val="135000"/>
              </a:lnSpc>
            </a:pPr>
            <a:r>
              <a:rPr lang="en-US" sz="1600" dirty="0">
                <a:latin typeface="+mj-lt"/>
              </a:rPr>
              <a:t>2  TABLE OWNER ..……... ===&gt;                                   	(Optional)</a:t>
            </a:r>
          </a:p>
          <a:p>
            <a:pPr lvl="1">
              <a:lnSpc>
                <a:spcPct val="135000"/>
              </a:lnSpc>
            </a:pPr>
            <a:r>
              <a:rPr lang="en-US" sz="1600" dirty="0">
                <a:latin typeface="+mj-lt"/>
              </a:rPr>
              <a:t>3  AT LOCATION ..……….. ===&gt;                                  	(Optional)</a:t>
            </a:r>
          </a:p>
          <a:p>
            <a:pPr lvl="1">
              <a:lnSpc>
                <a:spcPct val="135000"/>
              </a:lnSpc>
            </a:pPr>
            <a:endParaRPr lang="en-US" sz="1600" dirty="0">
              <a:latin typeface="+mj-lt"/>
            </a:endParaRPr>
          </a:p>
          <a:p>
            <a:pPr lvl="1">
              <a:lnSpc>
                <a:spcPct val="135000"/>
              </a:lnSpc>
            </a:pPr>
            <a:r>
              <a:rPr lang="en-US" sz="1600" dirty="0">
                <a:latin typeface="+mj-lt"/>
              </a:rPr>
              <a:t>Enter destination data set:           (Can be sequential or partitioned)</a:t>
            </a:r>
          </a:p>
          <a:p>
            <a:pPr lvl="1">
              <a:lnSpc>
                <a:spcPct val="135000"/>
              </a:lnSpc>
            </a:pPr>
            <a:r>
              <a:rPr lang="en-US" sz="1600" dirty="0">
                <a:latin typeface="+mj-lt"/>
              </a:rPr>
              <a:t>4  DATA SET NAME …….. ===&gt; 'DA0021T.AARTI.DB2SORCE(EMPDCL1)'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3999" cy="1002135"/>
          </a:xfrm>
        </p:spPr>
        <p:txBody>
          <a:bodyPr/>
          <a:lstStyle/>
          <a:p>
            <a:r>
              <a:rPr lang="en-US" sz="1200" dirty="0"/>
              <a:t>12.1: DCLGEN</a:t>
            </a:r>
            <a:br>
              <a:rPr lang="en-US" sz="1200" dirty="0"/>
            </a:br>
            <a:r>
              <a:rPr lang="en-US" dirty="0"/>
              <a:t>Using </a:t>
            </a:r>
            <a:r>
              <a:rPr lang="en-US" dirty="0" smtClean="0"/>
              <a:t>DCLGEN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151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40" name="AutoShape 8"/>
          <p:cNvSpPr>
            <a:spLocks noChangeArrowheads="1"/>
          </p:cNvSpPr>
          <p:nvPr/>
        </p:nvSpPr>
        <p:spPr bwMode="auto">
          <a:xfrm>
            <a:off x="533400" y="1524000"/>
            <a:ext cx="7986713" cy="38100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lvl="1">
              <a:lnSpc>
                <a:spcPct val="135000"/>
              </a:lnSpc>
            </a:pPr>
            <a:r>
              <a:rPr lang="en-US" sz="1400">
                <a:latin typeface="+mj-lt"/>
              </a:rPr>
              <a:t>5  DATA SET PASSWORD ===&gt;           	(If password protected)</a:t>
            </a:r>
          </a:p>
          <a:p>
            <a:pPr lvl="1">
              <a:lnSpc>
                <a:spcPct val="135000"/>
              </a:lnSpc>
            </a:pPr>
            <a:r>
              <a:rPr lang="en-US" sz="1400">
                <a:latin typeface="+mj-lt"/>
              </a:rPr>
              <a:t> Enter options as desired:</a:t>
            </a:r>
          </a:p>
          <a:p>
            <a:pPr lvl="1">
              <a:lnSpc>
                <a:spcPct val="135000"/>
              </a:lnSpc>
            </a:pPr>
            <a:r>
              <a:rPr lang="en-US" sz="1400">
                <a:latin typeface="+mj-lt"/>
              </a:rPr>
              <a:t>6  ACTION .......………….. ===&gt; REPLACE   (ADD new or REPLACE old declaration)</a:t>
            </a:r>
          </a:p>
          <a:p>
            <a:pPr lvl="1">
              <a:lnSpc>
                <a:spcPct val="135000"/>
              </a:lnSpc>
            </a:pPr>
            <a:r>
              <a:rPr lang="en-US" sz="1400">
                <a:latin typeface="+mj-lt"/>
              </a:rPr>
              <a:t>7  COLUMN LABEL .... ….===&gt; YES       (Enter YES for column label)</a:t>
            </a:r>
          </a:p>
          <a:p>
            <a:pPr lvl="1">
              <a:lnSpc>
                <a:spcPct val="135000"/>
              </a:lnSpc>
            </a:pPr>
            <a:r>
              <a:rPr lang="en-US" sz="1400">
                <a:latin typeface="+mj-lt"/>
              </a:rPr>
              <a:t>8  STRUCTURE NAME ... ===&gt;                (Optional)</a:t>
            </a:r>
          </a:p>
          <a:p>
            <a:pPr lvl="1">
              <a:lnSpc>
                <a:spcPct val="135000"/>
              </a:lnSpc>
            </a:pPr>
            <a:r>
              <a:rPr lang="en-US" sz="1400">
                <a:latin typeface="+mj-lt"/>
              </a:rPr>
              <a:t>9  FIELD NAME PREFIX...===&gt;                (Optional)</a:t>
            </a:r>
          </a:p>
          <a:p>
            <a:pPr lvl="1">
              <a:lnSpc>
                <a:spcPct val="135000"/>
              </a:lnSpc>
            </a:pPr>
            <a:r>
              <a:rPr lang="en-US" sz="1400">
                <a:latin typeface="+mj-lt"/>
              </a:rPr>
              <a:t>10  DELIMIT DBCS .…….. ===&gt; YES       (Enter YES to delimit DBCS identifiers)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002135"/>
          </a:xfrm>
        </p:spPr>
        <p:txBody>
          <a:bodyPr/>
          <a:lstStyle/>
          <a:p>
            <a:r>
              <a:rPr lang="en-US" sz="1200" dirty="0"/>
              <a:t>12.1: DCLGEN</a:t>
            </a:r>
            <a:br>
              <a:rPr lang="en-US" sz="1200" dirty="0"/>
            </a:br>
            <a:r>
              <a:rPr lang="en-US" dirty="0"/>
              <a:t>Using </a:t>
            </a:r>
            <a:r>
              <a:rPr lang="en-US" dirty="0" smtClean="0"/>
              <a:t>DCLGEN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32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7511" name="AutoShape 7"/>
          <p:cNvSpPr>
            <a:spLocks noChangeArrowheads="1"/>
          </p:cNvSpPr>
          <p:nvPr/>
        </p:nvSpPr>
        <p:spPr bwMode="auto">
          <a:xfrm>
            <a:off x="685800" y="1743075"/>
            <a:ext cx="7834313" cy="2447925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lvl="1">
              <a:lnSpc>
                <a:spcPct val="135000"/>
              </a:lnSpc>
            </a:pPr>
            <a:r>
              <a:rPr lang="en-US" sz="1400">
                <a:latin typeface="+mj-lt"/>
              </a:rPr>
              <a:t>11  COLUMN SUFFIX …... ===&gt; NO        (Enter YES to append column name)</a:t>
            </a:r>
          </a:p>
          <a:p>
            <a:pPr lvl="1">
              <a:lnSpc>
                <a:spcPct val="135000"/>
              </a:lnSpc>
            </a:pPr>
            <a:r>
              <a:rPr lang="en-US" sz="1400">
                <a:latin typeface="+mj-lt"/>
              </a:rPr>
              <a:t>12  INDICATOR VARS ….. ===&gt; NO        (Enter YES for indicator variables)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0886"/>
            <a:ext cx="9143999" cy="1002135"/>
          </a:xfrm>
        </p:spPr>
        <p:txBody>
          <a:bodyPr/>
          <a:lstStyle/>
          <a:p>
            <a:r>
              <a:rPr lang="en-US" sz="1200" dirty="0"/>
              <a:t>12.1: DCLGEN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Using </a:t>
            </a:r>
            <a:r>
              <a:rPr lang="en-US" dirty="0" smtClean="0"/>
              <a:t>DCLGEN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600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DCL structure is the COBOL equivalent structure declaration for the DB2 table </a:t>
            </a:r>
          </a:p>
          <a:p>
            <a:r>
              <a:rPr lang="en-US" dirty="0"/>
              <a:t>This structure can be referenced in the COBOL program by using INCLUDE statement</a:t>
            </a:r>
          </a:p>
          <a:p>
            <a:r>
              <a:rPr lang="en-US" dirty="0" err="1"/>
              <a:t>Eg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Here </a:t>
            </a:r>
            <a:r>
              <a:rPr lang="en-US" dirty="0"/>
              <a:t>EMPDCL is the name of the Member in the </a:t>
            </a:r>
            <a:r>
              <a:rPr lang="en-US" dirty="0" smtClean="0"/>
              <a:t>DCL Library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325640" name="AutoShape 8"/>
          <p:cNvSpPr>
            <a:spLocks noChangeArrowheads="1"/>
          </p:cNvSpPr>
          <p:nvPr/>
        </p:nvSpPr>
        <p:spPr bwMode="auto">
          <a:xfrm>
            <a:off x="685800" y="3399966"/>
            <a:ext cx="7848600" cy="136072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lvl="1">
              <a:lnSpc>
                <a:spcPct val="135000"/>
              </a:lnSpc>
            </a:pPr>
            <a:r>
              <a:rPr lang="en-US">
                <a:latin typeface="+mj-lt"/>
              </a:rPr>
              <a:t>EXEC SQL</a:t>
            </a:r>
          </a:p>
          <a:p>
            <a:pPr lvl="1">
              <a:lnSpc>
                <a:spcPct val="135000"/>
              </a:lnSpc>
            </a:pPr>
            <a:r>
              <a:rPr lang="en-US">
                <a:latin typeface="+mj-lt"/>
              </a:rPr>
              <a:t>INCLUDE EMPDCL</a:t>
            </a:r>
          </a:p>
          <a:p>
            <a:pPr lvl="1">
              <a:lnSpc>
                <a:spcPct val="135000"/>
              </a:lnSpc>
            </a:pPr>
            <a:r>
              <a:rPr lang="en-US">
                <a:latin typeface="+mj-lt"/>
              </a:rPr>
              <a:t>END-EXEC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3628"/>
            <a:ext cx="9143999" cy="1002135"/>
          </a:xfrm>
        </p:spPr>
        <p:txBody>
          <a:bodyPr/>
          <a:lstStyle/>
          <a:p>
            <a:r>
              <a:rPr lang="en-US" sz="1200" dirty="0"/>
              <a:t>12.1: DCLGEN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DCL </a:t>
            </a:r>
            <a:r>
              <a:rPr lang="en-US" dirty="0" smtClean="0"/>
              <a:t>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3540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heme/theme1.xml><?xml version="1.0" encoding="utf-8"?>
<a:theme xmlns:a="http://schemas.openxmlformats.org/drawingml/2006/main" name="2_Corporate Presentation Template (4x3 - Normal)">
  <a:themeElements>
    <a:clrScheme name="Capgemini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terial_x0020_Type xmlns="dec54838-42f9-41a2-a909-1ed037324a0b">Template</Material_x0020_Type>
    <Levels xmlns="dec54838-42f9-41a2-a909-1ed037324a0b">L1</Levels>
    <FolderName xmlns="952a6df7-b138-4f89-9bc4-e7a874ea3254" xsi:nil="true"/>
    <Category xmlns="dec54838-42f9-41a2-a909-1ed037324a0b">Module Artifact</Category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42837FBFFE9F46BAB6ECA4429E8B92" ma:contentTypeVersion="3" ma:contentTypeDescription="Create a new document." ma:contentTypeScope="" ma:versionID="b68c94c73f7bce793016c81e8e257010">
  <xsd:schema xmlns:xsd="http://www.w3.org/2001/XMLSchema" xmlns:xs="http://www.w3.org/2001/XMLSchema" xmlns:p="http://schemas.microsoft.com/office/2006/metadata/properties" xmlns:ns2="dec54838-42f9-41a2-a909-1ed037324a0b" xmlns:ns3="952a6df7-b138-4f89-9bc4-e7a874ea3254" targetNamespace="http://schemas.microsoft.com/office/2006/metadata/properties" ma:root="true" ma:fieldsID="ab78dec6ec4c51a708fa7cf0f56fa375" ns2:_="" ns3:_="">
    <xsd:import namespace="dec54838-42f9-41a2-a909-1ed037324a0b"/>
    <xsd:import namespace="952a6df7-b138-4f89-9bc4-e7a874ea3254"/>
    <xsd:element name="properties">
      <xsd:complexType>
        <xsd:sequence>
          <xsd:element name="documentManagement">
            <xsd:complexType>
              <xsd:all>
                <xsd:element ref="ns2:Material_x0020_Type" minOccurs="0"/>
                <xsd:element ref="ns2:Category" minOccurs="0"/>
                <xsd:element ref="ns2:Levels" minOccurs="0"/>
                <xsd:element ref="ns3:FolderNa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c54838-42f9-41a2-a909-1ed037324a0b" elementFormDefault="qualified">
    <xsd:import namespace="http://schemas.microsoft.com/office/2006/documentManagement/types"/>
    <xsd:import namespace="http://schemas.microsoft.com/office/infopath/2007/PartnerControls"/>
    <xsd:element name="Material_x0020_Type" ma:index="8" nillable="true" ma:displayName="Material Type" ma:default="Demos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  <xsd:element name="Category" ma:index="9" nillable="true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Levels" ma:index="10" nillable="true" ma:displayName="Levels" ma:default="L1" ma:format="Dropdown" ma:internalName="Levels">
      <xsd:simpleType>
        <xsd:restriction base="dms:Choice">
          <xsd:enumeration value="L1"/>
          <xsd:enumeration value="L2"/>
          <xsd:enumeration value="L3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2a6df7-b138-4f89-9bc4-e7a874ea3254" elementFormDefault="qualified">
    <xsd:import namespace="http://schemas.microsoft.com/office/2006/documentManagement/types"/>
    <xsd:import namespace="http://schemas.microsoft.com/office/infopath/2007/PartnerControls"/>
    <xsd:element name="FolderName" ma:index="11" nillable="true" ma:displayName="FolderName" ma:internalName="FolderName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673CDC-8BE6-4391-ABD9-A817C61AB8C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C1830C8-F522-4AF4-83DD-915E4EE23EB4}">
  <ds:schemaRefs>
    <ds:schemaRef ds:uri="952a6df7-b138-4f89-9bc4-e7a874ea3254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dec54838-42f9-41a2-a909-1ed037324a0b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3750387-33CA-46E6-8CF2-4A4999371F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c54838-42f9-41a2-a909-1ed037324a0b"/>
    <ds:schemaRef ds:uri="952a6df7-b138-4f89-9bc4-e7a874ea32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5500</TotalTime>
  <Words>306</Words>
  <Application>Microsoft Office PowerPoint</Application>
  <PresentationFormat>On-screen Show (4:3)</PresentationFormat>
  <Paragraphs>116</Paragraphs>
  <Slides>13</Slides>
  <Notes>13</Notes>
  <HiddenSlides>4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ＭＳ Ｐゴシック</vt:lpstr>
      <vt:lpstr>Helvetica Light</vt:lpstr>
      <vt:lpstr>Candara</vt:lpstr>
      <vt:lpstr>Calibri</vt:lpstr>
      <vt:lpstr>Wingdings</vt:lpstr>
      <vt:lpstr>2_Corporate Presentation Template (4x3 - Normal)</vt:lpstr>
      <vt:lpstr>think-cell Slide</vt:lpstr>
      <vt:lpstr>DB2</vt:lpstr>
      <vt:lpstr>Lesson Objectives</vt:lpstr>
      <vt:lpstr>12.1: DCLGEN Concept of DCLGEN</vt:lpstr>
      <vt:lpstr>12.1: DCLGEN Using DCLGEN</vt:lpstr>
      <vt:lpstr>12.1: DCLGEN Using DCLGEN</vt:lpstr>
      <vt:lpstr>12.1: DCLGEN Using DCLGEN</vt:lpstr>
      <vt:lpstr>12.1: DCLGEN Using DCLGEN</vt:lpstr>
      <vt:lpstr>12.1: DCLGEN Using DCLGEN</vt:lpstr>
      <vt:lpstr>12.1: DCLGEN DCL Structure</vt:lpstr>
      <vt:lpstr>12.1: DCLGEN DCL Structure</vt:lpstr>
      <vt:lpstr>12.1: DCLGEN Sample SQL Embedded Program</vt:lpstr>
      <vt:lpstr>12.1: DCLGEN Sample SQL Embedded Program</vt:lpstr>
      <vt:lpstr>Review Question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iGATE Presentation Template</dc:title>
  <dc:creator>iGATE</dc:creator>
  <cp:lastModifiedBy>Misal, Dinesh</cp:lastModifiedBy>
  <cp:revision>141</cp:revision>
  <cp:lastPrinted>2016-09-07T05:35:08Z</cp:lastPrinted>
  <dcterms:created xsi:type="dcterms:W3CDTF">2012-05-18T02:59:15Z</dcterms:created>
  <dcterms:modified xsi:type="dcterms:W3CDTF">2016-09-07T05:35:17Z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Url">
    <vt:lpwstr/>
  </property>
  <property fmtid="{D5CDD505-2E9C-101B-9397-08002B2CF9AE}" pid="3" name="ContentTypeId">
    <vt:lpwstr>0x010100ED42837FBFFE9F46BAB6ECA4429E8B92</vt:lpwstr>
  </property>
  <property fmtid="{D5CDD505-2E9C-101B-9397-08002B2CF9AE}" pid="4" name="_SourceUrl">
    <vt:lpwstr/>
  </property>
</Properties>
</file>