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29"/>
  </p:notesMasterIdLst>
  <p:handoutMasterIdLst>
    <p:handoutMasterId r:id="rId3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6858000" type="screen4x3"/>
  <p:notesSz cx="7315200" cy="9601200"/>
  <p:embeddedFontLst>
    <p:embeddedFont>
      <p:font typeface="ＭＳ Ｐゴシック" pitchFamily="34" charset="-128"/>
      <p:regular r:id="rId31"/>
    </p:embeddedFont>
    <p:embeddedFont>
      <p:font typeface="Candara" pitchFamily="34" charset="0"/>
      <p:regular r:id="rId32"/>
      <p:bold r:id="rId33"/>
      <p:italic r:id="rId34"/>
      <p:boldItalic r:id="rId35"/>
    </p:embeddedFont>
    <p:embeddedFont>
      <p:font typeface="Calibri"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164"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1944" y="-90"/>
      </p:cViewPr>
      <p:guideLst>
        <p:guide orient="horz" pos="2858"/>
        <p:guide pos="13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9/7/2016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205038" y="4537075"/>
            <a:ext cx="4863156" cy="4231081"/>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81688" y="49258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latin typeface="Arial" pitchFamily="34" charset="0"/>
                <a:cs typeface="Arial" pitchFamily="34" charset="0"/>
              </a:rPr>
              <a:t>DB2</a:t>
            </a:r>
            <a:r>
              <a:rPr lang="en-US" sz="1200" b="0" dirty="0" smtClean="0">
                <a:latin typeface="Arial" pitchFamily="34" charset="0"/>
                <a:cs typeface="Arial" pitchFamily="34" charset="0"/>
              </a:rPr>
              <a:t>					</a:t>
            </a:r>
            <a:r>
              <a:rPr lang="en-US" sz="1200" b="0" baseline="0" dirty="0" smtClean="0">
                <a:latin typeface="Arial" pitchFamily="34" charset="0"/>
                <a:ea typeface="ＭＳ Ｐゴシック"/>
                <a:cs typeface="Arial" pitchFamily="34" charset="0"/>
              </a:rPr>
              <a:t>                            </a:t>
            </a:r>
            <a:r>
              <a:rPr lang="en-US" sz="1200" b="0" dirty="0" smtClean="0">
                <a:latin typeface="Arial" pitchFamily="34" charset="0"/>
                <a:ea typeface="ＭＳ Ｐゴシック"/>
                <a:cs typeface="Arial" pitchFamily="34" charset="0"/>
              </a:rPr>
              <a:t>Cursors</a:t>
            </a:r>
            <a:endParaRPr lang="en-US" sz="1200" b="0" dirty="0" smtClean="0">
              <a:latin typeface="Arial" pitchFamily="34" charset="0"/>
              <a:ea typeface="ＭＳ Ｐゴシック"/>
              <a:cs typeface="Arial" pitchFamily="34" charset="0"/>
            </a:endParaRPr>
          </a:p>
        </p:txBody>
      </p:sp>
      <p:sp>
        <p:nvSpPr>
          <p:cNvPr id="12" name="Rectangle 14"/>
          <p:cNvSpPr>
            <a:spLocks noChangeArrowheads="1"/>
          </p:cNvSpPr>
          <p:nvPr/>
        </p:nvSpPr>
        <p:spPr bwMode="auto">
          <a:xfrm>
            <a:off x="4126771" y="8782616"/>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13-</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Notes Placeholder 2"/>
          <p:cNvSpPr>
            <a:spLocks noGrp="1"/>
          </p:cNvSpPr>
          <p:nvPr>
            <p:ph type="body" idx="1"/>
          </p:nvPr>
        </p:nvSpPr>
        <p:spPr/>
        <p:txBody>
          <a:bodyPr/>
          <a:lstStyle/>
          <a:p>
            <a:r>
              <a:rPr lang="en-US" smtClean="0"/>
              <a:t>Data Modification:</a:t>
            </a:r>
          </a:p>
          <a:p>
            <a:r>
              <a:rPr lang="en-US" smtClean="0"/>
              <a:t>Often an application program must read data, and then based on its value, either update or delete data. One can use the UPDATE or DELETE SQL statements to modify and delete rows from DB2 tables. </a:t>
            </a:r>
          </a:p>
          <a:p>
            <a:pPr lvl="1"/>
            <a:r>
              <a:rPr lang="en-US" smtClean="0"/>
              <a:t>These statements are similar to SELECT statements which operate on a set of data at any given point of time. </a:t>
            </a:r>
          </a:p>
          <a:p>
            <a:r>
              <a:rPr lang="en-US" smtClean="0"/>
              <a:t>This is accomplished with a cursor and a special clause of the UPDATE and DELETE statements usable only by embedded SQL, namely WHERE CURRENT OF. The cursor is declared with a special FOR UPDATE OF CLAUSE.</a:t>
            </a:r>
          </a:p>
          <a:p>
            <a:r>
              <a:rPr lang="en-US" smtClean="0"/>
              <a:t>A FOR UPDATE OF clause appears with: </a:t>
            </a:r>
          </a:p>
          <a:p>
            <a:pPr lvl="1"/>
            <a:r>
              <a:rPr lang="en-US" smtClean="0"/>
              <a:t>SELECT statement to indicate what columns can be updated when retrieved</a:t>
            </a:r>
          </a:p>
          <a:p>
            <a:r>
              <a:rPr lang="en-US" smtClean="0"/>
              <a:t>The columns to be updated must be listed in the FOR UPDATE OF CLAUSE or the DECLARE.</a:t>
            </a:r>
          </a:p>
          <a:p>
            <a:r>
              <a:rPr lang="en-US" smtClean="0"/>
              <a:t>You do not have to select a column to update it.</a:t>
            </a:r>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Notes Placeholder 2"/>
          <p:cNvSpPr>
            <a:spLocks noGrp="1"/>
          </p:cNvSpPr>
          <p:nvPr>
            <p:ph type="body" idx="1"/>
          </p:nvPr>
        </p:nvSpPr>
        <p:spPr/>
        <p:txBody>
          <a:bodyPr/>
          <a:lstStyle/>
          <a:p>
            <a:r>
              <a:rPr lang="en-US" smtClean="0"/>
              <a:t>WITH HOLD Option:</a:t>
            </a:r>
          </a:p>
          <a:p>
            <a:r>
              <a:rPr lang="en-US" smtClean="0"/>
              <a:t>WITH HOLD is an optional specification on a cursor declaration. The significance  can be understood by considering what happens in its absence.</a:t>
            </a:r>
          </a:p>
          <a:p>
            <a:r>
              <a:rPr lang="en-US" smtClean="0"/>
              <a:t>Suppose we need to process some large table, one row at a time by means of a cursor, and update a few of them as we go. It is often desirable to divide the work into batches and to make the processing of each batch into a separate transaction (by  issuing a separate COMMIT at the end of each transaction). For example: A table of one million rows might be processed by a sequence of 10,000 transactions, each one dealing with just 100 rows. In this way, for example, if it becomes necessary to roll a given transaction back, then at most 100 updates will have to be undone, instead of potentially as many as a million. </a:t>
            </a:r>
          </a:p>
          <a:p>
            <a:r>
              <a:rPr lang="en-US" smtClean="0"/>
              <a:t>However, the problem with this approach is that every time we issue a COMMIT, we implicitly close the cursor, thereby losing our position within the table. Therefore the first thing each transaction has to do is to execute some re-positioning code in order to get back to the row that is due to be processed next. This re-positioning code can often be quite complex, especially if the processing sequence is determined by a combination of several columns.</a:t>
            </a:r>
          </a:p>
          <a:p>
            <a:r>
              <a:rPr lang="en-US" smtClean="0"/>
              <a:t>Suppose the cursor declaration specifies WITH HOLD, however COMMIT does not close the cursor, instead leaves it open, positioned such that the next FETCH will move it to the next row in sequence. Then possibly the complex code for repositioning is thus no longer required. </a:t>
            </a:r>
          </a:p>
          <a:p>
            <a:r>
              <a:rPr lang="en-US" smtClean="0"/>
              <a:t>However it is important to note that the first operation on the cursor following the COMMIT must be FETCH. The UPDATE and DELETE CURRENT are illegal.</a:t>
            </a:r>
          </a:p>
          <a:p>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Notes Placeholder 2"/>
          <p:cNvSpPr>
            <a:spLocks noGrp="1"/>
          </p:cNvSpPr>
          <p:nvPr>
            <p:ph type="body" idx="1"/>
          </p:nvPr>
        </p:nvSpPr>
        <p:spPr/>
        <p:txBody>
          <a:bodyPr/>
          <a:lstStyle/>
          <a:p>
            <a:r>
              <a:rPr lang="en-US" smtClean="0"/>
              <a:t>Cursors:</a:t>
            </a:r>
          </a:p>
          <a:p>
            <a:r>
              <a:rPr lang="en-US" smtClean="0"/>
              <a:t>A cursor is a mechanism allowing an application program to retrieve a set of rows. The cursor facility allows a COBOL program to gain addressability to individual row occurrences of a many-rows result table. </a:t>
            </a:r>
          </a:p>
          <a:p>
            <a:r>
              <a:rPr lang="en-US" smtClean="0"/>
              <a:t>Following steps have to be performed to use cursors:</a:t>
            </a:r>
          </a:p>
          <a:p>
            <a:pPr lvl="1"/>
            <a:r>
              <a:rPr lang="en-US" smtClean="0"/>
              <a:t>Declare cursor: to define cursor.</a:t>
            </a:r>
          </a:p>
          <a:p>
            <a:pPr lvl="1"/>
            <a:r>
              <a:rPr lang="en-US" smtClean="0"/>
              <a:t>Open cursor: to create result table.</a:t>
            </a:r>
          </a:p>
          <a:p>
            <a:pPr lvl="1"/>
            <a:r>
              <a:rPr lang="en-US" smtClean="0"/>
              <a:t>Fetch cursor: to retrieve rows from  cursor, one at a time to be executed in a loop.</a:t>
            </a:r>
          </a:p>
          <a:p>
            <a:pPr lvl="1"/>
            <a:r>
              <a:rPr lang="en-US" smtClean="0"/>
              <a:t>Close cursor: to close the cursor.</a:t>
            </a:r>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Notes Placeholder 2"/>
          <p:cNvSpPr>
            <a:spLocks noGrp="1"/>
          </p:cNvSpPr>
          <p:nvPr>
            <p:ph type="body" idx="1"/>
          </p:nvPr>
        </p:nvSpPr>
        <p:spPr/>
        <p:txBody>
          <a:bodyPr/>
          <a:lstStyle/>
          <a:p>
            <a:r>
              <a:rPr lang="en-US" smtClean="0"/>
              <a:t>Defining the Cursor:</a:t>
            </a:r>
          </a:p>
          <a:p>
            <a:r>
              <a:rPr lang="en-US" smtClean="0"/>
              <a:t>Declaring (defining) a cursor is done in the data division of your program. </a:t>
            </a:r>
          </a:p>
          <a:p>
            <a:pPr lvl="1"/>
            <a:r>
              <a:rPr lang="en-US" smtClean="0"/>
              <a:t>This is purely declarative in nature. Therefore no information is retrieved from the database yet. The Cursor name should begin with a letter and must not exceed 18 characters.</a:t>
            </a:r>
          </a:p>
          <a:p>
            <a:r>
              <a:rPr lang="en-US" smtClean="0"/>
              <a:t>When the OPEN statement is encountered, the SELECT in the cursor declaration is executed. The OPEN cursor statement not only executes the selection of data from the DB2 database, but also establishes the initial position of the cursor in the results table. One program can have multiple cursors.</a:t>
            </a:r>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Notes Placeholder 2"/>
          <p:cNvSpPr>
            <a:spLocks noGrp="1"/>
          </p:cNvSpPr>
          <p:nvPr>
            <p:ph type="body" idx="1"/>
          </p:nvPr>
        </p:nvSpPr>
        <p:spPr/>
        <p:txBody>
          <a:bodyPr/>
          <a:lstStyle/>
          <a:p>
            <a:endParaRPr lang="en-US" smtClean="0"/>
          </a:p>
          <a:p>
            <a:endParaRPr lang="en-US"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775051166"/>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9674003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677183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157439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620876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24857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1698250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113316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08086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21091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2489292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3337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1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384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5313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0754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0660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0"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8796873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solidFill>
                  <a:srgbClr val="000000"/>
                </a:solidFill>
              </a:rPr>
              <a:t>DB2</a:t>
            </a:r>
            <a:endParaRPr lang="en-US" sz="3600" dirty="0">
              <a:solidFill>
                <a:srgbClr val="000000"/>
              </a:solidFill>
            </a:endParaRPr>
          </a:p>
        </p:txBody>
      </p:sp>
      <p:sp>
        <p:nvSpPr>
          <p:cNvPr id="12" name="Subtitle 11"/>
          <p:cNvSpPr>
            <a:spLocks noGrp="1"/>
          </p:cNvSpPr>
          <p:nvPr>
            <p:ph type="subTitle" idx="1"/>
          </p:nvPr>
        </p:nvSpPr>
        <p:spPr/>
        <p:txBody>
          <a:bodyPr/>
          <a:lstStyle/>
          <a:p>
            <a:pPr algn="l"/>
            <a:r>
              <a:rPr lang="en-US" b="0" dirty="0" smtClean="0">
                <a:ea typeface="ＭＳ Ｐゴシック"/>
                <a:cs typeface="ＭＳ Ｐゴシック"/>
              </a:rPr>
              <a:t>Lesson 13: Cursors</a:t>
            </a:r>
            <a:endParaRPr lang="en-US" b="0" dirty="0">
              <a:ea typeface="ＭＳ Ｐゴシック"/>
              <a:cs typeface="ＭＳ Ｐゴシック"/>
            </a:endParaRPr>
          </a:p>
        </p:txBody>
      </p:sp>
    </p:spTree>
    <p:extLst>
      <p:ext uri="{BB962C8B-B14F-4D97-AF65-F5344CB8AC3E}">
        <p14:creationId xmlns:p14="http://schemas.microsoft.com/office/powerpoint/2010/main" val="4089377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14348" name="AutoShape 12"/>
          <p:cNvSpPr>
            <a:spLocks noChangeArrowheads="1"/>
          </p:cNvSpPr>
          <p:nvPr/>
        </p:nvSpPr>
        <p:spPr bwMode="auto">
          <a:xfrm>
            <a:off x="666750" y="2119313"/>
            <a:ext cx="7848600" cy="38100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LOOP UNTIL NO MORE ROWS OR ERROR</a:t>
            </a:r>
          </a:p>
          <a:p>
            <a:pPr lvl="1">
              <a:lnSpc>
                <a:spcPct val="135000"/>
              </a:lnSpc>
            </a:pPr>
            <a:r>
              <a:rPr lang="en-US">
                <a:latin typeface="+mj-lt"/>
              </a:rPr>
              <a:t>     EXEC SQL</a:t>
            </a:r>
          </a:p>
          <a:p>
            <a:pPr lvl="1">
              <a:lnSpc>
                <a:spcPct val="135000"/>
              </a:lnSpc>
            </a:pPr>
            <a:r>
              <a:rPr lang="en-US">
                <a:latin typeface="+mj-lt"/>
              </a:rPr>
              <a:t>	     FETCH X INTO :S#,:SNAME.:SNAME-IND</a:t>
            </a:r>
          </a:p>
          <a:p>
            <a:pPr lvl="1">
              <a:lnSpc>
                <a:spcPct val="135000"/>
              </a:lnSpc>
            </a:pPr>
            <a:r>
              <a:rPr lang="en-US">
                <a:latin typeface="+mj-lt"/>
              </a:rPr>
              <a:t>     END-EXEC.</a:t>
            </a:r>
          </a:p>
          <a:p>
            <a:pPr lvl="1">
              <a:lnSpc>
                <a:spcPct val="135000"/>
              </a:lnSpc>
            </a:pPr>
            <a:r>
              <a:rPr lang="en-US">
                <a:latin typeface="+mj-lt"/>
              </a:rPr>
              <a:t>     PROCESSING STATEMENTS	.</a:t>
            </a:r>
          </a:p>
          <a:p>
            <a:pPr lvl="1">
              <a:lnSpc>
                <a:spcPct val="135000"/>
              </a:lnSpc>
            </a:pPr>
            <a:r>
              <a:rPr lang="en-US">
                <a:latin typeface="+mj-lt"/>
              </a:rPr>
              <a:t>     EXEC-SQL</a:t>
            </a:r>
          </a:p>
          <a:p>
            <a:pPr lvl="1">
              <a:lnSpc>
                <a:spcPct val="135000"/>
              </a:lnSpc>
            </a:pPr>
            <a:r>
              <a:rPr lang="en-US">
                <a:latin typeface="+mj-lt"/>
              </a:rPr>
              <a:t>	     CLOSE X</a:t>
            </a:r>
          </a:p>
          <a:p>
            <a:pPr lvl="1">
              <a:lnSpc>
                <a:spcPct val="135000"/>
              </a:lnSpc>
            </a:pPr>
            <a:r>
              <a:rPr lang="en-US">
                <a:latin typeface="+mj-lt"/>
              </a:rPr>
              <a:t>     END-EXEC.</a:t>
            </a:r>
          </a:p>
        </p:txBody>
      </p:sp>
      <p:sp>
        <p:nvSpPr>
          <p:cNvPr id="2" name="Title 1"/>
          <p:cNvSpPr>
            <a:spLocks noGrp="1"/>
          </p:cNvSpPr>
          <p:nvPr>
            <p:ph type="title"/>
          </p:nvPr>
        </p:nvSpPr>
        <p:spPr>
          <a:xfrm>
            <a:off x="0" y="0"/>
            <a:ext cx="9143999" cy="1002135"/>
          </a:xfrm>
        </p:spPr>
        <p:txBody>
          <a:bodyPr/>
          <a:lstStyle/>
          <a:p>
            <a:r>
              <a:rPr lang="en-US" sz="1200" dirty="0"/>
              <a:t>13.2:An Example Based On a Single Table</a:t>
            </a:r>
            <a:br>
              <a:rPr lang="en-US" sz="1200" dirty="0"/>
            </a:br>
            <a:r>
              <a:rPr lang="en-US" dirty="0" smtClean="0"/>
              <a:t>Illustration</a:t>
            </a:r>
            <a:endParaRPr lang="en-US" dirty="0"/>
          </a:p>
        </p:txBody>
      </p:sp>
    </p:spTree>
    <p:extLst>
      <p:ext uri="{BB962C8B-B14F-4D97-AF65-F5344CB8AC3E}">
        <p14:creationId xmlns:p14="http://schemas.microsoft.com/office/powerpoint/2010/main" val="1645990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29"/>
            <a:ext cx="9143999" cy="1002135"/>
          </a:xfrm>
        </p:spPr>
        <p:txBody>
          <a:bodyPr/>
          <a:lstStyle/>
          <a:p>
            <a:r>
              <a:rPr lang="en-US" sz="1200" dirty="0"/>
              <a:t>13.3: Data Modification</a:t>
            </a:r>
            <a:br>
              <a:rPr lang="en-US" sz="1200" dirty="0"/>
            </a:br>
            <a:r>
              <a:rPr lang="en-US" dirty="0"/>
              <a:t>Concept of Data </a:t>
            </a:r>
            <a:r>
              <a:rPr lang="en-US" dirty="0" smtClean="0"/>
              <a:t>Modification</a:t>
            </a:r>
            <a:endParaRPr lang="en-US" dirty="0"/>
          </a:p>
        </p:txBody>
      </p:sp>
      <p:sp>
        <p:nvSpPr>
          <p:cNvPr id="3" name="Content Placeholder 2"/>
          <p:cNvSpPr>
            <a:spLocks noGrp="1"/>
          </p:cNvSpPr>
          <p:nvPr>
            <p:ph idx="1"/>
          </p:nvPr>
        </p:nvSpPr>
        <p:spPr/>
        <p:txBody>
          <a:bodyPr/>
          <a:lstStyle/>
          <a:p>
            <a:r>
              <a:rPr lang="en-US" dirty="0"/>
              <a:t>Statements used for Data Modification are:</a:t>
            </a:r>
          </a:p>
          <a:p>
            <a:pPr lvl="1"/>
            <a:r>
              <a:rPr lang="en-US" dirty="0"/>
              <a:t>UPDATE </a:t>
            </a:r>
          </a:p>
          <a:p>
            <a:pPr lvl="1"/>
            <a:r>
              <a:rPr lang="en-US" dirty="0"/>
              <a:t>DELETE </a:t>
            </a:r>
          </a:p>
          <a:p>
            <a:r>
              <a:rPr lang="en-US" dirty="0"/>
              <a:t>They operate on data a set at a time </a:t>
            </a:r>
          </a:p>
          <a:p>
            <a:r>
              <a:rPr lang="en-US" dirty="0"/>
              <a:t>It is accomplished with a cursor.</a:t>
            </a:r>
          </a:p>
          <a:p>
            <a:pPr lvl="1"/>
            <a:r>
              <a:rPr lang="en-US" dirty="0"/>
              <a:t>Special clause is used, namely: WHERE CURRENT OF. </a:t>
            </a:r>
          </a:p>
          <a:p>
            <a:pPr lvl="1"/>
            <a:r>
              <a:rPr lang="en-US" dirty="0"/>
              <a:t>The cursor is declared with a special FOR UPDATE OF clause.</a:t>
            </a:r>
          </a:p>
          <a:p>
            <a:pPr lvl="1"/>
            <a:endParaRPr lang="en-US" dirty="0"/>
          </a:p>
          <a:p>
            <a:pPr lvl="1"/>
            <a:endParaRPr lang="en-US" dirty="0"/>
          </a:p>
        </p:txBody>
      </p:sp>
    </p:spTree>
    <p:extLst>
      <p:ext uri="{BB962C8B-B14F-4D97-AF65-F5344CB8AC3E}">
        <p14:creationId xmlns:p14="http://schemas.microsoft.com/office/powerpoint/2010/main" val="3919587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13.3: Data Modification</a:t>
            </a:r>
            <a:br>
              <a:rPr lang="en-US" sz="1200" dirty="0"/>
            </a:br>
            <a:r>
              <a:rPr lang="en-US" dirty="0"/>
              <a:t>Concept of Data </a:t>
            </a:r>
            <a:r>
              <a:rPr lang="en-US" dirty="0" smtClean="0"/>
              <a:t>Modification</a:t>
            </a:r>
            <a:endParaRPr lang="en-US" dirty="0"/>
          </a:p>
        </p:txBody>
      </p:sp>
      <p:sp>
        <p:nvSpPr>
          <p:cNvPr id="3" name="Content Placeholder 2"/>
          <p:cNvSpPr>
            <a:spLocks noGrp="1"/>
          </p:cNvSpPr>
          <p:nvPr>
            <p:ph idx="1"/>
          </p:nvPr>
        </p:nvSpPr>
        <p:spPr/>
        <p:txBody>
          <a:bodyPr/>
          <a:lstStyle/>
          <a:p>
            <a:r>
              <a:rPr lang="en-US" dirty="0"/>
              <a:t>A FOR UPDATE OF clause appears with:</a:t>
            </a:r>
          </a:p>
          <a:p>
            <a:pPr lvl="1"/>
            <a:r>
              <a:rPr lang="en-US" dirty="0"/>
              <a:t>SELECT statement to indicate what columns can be updated when retrieved.</a:t>
            </a:r>
          </a:p>
          <a:p>
            <a:r>
              <a:rPr lang="en-US" dirty="0"/>
              <a:t>The columns to be updated must be listed in the FOR UPDATE OF CLAUSE or the DECLARE.</a:t>
            </a:r>
          </a:p>
          <a:p>
            <a:r>
              <a:rPr lang="en-US" dirty="0"/>
              <a:t>You do not have to select a column to update it.</a:t>
            </a:r>
          </a:p>
          <a:p>
            <a:endParaRPr lang="en-US" dirty="0"/>
          </a:p>
        </p:txBody>
      </p:sp>
    </p:spTree>
    <p:extLst>
      <p:ext uri="{BB962C8B-B14F-4D97-AF65-F5344CB8AC3E}">
        <p14:creationId xmlns:p14="http://schemas.microsoft.com/office/powerpoint/2010/main" val="3300726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13.3: Data Modification</a:t>
            </a:r>
            <a:br>
              <a:rPr lang="en-US" sz="1200" dirty="0"/>
            </a:br>
            <a:r>
              <a:rPr lang="en-US" dirty="0"/>
              <a:t>Concept of Data </a:t>
            </a:r>
            <a:r>
              <a:rPr lang="en-US" dirty="0" smtClean="0"/>
              <a:t>Modification</a:t>
            </a:r>
            <a:endParaRPr lang="en-US" dirty="0"/>
          </a:p>
        </p:txBody>
      </p:sp>
      <p:sp>
        <p:nvSpPr>
          <p:cNvPr id="3" name="Content Placeholder 2"/>
          <p:cNvSpPr>
            <a:spLocks noGrp="1"/>
          </p:cNvSpPr>
          <p:nvPr>
            <p:ph idx="1"/>
          </p:nvPr>
        </p:nvSpPr>
        <p:spPr/>
        <p:txBody>
          <a:bodyPr/>
          <a:lstStyle/>
          <a:p>
            <a:r>
              <a:rPr lang="en-US" dirty="0"/>
              <a:t>Rules for Update:</a:t>
            </a:r>
          </a:p>
          <a:p>
            <a:pPr lvl="1"/>
            <a:r>
              <a:rPr lang="en-US" dirty="0"/>
              <a:t>The SELECT statement must be on a single table and not on a join.</a:t>
            </a:r>
          </a:p>
          <a:p>
            <a:pPr lvl="1"/>
            <a:r>
              <a:rPr lang="en-US" dirty="0"/>
              <a:t>If the DECLARE cursor statement contains a </a:t>
            </a:r>
            <a:r>
              <a:rPr lang="en-US" dirty="0" err="1"/>
              <a:t>subquery</a:t>
            </a:r>
            <a:r>
              <a:rPr lang="en-US" dirty="0"/>
              <a:t>, then it must not be on the same table as the main query.</a:t>
            </a:r>
          </a:p>
          <a:p>
            <a:pPr lvl="1"/>
            <a:r>
              <a:rPr lang="en-US" dirty="0"/>
              <a:t>You cannot use DISTINCT, GROUP BY, ORDER BY, or BUILT-IN  functions.</a:t>
            </a:r>
          </a:p>
          <a:p>
            <a:pPr lvl="1"/>
            <a:r>
              <a:rPr lang="en-US" dirty="0"/>
              <a:t>Only those columns are eligible for </a:t>
            </a:r>
            <a:r>
              <a:rPr lang="en-US" dirty="0" err="1"/>
              <a:t>updation</a:t>
            </a:r>
            <a:r>
              <a:rPr lang="en-US" dirty="0"/>
              <a:t> which are selected in the FOR.. UPDATE clause.</a:t>
            </a:r>
          </a:p>
          <a:p>
            <a:pPr lvl="1"/>
            <a:endParaRPr lang="en-US" dirty="0"/>
          </a:p>
        </p:txBody>
      </p:sp>
    </p:spTree>
    <p:extLst>
      <p:ext uri="{BB962C8B-B14F-4D97-AF65-F5344CB8AC3E}">
        <p14:creationId xmlns:p14="http://schemas.microsoft.com/office/powerpoint/2010/main" val="457902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 us see an example on current forms of UPDATE and DELETE:</a:t>
            </a:r>
          </a:p>
          <a:p>
            <a:endParaRPr lang="en-US" dirty="0"/>
          </a:p>
        </p:txBody>
      </p:sp>
      <p:sp>
        <p:nvSpPr>
          <p:cNvPr id="18445" name="AutoShape 13"/>
          <p:cNvSpPr>
            <a:spLocks noChangeArrowheads="1"/>
          </p:cNvSpPr>
          <p:nvPr/>
        </p:nvSpPr>
        <p:spPr bwMode="auto">
          <a:xfrm>
            <a:off x="666750" y="2119313"/>
            <a:ext cx="7848600" cy="3933144"/>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dirty="0">
                <a:latin typeface="+mj-lt"/>
              </a:rPr>
              <a:t>EXEC SQL</a:t>
            </a:r>
          </a:p>
          <a:p>
            <a:pPr lvl="1">
              <a:lnSpc>
                <a:spcPct val="135000"/>
              </a:lnSpc>
            </a:pPr>
            <a:r>
              <a:rPr lang="en-US" dirty="0">
                <a:latin typeface="+mj-lt"/>
              </a:rPr>
              <a:t>      UPDATE table</a:t>
            </a:r>
          </a:p>
          <a:p>
            <a:pPr lvl="1">
              <a:lnSpc>
                <a:spcPct val="135000"/>
              </a:lnSpc>
            </a:pPr>
            <a:r>
              <a:rPr lang="en-US" dirty="0">
                <a:latin typeface="+mj-lt"/>
              </a:rPr>
              <a:t>      SET field = : </a:t>
            </a:r>
            <a:r>
              <a:rPr lang="en-US" dirty="0" err="1">
                <a:latin typeface="+mj-lt"/>
              </a:rPr>
              <a:t>exp</a:t>
            </a:r>
            <a:r>
              <a:rPr lang="en-US" dirty="0">
                <a:latin typeface="+mj-lt"/>
              </a:rPr>
              <a:t> [, field = : </a:t>
            </a:r>
            <a:r>
              <a:rPr lang="en-US" dirty="0" err="1">
                <a:latin typeface="+mj-lt"/>
              </a:rPr>
              <a:t>exp</a:t>
            </a:r>
            <a:r>
              <a:rPr lang="en-US" dirty="0">
                <a:latin typeface="+mj-lt"/>
              </a:rPr>
              <a:t>]</a:t>
            </a:r>
          </a:p>
          <a:p>
            <a:pPr lvl="1">
              <a:lnSpc>
                <a:spcPct val="135000"/>
              </a:lnSpc>
            </a:pPr>
            <a:r>
              <a:rPr lang="en-US" dirty="0">
                <a:latin typeface="+mj-lt"/>
              </a:rPr>
              <a:t>  	WHERE CURRENT OF cursor</a:t>
            </a:r>
          </a:p>
          <a:p>
            <a:pPr lvl="1">
              <a:lnSpc>
                <a:spcPct val="135000"/>
              </a:lnSpc>
            </a:pPr>
            <a:r>
              <a:rPr lang="en-US" dirty="0">
                <a:latin typeface="+mj-lt"/>
              </a:rPr>
              <a:t>END-EXEC.</a:t>
            </a:r>
          </a:p>
          <a:p>
            <a:pPr lvl="1">
              <a:lnSpc>
                <a:spcPct val="135000"/>
              </a:lnSpc>
            </a:pPr>
            <a:endParaRPr lang="en-US" dirty="0">
              <a:latin typeface="+mj-lt"/>
            </a:endParaRPr>
          </a:p>
          <a:p>
            <a:pPr lvl="1">
              <a:lnSpc>
                <a:spcPct val="135000"/>
              </a:lnSpc>
            </a:pPr>
            <a:r>
              <a:rPr lang="en-US" dirty="0">
                <a:latin typeface="+mj-lt"/>
              </a:rPr>
              <a:t>EXEC SQL </a:t>
            </a:r>
          </a:p>
          <a:p>
            <a:pPr lvl="1">
              <a:lnSpc>
                <a:spcPct val="135000"/>
              </a:lnSpc>
            </a:pPr>
            <a:r>
              <a:rPr lang="en-US" dirty="0">
                <a:latin typeface="+mj-lt"/>
              </a:rPr>
              <a:t>      DELETE FROM table</a:t>
            </a:r>
          </a:p>
          <a:p>
            <a:pPr lvl="1">
              <a:lnSpc>
                <a:spcPct val="135000"/>
              </a:lnSpc>
            </a:pPr>
            <a:r>
              <a:rPr lang="en-US" dirty="0">
                <a:latin typeface="+mj-lt"/>
              </a:rPr>
              <a:t>	WHERE CURRENT OF cursor</a:t>
            </a:r>
          </a:p>
          <a:p>
            <a:pPr lvl="1">
              <a:lnSpc>
                <a:spcPct val="135000"/>
              </a:lnSpc>
            </a:pPr>
            <a:r>
              <a:rPr lang="en-US" dirty="0">
                <a:latin typeface="+mj-lt"/>
              </a:rPr>
              <a:t>END-EXEC.</a:t>
            </a:r>
          </a:p>
        </p:txBody>
      </p:sp>
      <p:sp>
        <p:nvSpPr>
          <p:cNvPr id="2" name="Title 1"/>
          <p:cNvSpPr>
            <a:spLocks noGrp="1"/>
          </p:cNvSpPr>
          <p:nvPr>
            <p:ph type="title"/>
          </p:nvPr>
        </p:nvSpPr>
        <p:spPr>
          <a:xfrm>
            <a:off x="0" y="3629"/>
            <a:ext cx="9143999" cy="1002135"/>
          </a:xfrm>
        </p:spPr>
        <p:txBody>
          <a:bodyPr/>
          <a:lstStyle/>
          <a:p>
            <a:r>
              <a:rPr lang="en-US" sz="1200" dirty="0"/>
              <a:t>13.3: Data Modification</a:t>
            </a:r>
            <a:br>
              <a:rPr lang="en-US" sz="1200" dirty="0"/>
            </a:br>
            <a:r>
              <a:rPr lang="en-US" dirty="0"/>
              <a:t>Example: Current Forms of Update and </a:t>
            </a:r>
            <a:r>
              <a:rPr lang="en-US" dirty="0" smtClean="0"/>
              <a:t>Delete</a:t>
            </a:r>
            <a:endParaRPr lang="en-US" dirty="0"/>
          </a:p>
        </p:txBody>
      </p:sp>
    </p:spTree>
    <p:extLst>
      <p:ext uri="{BB962C8B-B14F-4D97-AF65-F5344CB8AC3E}">
        <p14:creationId xmlns:p14="http://schemas.microsoft.com/office/powerpoint/2010/main" val="760979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 us see an example on Data Modification:</a:t>
            </a:r>
          </a:p>
          <a:p>
            <a:endParaRPr lang="en-US" dirty="0"/>
          </a:p>
          <a:p>
            <a:endParaRPr lang="en-US" dirty="0"/>
          </a:p>
        </p:txBody>
      </p:sp>
      <p:sp>
        <p:nvSpPr>
          <p:cNvPr id="19472" name="AutoShape 16"/>
          <p:cNvSpPr>
            <a:spLocks noChangeArrowheads="1"/>
          </p:cNvSpPr>
          <p:nvPr/>
        </p:nvSpPr>
        <p:spPr bwMode="auto">
          <a:xfrm>
            <a:off x="666750" y="2119313"/>
            <a:ext cx="7848600" cy="38100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EXEC SQL</a:t>
            </a:r>
          </a:p>
          <a:p>
            <a:pPr lvl="1">
              <a:lnSpc>
                <a:spcPct val="135000"/>
              </a:lnSpc>
            </a:pPr>
            <a:r>
              <a:rPr lang="en-US">
                <a:latin typeface="+mj-lt"/>
              </a:rPr>
              <a:t>	Declare C1 cursor for</a:t>
            </a:r>
          </a:p>
          <a:p>
            <a:pPr lvl="1">
              <a:lnSpc>
                <a:spcPct val="135000"/>
              </a:lnSpc>
            </a:pPr>
            <a:r>
              <a:rPr lang="en-US">
                <a:latin typeface="+mj-lt"/>
              </a:rPr>
              <a:t>	Select Deptno, Deptname, Mgrno  From Dept</a:t>
            </a:r>
          </a:p>
          <a:p>
            <a:pPr lvl="1">
              <a:lnSpc>
                <a:spcPct val="135000"/>
              </a:lnSpc>
            </a:pPr>
            <a:r>
              <a:rPr lang="en-US">
                <a:latin typeface="+mj-lt"/>
              </a:rPr>
              <a:t>	Where ADMRDEPT =  :ADMRDEPT</a:t>
            </a:r>
          </a:p>
          <a:p>
            <a:pPr lvl="1">
              <a:lnSpc>
                <a:spcPct val="135000"/>
              </a:lnSpc>
            </a:pPr>
            <a:r>
              <a:rPr lang="en-US">
                <a:latin typeface="+mj-lt"/>
              </a:rPr>
              <a:t>      for update of MGRNO</a:t>
            </a:r>
          </a:p>
          <a:p>
            <a:pPr lvl="1">
              <a:lnSpc>
                <a:spcPct val="135000"/>
              </a:lnSpc>
            </a:pPr>
            <a:r>
              <a:rPr lang="en-US">
                <a:latin typeface="+mj-lt"/>
              </a:rPr>
              <a:t>END-EXEC</a:t>
            </a:r>
          </a:p>
        </p:txBody>
      </p:sp>
      <p:sp>
        <p:nvSpPr>
          <p:cNvPr id="2" name="Title 1"/>
          <p:cNvSpPr>
            <a:spLocks noGrp="1"/>
          </p:cNvSpPr>
          <p:nvPr>
            <p:ph type="title"/>
          </p:nvPr>
        </p:nvSpPr>
        <p:spPr>
          <a:xfrm>
            <a:off x="0" y="3629"/>
            <a:ext cx="9143999" cy="1002135"/>
          </a:xfrm>
        </p:spPr>
        <p:txBody>
          <a:bodyPr/>
          <a:lstStyle/>
          <a:p>
            <a:r>
              <a:rPr lang="en-US" sz="1200" dirty="0"/>
              <a:t>13.3: Data Modification</a:t>
            </a:r>
            <a:br>
              <a:rPr lang="en-US" sz="1200" dirty="0"/>
            </a:br>
            <a:r>
              <a:rPr lang="en-US" dirty="0"/>
              <a:t>Example of Data </a:t>
            </a:r>
            <a:r>
              <a:rPr lang="en-US" dirty="0" smtClean="0"/>
              <a:t>Modification</a:t>
            </a:r>
            <a:endParaRPr lang="en-US" dirty="0"/>
          </a:p>
        </p:txBody>
      </p:sp>
    </p:spTree>
    <p:extLst>
      <p:ext uri="{BB962C8B-B14F-4D97-AF65-F5344CB8AC3E}">
        <p14:creationId xmlns:p14="http://schemas.microsoft.com/office/powerpoint/2010/main" val="4039739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0488" name="AutoShape 8"/>
          <p:cNvSpPr>
            <a:spLocks noChangeArrowheads="1"/>
          </p:cNvSpPr>
          <p:nvPr/>
        </p:nvSpPr>
        <p:spPr bwMode="auto">
          <a:xfrm>
            <a:off x="666750" y="2119313"/>
            <a:ext cx="7848600" cy="38100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PROCEDURE DIVISION.</a:t>
            </a:r>
          </a:p>
          <a:p>
            <a:pPr lvl="1">
              <a:lnSpc>
                <a:spcPct val="135000"/>
              </a:lnSpc>
            </a:pPr>
            <a:r>
              <a:rPr lang="en-US">
                <a:latin typeface="+mj-lt"/>
              </a:rPr>
              <a:t>  	MOVE ‘A00’ TO ADMRDEPT.</a:t>
            </a:r>
          </a:p>
          <a:p>
            <a:pPr lvl="1">
              <a:lnSpc>
                <a:spcPct val="135000"/>
              </a:lnSpc>
            </a:pPr>
            <a:r>
              <a:rPr lang="en-US">
                <a:latin typeface="+mj-lt"/>
              </a:rPr>
              <a:t>	EXEC SQL</a:t>
            </a:r>
          </a:p>
          <a:p>
            <a:pPr lvl="1">
              <a:lnSpc>
                <a:spcPct val="135000"/>
              </a:lnSpc>
            </a:pPr>
            <a:r>
              <a:rPr lang="en-US">
                <a:latin typeface="+mj-lt"/>
              </a:rPr>
              <a:t>			OPEN C1</a:t>
            </a:r>
          </a:p>
          <a:p>
            <a:pPr lvl="1">
              <a:lnSpc>
                <a:spcPct val="135000"/>
              </a:lnSpc>
            </a:pPr>
            <a:r>
              <a:rPr lang="en-US">
                <a:latin typeface="+mj-lt"/>
              </a:rPr>
              <a:t>	END-EXEC</a:t>
            </a:r>
          </a:p>
          <a:p>
            <a:pPr lvl="1">
              <a:lnSpc>
                <a:spcPct val="135000"/>
              </a:lnSpc>
            </a:pPr>
            <a:r>
              <a:rPr lang="en-US">
                <a:latin typeface="+mj-lt"/>
              </a:rPr>
              <a:t>	PERFORM 200-MODIFY-DEPT-INFO UNTIL NO-MORE-ROWS. </a:t>
            </a:r>
          </a:p>
        </p:txBody>
      </p:sp>
      <p:sp>
        <p:nvSpPr>
          <p:cNvPr id="2" name="Title 1"/>
          <p:cNvSpPr>
            <a:spLocks noGrp="1"/>
          </p:cNvSpPr>
          <p:nvPr>
            <p:ph type="title"/>
          </p:nvPr>
        </p:nvSpPr>
        <p:spPr>
          <a:xfrm>
            <a:off x="0" y="0"/>
            <a:ext cx="9143999" cy="1002135"/>
          </a:xfrm>
        </p:spPr>
        <p:txBody>
          <a:bodyPr/>
          <a:lstStyle/>
          <a:p>
            <a:r>
              <a:rPr lang="en-US" sz="1200" dirty="0"/>
              <a:t>13.3: Data Modification</a:t>
            </a:r>
            <a:br>
              <a:rPr lang="en-US" sz="1200" dirty="0"/>
            </a:br>
            <a:r>
              <a:rPr lang="en-US" dirty="0"/>
              <a:t>Example of Data </a:t>
            </a:r>
            <a:r>
              <a:rPr lang="en-US" dirty="0" smtClean="0"/>
              <a:t>Modification</a:t>
            </a:r>
            <a:endParaRPr lang="en-US" dirty="0"/>
          </a:p>
        </p:txBody>
      </p:sp>
    </p:spTree>
    <p:extLst>
      <p:ext uri="{BB962C8B-B14F-4D97-AF65-F5344CB8AC3E}">
        <p14:creationId xmlns:p14="http://schemas.microsoft.com/office/powerpoint/2010/main" val="1097427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1512" name="AutoShape 8"/>
          <p:cNvSpPr>
            <a:spLocks noChangeArrowheads="1"/>
          </p:cNvSpPr>
          <p:nvPr/>
        </p:nvSpPr>
        <p:spPr bwMode="auto">
          <a:xfrm>
            <a:off x="666750" y="2119313"/>
            <a:ext cx="7848600" cy="38100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EXEC SQL</a:t>
            </a:r>
          </a:p>
          <a:p>
            <a:pPr lvl="1">
              <a:lnSpc>
                <a:spcPct val="135000"/>
              </a:lnSpc>
            </a:pPr>
            <a:r>
              <a:rPr lang="en-US">
                <a:latin typeface="+mj-lt"/>
              </a:rPr>
              <a:t>	CLOSE C1</a:t>
            </a:r>
          </a:p>
          <a:p>
            <a:pPr lvl="1">
              <a:lnSpc>
                <a:spcPct val="135000"/>
              </a:lnSpc>
            </a:pPr>
            <a:r>
              <a:rPr lang="en-US">
                <a:latin typeface="+mj-lt"/>
              </a:rPr>
              <a:t>END-EXEC.</a:t>
            </a:r>
          </a:p>
          <a:p>
            <a:pPr lvl="1">
              <a:lnSpc>
                <a:spcPct val="135000"/>
              </a:lnSpc>
            </a:pPr>
            <a:r>
              <a:rPr lang="en-US">
                <a:latin typeface="+mj-lt"/>
              </a:rPr>
              <a:t>200-Modify-Dept-Info.</a:t>
            </a:r>
          </a:p>
          <a:p>
            <a:pPr lvl="1">
              <a:lnSpc>
                <a:spcPct val="135000"/>
              </a:lnSpc>
            </a:pPr>
            <a:r>
              <a:rPr lang="en-US">
                <a:latin typeface="+mj-lt"/>
              </a:rPr>
              <a:t>EXEC SQL</a:t>
            </a:r>
          </a:p>
          <a:p>
            <a:pPr lvl="1">
              <a:lnSpc>
                <a:spcPct val="135000"/>
              </a:lnSpc>
            </a:pPr>
            <a:r>
              <a:rPr lang="en-US">
                <a:latin typeface="+mj-lt"/>
              </a:rPr>
              <a:t>	Fetch C1      into :deptno,  : deptname,  : mgrno</a:t>
            </a:r>
          </a:p>
          <a:p>
            <a:pPr lvl="1">
              <a:lnSpc>
                <a:spcPct val="135000"/>
              </a:lnSpc>
            </a:pPr>
            <a:r>
              <a:rPr lang="en-US">
                <a:latin typeface="+mj-lt"/>
              </a:rPr>
              <a:t>END-EXEC.</a:t>
            </a:r>
          </a:p>
        </p:txBody>
      </p:sp>
      <p:sp>
        <p:nvSpPr>
          <p:cNvPr id="2" name="Title 1"/>
          <p:cNvSpPr>
            <a:spLocks noGrp="1"/>
          </p:cNvSpPr>
          <p:nvPr>
            <p:ph type="title"/>
          </p:nvPr>
        </p:nvSpPr>
        <p:spPr>
          <a:xfrm>
            <a:off x="0" y="0"/>
            <a:ext cx="9143999" cy="1002135"/>
          </a:xfrm>
        </p:spPr>
        <p:txBody>
          <a:bodyPr/>
          <a:lstStyle/>
          <a:p>
            <a:r>
              <a:rPr lang="en-US" sz="1800" dirty="0"/>
              <a:t>13.3: Data Modification</a:t>
            </a:r>
            <a:r>
              <a:rPr lang="en-US" dirty="0"/>
              <a:t/>
            </a:r>
            <a:br>
              <a:rPr lang="en-US" dirty="0"/>
            </a:br>
            <a:r>
              <a:rPr lang="en-US" dirty="0"/>
              <a:t>Example of Data </a:t>
            </a:r>
            <a:r>
              <a:rPr lang="en-US" dirty="0" smtClean="0"/>
              <a:t>Modification</a:t>
            </a:r>
            <a:endParaRPr lang="en-US" dirty="0"/>
          </a:p>
        </p:txBody>
      </p:sp>
    </p:spTree>
    <p:extLst>
      <p:ext uri="{BB962C8B-B14F-4D97-AF65-F5344CB8AC3E}">
        <p14:creationId xmlns:p14="http://schemas.microsoft.com/office/powerpoint/2010/main" val="1760572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2536" name="AutoShape 8"/>
          <p:cNvSpPr>
            <a:spLocks noChangeArrowheads="1"/>
          </p:cNvSpPr>
          <p:nvPr/>
        </p:nvSpPr>
        <p:spPr bwMode="auto">
          <a:xfrm>
            <a:off x="666750" y="2119313"/>
            <a:ext cx="7848600" cy="38100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If sqlcode &lt; 0</a:t>
            </a:r>
          </a:p>
          <a:p>
            <a:pPr lvl="1">
              <a:lnSpc>
                <a:spcPct val="135000"/>
              </a:lnSpc>
            </a:pPr>
            <a:r>
              <a:rPr lang="en-US">
                <a:latin typeface="+mj-lt"/>
              </a:rPr>
              <a:t>	GO TO 9999-error-paragraph.</a:t>
            </a:r>
          </a:p>
          <a:p>
            <a:pPr lvl="1">
              <a:lnSpc>
                <a:spcPct val="135000"/>
              </a:lnSpc>
            </a:pPr>
            <a:r>
              <a:rPr lang="en-US">
                <a:latin typeface="+mj-lt"/>
              </a:rPr>
              <a:t>If sqlcode    = +100</a:t>
            </a:r>
          </a:p>
          <a:p>
            <a:pPr lvl="1">
              <a:lnSpc>
                <a:spcPct val="135000"/>
              </a:lnSpc>
            </a:pPr>
            <a:r>
              <a:rPr lang="en-US">
                <a:latin typeface="+mj-lt"/>
              </a:rPr>
              <a:t>	Move ‘NO’ to more-rows</a:t>
            </a:r>
          </a:p>
          <a:p>
            <a:pPr lvl="1">
              <a:lnSpc>
                <a:spcPct val="135000"/>
              </a:lnSpc>
            </a:pPr>
            <a:r>
              <a:rPr lang="en-US">
                <a:latin typeface="+mj-lt"/>
              </a:rPr>
              <a:t>Else</a:t>
            </a:r>
          </a:p>
          <a:p>
            <a:pPr lvl="1">
              <a:lnSpc>
                <a:spcPct val="135000"/>
              </a:lnSpc>
            </a:pPr>
            <a:r>
              <a:rPr lang="en-US">
                <a:latin typeface="+mj-lt"/>
              </a:rPr>
              <a:t>	EXEC SQL</a:t>
            </a:r>
          </a:p>
          <a:p>
            <a:pPr lvl="1">
              <a:lnSpc>
                <a:spcPct val="135000"/>
              </a:lnSpc>
            </a:pPr>
            <a:r>
              <a:rPr lang="en-US">
                <a:latin typeface="+mj-lt"/>
              </a:rPr>
              <a:t>		   Update Dept  Set MGRNO = ‘00000’</a:t>
            </a:r>
          </a:p>
          <a:p>
            <a:pPr lvl="1">
              <a:lnSpc>
                <a:spcPct val="135000"/>
              </a:lnSpc>
            </a:pPr>
            <a:r>
              <a:rPr lang="en-US">
                <a:latin typeface="+mj-lt"/>
              </a:rPr>
              <a:t>		   Where current of C1</a:t>
            </a:r>
          </a:p>
          <a:p>
            <a:pPr lvl="1">
              <a:lnSpc>
                <a:spcPct val="135000"/>
              </a:lnSpc>
            </a:pPr>
            <a:r>
              <a:rPr lang="en-US">
                <a:latin typeface="+mj-lt"/>
              </a:rPr>
              <a:t>	END-EXEC.</a:t>
            </a:r>
          </a:p>
        </p:txBody>
      </p:sp>
      <p:sp>
        <p:nvSpPr>
          <p:cNvPr id="2" name="Title 1"/>
          <p:cNvSpPr>
            <a:spLocks noGrp="1"/>
          </p:cNvSpPr>
          <p:nvPr>
            <p:ph type="title"/>
          </p:nvPr>
        </p:nvSpPr>
        <p:spPr>
          <a:xfrm>
            <a:off x="0" y="0"/>
            <a:ext cx="9143999" cy="1002135"/>
          </a:xfrm>
        </p:spPr>
        <p:txBody>
          <a:bodyPr/>
          <a:lstStyle/>
          <a:p>
            <a:r>
              <a:rPr lang="en-US" sz="1200" dirty="0"/>
              <a:t>13.3: Data Modification</a:t>
            </a:r>
            <a:br>
              <a:rPr lang="en-US" sz="1200" dirty="0"/>
            </a:br>
            <a:r>
              <a:rPr lang="en-US" dirty="0"/>
              <a:t>Example of Data </a:t>
            </a:r>
            <a:r>
              <a:rPr lang="en-US" dirty="0" smtClean="0"/>
              <a:t>Modification</a:t>
            </a:r>
            <a:endParaRPr lang="en-US" dirty="0"/>
          </a:p>
        </p:txBody>
      </p:sp>
    </p:spTree>
    <p:extLst>
      <p:ext uri="{BB962C8B-B14F-4D97-AF65-F5344CB8AC3E}">
        <p14:creationId xmlns:p14="http://schemas.microsoft.com/office/powerpoint/2010/main" val="8277884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 us see an example on Data Retrieval.</a:t>
            </a:r>
          </a:p>
          <a:p>
            <a:pPr lvl="1"/>
            <a:r>
              <a:rPr lang="en-US" dirty="0"/>
              <a:t>A pseudo code for retrieving data from an application join, using cursors is shown below:</a:t>
            </a:r>
          </a:p>
          <a:p>
            <a:endParaRPr lang="en-US" dirty="0"/>
          </a:p>
          <a:p>
            <a:endParaRPr lang="en-US" dirty="0"/>
          </a:p>
        </p:txBody>
      </p:sp>
      <p:sp>
        <p:nvSpPr>
          <p:cNvPr id="23562" name="AutoShape 10"/>
          <p:cNvSpPr>
            <a:spLocks noChangeArrowheads="1"/>
          </p:cNvSpPr>
          <p:nvPr/>
        </p:nvSpPr>
        <p:spPr bwMode="auto">
          <a:xfrm>
            <a:off x="1077678" y="2456538"/>
            <a:ext cx="7681913" cy="3639462"/>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500">
                <a:latin typeface="+mj-lt"/>
              </a:rPr>
              <a:t>EXEC SQL</a:t>
            </a:r>
          </a:p>
          <a:p>
            <a:pPr lvl="1">
              <a:lnSpc>
                <a:spcPct val="135000"/>
              </a:lnSpc>
            </a:pPr>
            <a:r>
              <a:rPr lang="en-US" sz="1500">
                <a:latin typeface="+mj-lt"/>
              </a:rPr>
              <a:t>Declare Deptcur cursor for</a:t>
            </a:r>
          </a:p>
          <a:p>
            <a:pPr lvl="1">
              <a:lnSpc>
                <a:spcPct val="135000"/>
              </a:lnSpc>
            </a:pPr>
            <a:r>
              <a:rPr lang="en-US" sz="1500">
                <a:latin typeface="+mj-lt"/>
              </a:rPr>
              <a:t>	Select Deptno, Deptname</a:t>
            </a:r>
          </a:p>
          <a:p>
            <a:pPr lvl="1">
              <a:lnSpc>
                <a:spcPct val="135000"/>
              </a:lnSpc>
            </a:pPr>
            <a:r>
              <a:rPr lang="en-US" sz="1500">
                <a:latin typeface="+mj-lt"/>
              </a:rPr>
              <a:t>       From Dept</a:t>
            </a:r>
          </a:p>
          <a:p>
            <a:pPr lvl="1">
              <a:lnSpc>
                <a:spcPct val="135000"/>
              </a:lnSpc>
            </a:pPr>
            <a:r>
              <a:rPr lang="en-US" sz="1500">
                <a:latin typeface="+mj-lt"/>
              </a:rPr>
              <a:t>END-EXEC.</a:t>
            </a:r>
          </a:p>
          <a:p>
            <a:pPr lvl="1">
              <a:lnSpc>
                <a:spcPct val="135000"/>
              </a:lnSpc>
            </a:pPr>
            <a:endParaRPr lang="en-US" sz="1500">
              <a:latin typeface="+mj-lt"/>
            </a:endParaRPr>
          </a:p>
          <a:p>
            <a:pPr lvl="1">
              <a:lnSpc>
                <a:spcPct val="135000"/>
              </a:lnSpc>
            </a:pPr>
            <a:r>
              <a:rPr lang="en-US" sz="1500">
                <a:latin typeface="+mj-lt"/>
              </a:rPr>
              <a:t>EXEC SQL</a:t>
            </a:r>
          </a:p>
          <a:p>
            <a:pPr lvl="1">
              <a:lnSpc>
                <a:spcPct val="135000"/>
              </a:lnSpc>
            </a:pPr>
            <a:r>
              <a:rPr lang="en-US" sz="1500">
                <a:latin typeface="+mj-lt"/>
              </a:rPr>
              <a:t>	Declare Empcur cursor for</a:t>
            </a:r>
          </a:p>
          <a:p>
            <a:pPr lvl="1">
              <a:lnSpc>
                <a:spcPct val="135000"/>
              </a:lnSpc>
            </a:pPr>
            <a:r>
              <a:rPr lang="en-US" sz="1500">
                <a:latin typeface="+mj-lt"/>
              </a:rPr>
              <a:t>      	Select empno, salary   from emp</a:t>
            </a:r>
          </a:p>
          <a:p>
            <a:pPr lvl="1">
              <a:lnSpc>
                <a:spcPct val="135000"/>
              </a:lnSpc>
            </a:pPr>
            <a:r>
              <a:rPr lang="en-US" sz="1500">
                <a:latin typeface="+mj-lt"/>
              </a:rPr>
              <a:t>	          where workdept = :hv-workdept</a:t>
            </a:r>
          </a:p>
          <a:p>
            <a:pPr lvl="1">
              <a:lnSpc>
                <a:spcPct val="135000"/>
              </a:lnSpc>
            </a:pPr>
            <a:r>
              <a:rPr lang="en-US" sz="1500">
                <a:latin typeface="+mj-lt"/>
              </a:rPr>
              <a:t>END-EXEC.</a:t>
            </a:r>
          </a:p>
        </p:txBody>
      </p:sp>
      <p:sp>
        <p:nvSpPr>
          <p:cNvPr id="2" name="Title 1"/>
          <p:cNvSpPr>
            <a:spLocks noGrp="1"/>
          </p:cNvSpPr>
          <p:nvPr>
            <p:ph type="title"/>
          </p:nvPr>
        </p:nvSpPr>
        <p:spPr>
          <a:xfrm>
            <a:off x="0" y="0"/>
            <a:ext cx="9143999" cy="1002135"/>
          </a:xfrm>
        </p:spPr>
        <p:txBody>
          <a:bodyPr/>
          <a:lstStyle/>
          <a:p>
            <a:r>
              <a:rPr lang="en-US" sz="1800" dirty="0"/>
              <a:t>13.3: Data Retrieval</a:t>
            </a:r>
            <a:br>
              <a:rPr lang="en-US" sz="1800" dirty="0"/>
            </a:br>
            <a:r>
              <a:rPr lang="en-US" dirty="0" smtClean="0"/>
              <a:t>Example</a:t>
            </a:r>
            <a:endParaRPr lang="en-US" dirty="0"/>
          </a:p>
        </p:txBody>
      </p:sp>
    </p:spTree>
    <p:extLst>
      <p:ext uri="{BB962C8B-B14F-4D97-AF65-F5344CB8AC3E}">
        <p14:creationId xmlns:p14="http://schemas.microsoft.com/office/powerpoint/2010/main" val="2900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Lesson </a:t>
            </a:r>
            <a:r>
              <a:rPr lang="en-US" dirty="0" smtClean="0"/>
              <a:t>Objectives</a:t>
            </a:r>
            <a:endParaRPr lang="en-US" dirty="0"/>
          </a:p>
        </p:txBody>
      </p:sp>
      <p:sp>
        <p:nvSpPr>
          <p:cNvPr id="4" name="Content Placeholder 3"/>
          <p:cNvSpPr>
            <a:spLocks noGrp="1"/>
          </p:cNvSpPr>
          <p:nvPr>
            <p:ph idx="1"/>
          </p:nvPr>
        </p:nvSpPr>
        <p:spPr/>
        <p:txBody>
          <a:bodyPr/>
          <a:lstStyle/>
          <a:p>
            <a:r>
              <a:rPr lang="en-US" dirty="0"/>
              <a:t>In this lesson, you will learn:</a:t>
            </a:r>
          </a:p>
          <a:p>
            <a:pPr lvl="1"/>
            <a:r>
              <a:rPr lang="en-US" dirty="0"/>
              <a:t>What are cursors?</a:t>
            </a:r>
          </a:p>
          <a:p>
            <a:pPr lvl="1"/>
            <a:r>
              <a:rPr lang="en-US" dirty="0"/>
              <a:t>Declaring a cursor</a:t>
            </a:r>
          </a:p>
          <a:p>
            <a:pPr lvl="1"/>
            <a:r>
              <a:rPr lang="en-US" dirty="0"/>
              <a:t>Fetching a row from cursor</a:t>
            </a:r>
          </a:p>
          <a:p>
            <a:pPr lvl="1"/>
            <a:r>
              <a:rPr lang="en-US" dirty="0"/>
              <a:t>Closing a cursor</a:t>
            </a:r>
          </a:p>
          <a:p>
            <a:pPr lvl="1"/>
            <a:endParaRPr lang="en-US" dirty="0"/>
          </a:p>
        </p:txBody>
      </p:sp>
    </p:spTree>
    <p:extLst>
      <p:ext uri="{BB962C8B-B14F-4D97-AF65-F5344CB8AC3E}">
        <p14:creationId xmlns:p14="http://schemas.microsoft.com/office/powerpoint/2010/main" val="1907226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4584" name="AutoShape 8"/>
          <p:cNvSpPr>
            <a:spLocks noChangeArrowheads="1"/>
          </p:cNvSpPr>
          <p:nvPr/>
        </p:nvSpPr>
        <p:spPr bwMode="auto">
          <a:xfrm>
            <a:off x="666750" y="1600200"/>
            <a:ext cx="7848600" cy="4329113"/>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400" dirty="0">
                <a:latin typeface="+mj-lt"/>
              </a:rPr>
              <a:t>EXEC SQL</a:t>
            </a:r>
          </a:p>
          <a:p>
            <a:pPr lvl="1">
              <a:lnSpc>
                <a:spcPct val="135000"/>
              </a:lnSpc>
            </a:pPr>
            <a:r>
              <a:rPr lang="en-US" sz="1400" dirty="0">
                <a:latin typeface="+mj-lt"/>
              </a:rPr>
              <a:t>     Open </a:t>
            </a:r>
            <a:r>
              <a:rPr lang="en-US" sz="1400" dirty="0" err="1">
                <a:latin typeface="+mj-lt"/>
              </a:rPr>
              <a:t>Deptcur</a:t>
            </a:r>
            <a:endParaRPr lang="en-US" sz="1400" dirty="0">
              <a:latin typeface="+mj-lt"/>
            </a:endParaRPr>
          </a:p>
          <a:p>
            <a:pPr lvl="1">
              <a:lnSpc>
                <a:spcPct val="135000"/>
              </a:lnSpc>
            </a:pPr>
            <a:r>
              <a:rPr lang="en-US" sz="1400" dirty="0">
                <a:latin typeface="+mj-lt"/>
              </a:rPr>
              <a:t>END-EXEC</a:t>
            </a:r>
          </a:p>
          <a:p>
            <a:pPr lvl="1">
              <a:lnSpc>
                <a:spcPct val="135000"/>
              </a:lnSpc>
            </a:pPr>
            <a:endParaRPr lang="en-US" sz="1400" dirty="0">
              <a:latin typeface="+mj-lt"/>
            </a:endParaRPr>
          </a:p>
          <a:p>
            <a:pPr lvl="1">
              <a:lnSpc>
                <a:spcPct val="135000"/>
              </a:lnSpc>
            </a:pPr>
            <a:r>
              <a:rPr lang="en-US" sz="1400" dirty="0">
                <a:latin typeface="+mj-lt"/>
              </a:rPr>
              <a:t>Loop until no more </a:t>
            </a:r>
            <a:r>
              <a:rPr lang="en-US" sz="1400" dirty="0" err="1">
                <a:latin typeface="+mj-lt"/>
              </a:rPr>
              <a:t>dept</a:t>
            </a:r>
            <a:r>
              <a:rPr lang="en-US" sz="1400" dirty="0">
                <a:latin typeface="+mj-lt"/>
              </a:rPr>
              <a:t> rows or error</a:t>
            </a:r>
          </a:p>
          <a:p>
            <a:pPr lvl="1">
              <a:lnSpc>
                <a:spcPct val="135000"/>
              </a:lnSpc>
            </a:pPr>
            <a:r>
              <a:rPr lang="en-US" sz="1400" dirty="0">
                <a:latin typeface="+mj-lt"/>
              </a:rPr>
              <a:t>EXEC SQL</a:t>
            </a:r>
          </a:p>
          <a:p>
            <a:pPr lvl="1">
              <a:lnSpc>
                <a:spcPct val="135000"/>
              </a:lnSpc>
            </a:pPr>
            <a:r>
              <a:rPr lang="en-US" sz="1400" dirty="0">
                <a:latin typeface="+mj-lt"/>
              </a:rPr>
              <a:t>	fetch </a:t>
            </a:r>
            <a:r>
              <a:rPr lang="en-US" sz="1400" dirty="0" err="1">
                <a:latin typeface="+mj-lt"/>
              </a:rPr>
              <a:t>deptcur</a:t>
            </a:r>
            <a:r>
              <a:rPr lang="en-US" sz="1400" dirty="0">
                <a:latin typeface="+mj-lt"/>
              </a:rPr>
              <a:t> into :</a:t>
            </a:r>
            <a:r>
              <a:rPr lang="en-US" sz="1400" dirty="0" err="1">
                <a:latin typeface="+mj-lt"/>
              </a:rPr>
              <a:t>deptno</a:t>
            </a:r>
            <a:r>
              <a:rPr lang="en-US" sz="1400" dirty="0">
                <a:latin typeface="+mj-lt"/>
              </a:rPr>
              <a:t>, :</a:t>
            </a:r>
            <a:r>
              <a:rPr lang="en-US" sz="1400" dirty="0" err="1">
                <a:latin typeface="+mj-lt"/>
              </a:rPr>
              <a:t>Deptname</a:t>
            </a:r>
            <a:endParaRPr lang="en-US" sz="1400" dirty="0">
              <a:latin typeface="+mj-lt"/>
            </a:endParaRPr>
          </a:p>
          <a:p>
            <a:pPr lvl="1">
              <a:lnSpc>
                <a:spcPct val="135000"/>
              </a:lnSpc>
            </a:pPr>
            <a:r>
              <a:rPr lang="en-US" sz="1400" dirty="0">
                <a:latin typeface="+mj-lt"/>
              </a:rPr>
              <a:t>END-EXEC.</a:t>
            </a:r>
          </a:p>
          <a:p>
            <a:pPr lvl="1">
              <a:lnSpc>
                <a:spcPct val="135000"/>
              </a:lnSpc>
            </a:pPr>
            <a:endParaRPr lang="en-US" sz="1400" dirty="0">
              <a:latin typeface="+mj-lt"/>
            </a:endParaRPr>
          </a:p>
          <a:p>
            <a:pPr lvl="1">
              <a:lnSpc>
                <a:spcPct val="135000"/>
              </a:lnSpc>
            </a:pPr>
            <a:r>
              <a:rPr lang="en-US" sz="1400" dirty="0">
                <a:latin typeface="+mj-lt"/>
              </a:rPr>
              <a:t>Move </a:t>
            </a:r>
            <a:r>
              <a:rPr lang="en-US" sz="1400" dirty="0" err="1">
                <a:latin typeface="+mj-lt"/>
              </a:rPr>
              <a:t>deptno</a:t>
            </a:r>
            <a:r>
              <a:rPr lang="en-US" sz="1400" dirty="0">
                <a:latin typeface="+mj-lt"/>
              </a:rPr>
              <a:t> to HV-WORKDEPT</a:t>
            </a:r>
          </a:p>
          <a:p>
            <a:pPr lvl="1">
              <a:lnSpc>
                <a:spcPct val="135000"/>
              </a:lnSpc>
            </a:pPr>
            <a:r>
              <a:rPr lang="en-US" sz="1400" dirty="0">
                <a:latin typeface="+mj-lt"/>
              </a:rPr>
              <a:t>EXEC SQL</a:t>
            </a:r>
          </a:p>
          <a:p>
            <a:pPr lvl="1">
              <a:lnSpc>
                <a:spcPct val="135000"/>
              </a:lnSpc>
            </a:pPr>
            <a:r>
              <a:rPr lang="en-US" sz="1400" dirty="0">
                <a:latin typeface="+mj-lt"/>
              </a:rPr>
              <a:t>	OPEN </a:t>
            </a:r>
            <a:r>
              <a:rPr lang="en-US" sz="1400" dirty="0" err="1">
                <a:latin typeface="+mj-lt"/>
              </a:rPr>
              <a:t>Empcur</a:t>
            </a:r>
            <a:endParaRPr lang="en-US" sz="1400" dirty="0">
              <a:latin typeface="+mj-lt"/>
            </a:endParaRPr>
          </a:p>
          <a:p>
            <a:pPr lvl="1">
              <a:lnSpc>
                <a:spcPct val="135000"/>
              </a:lnSpc>
            </a:pPr>
            <a:r>
              <a:rPr lang="en-US" sz="1400" dirty="0">
                <a:latin typeface="+mj-lt"/>
              </a:rPr>
              <a:t>END-EXEC.</a:t>
            </a:r>
          </a:p>
        </p:txBody>
      </p:sp>
      <p:sp>
        <p:nvSpPr>
          <p:cNvPr id="2" name="Title 1"/>
          <p:cNvSpPr>
            <a:spLocks noGrp="1"/>
          </p:cNvSpPr>
          <p:nvPr>
            <p:ph type="title"/>
          </p:nvPr>
        </p:nvSpPr>
        <p:spPr>
          <a:xfrm>
            <a:off x="0" y="-10886"/>
            <a:ext cx="9143999" cy="1002135"/>
          </a:xfrm>
        </p:spPr>
        <p:txBody>
          <a:bodyPr/>
          <a:lstStyle/>
          <a:p>
            <a:r>
              <a:rPr lang="en-US" sz="1200" dirty="0"/>
              <a:t>13.3: Data Retrieval</a:t>
            </a:r>
            <a:br>
              <a:rPr lang="en-US" sz="1200" dirty="0"/>
            </a:br>
            <a:r>
              <a:rPr lang="en-US" dirty="0" smtClean="0"/>
              <a:t>Example</a:t>
            </a:r>
            <a:endParaRPr lang="en-US" dirty="0"/>
          </a:p>
        </p:txBody>
      </p:sp>
    </p:spTree>
    <p:extLst>
      <p:ext uri="{BB962C8B-B14F-4D97-AF65-F5344CB8AC3E}">
        <p14:creationId xmlns:p14="http://schemas.microsoft.com/office/powerpoint/2010/main" val="3912418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AutoShape 8"/>
          <p:cNvSpPr>
            <a:spLocks noChangeArrowheads="1"/>
          </p:cNvSpPr>
          <p:nvPr/>
        </p:nvSpPr>
        <p:spPr bwMode="auto">
          <a:xfrm>
            <a:off x="609600" y="1727200"/>
            <a:ext cx="7834313" cy="3497943"/>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Loop until no more employee rows or error</a:t>
            </a:r>
          </a:p>
          <a:p>
            <a:pPr lvl="1">
              <a:lnSpc>
                <a:spcPct val="135000"/>
              </a:lnSpc>
            </a:pPr>
            <a:r>
              <a:rPr lang="en-US">
                <a:latin typeface="+mj-lt"/>
              </a:rPr>
              <a:t>EXEC SQL</a:t>
            </a:r>
          </a:p>
          <a:p>
            <a:pPr lvl="1">
              <a:lnSpc>
                <a:spcPct val="135000"/>
              </a:lnSpc>
            </a:pPr>
            <a:r>
              <a:rPr lang="en-US">
                <a:latin typeface="+mj-lt"/>
              </a:rPr>
              <a:t>	FETCH EMPCUR INTO    </a:t>
            </a:r>
          </a:p>
          <a:p>
            <a:pPr lvl="1">
              <a:lnSpc>
                <a:spcPct val="135000"/>
              </a:lnSpc>
            </a:pPr>
            <a:r>
              <a:rPr lang="en-US">
                <a:latin typeface="+mj-lt"/>
              </a:rPr>
              <a:t>      :EMPNO, :SALARY</a:t>
            </a:r>
          </a:p>
          <a:p>
            <a:pPr lvl="1">
              <a:lnSpc>
                <a:spcPct val="135000"/>
              </a:lnSpc>
            </a:pPr>
            <a:r>
              <a:rPr lang="en-US">
                <a:latin typeface="+mj-lt"/>
              </a:rPr>
              <a:t>END-EXEC.</a:t>
            </a:r>
          </a:p>
          <a:p>
            <a:pPr lvl="1">
              <a:lnSpc>
                <a:spcPct val="135000"/>
              </a:lnSpc>
            </a:pPr>
            <a:r>
              <a:rPr lang="en-US">
                <a:latin typeface="+mj-lt"/>
              </a:rPr>
              <a:t>	Process retrieved data</a:t>
            </a:r>
          </a:p>
          <a:p>
            <a:pPr lvl="1">
              <a:lnSpc>
                <a:spcPct val="135000"/>
              </a:lnSpc>
            </a:pPr>
            <a:r>
              <a:rPr lang="en-US">
                <a:latin typeface="+mj-lt"/>
              </a:rPr>
              <a:t>	End Loop (2)</a:t>
            </a:r>
          </a:p>
          <a:p>
            <a:pPr lvl="1">
              <a:lnSpc>
                <a:spcPct val="135000"/>
              </a:lnSpc>
            </a:pPr>
            <a:r>
              <a:rPr lang="en-US">
                <a:latin typeface="+mj-lt"/>
              </a:rPr>
              <a:t>	End of Loop (1)</a:t>
            </a:r>
          </a:p>
        </p:txBody>
      </p:sp>
      <p:sp>
        <p:nvSpPr>
          <p:cNvPr id="2" name="Title 1"/>
          <p:cNvSpPr>
            <a:spLocks noGrp="1"/>
          </p:cNvSpPr>
          <p:nvPr>
            <p:ph type="title"/>
          </p:nvPr>
        </p:nvSpPr>
        <p:spPr>
          <a:xfrm>
            <a:off x="1" y="0"/>
            <a:ext cx="9143999" cy="1002135"/>
          </a:xfrm>
        </p:spPr>
        <p:txBody>
          <a:bodyPr/>
          <a:lstStyle/>
          <a:p>
            <a:r>
              <a:rPr lang="en-US" sz="1200" dirty="0"/>
              <a:t>13.3: Data Retrieval</a:t>
            </a:r>
            <a:r>
              <a:rPr lang="en-US" dirty="0"/>
              <a:t/>
            </a:r>
            <a:br>
              <a:rPr lang="en-US" dirty="0"/>
            </a:br>
            <a:r>
              <a:rPr lang="en-US" dirty="0" smtClean="0"/>
              <a:t>Example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91887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13.3: Data Retrieval</a:t>
            </a:r>
            <a:br>
              <a:rPr lang="en-US" sz="1200" dirty="0"/>
            </a:br>
            <a:r>
              <a:rPr lang="en-US" dirty="0"/>
              <a:t>With Hold </a:t>
            </a:r>
            <a:r>
              <a:rPr lang="en-US" dirty="0" smtClean="0"/>
              <a:t>Option</a:t>
            </a:r>
            <a:endParaRPr lang="en-US" dirty="0"/>
          </a:p>
        </p:txBody>
      </p:sp>
      <p:sp>
        <p:nvSpPr>
          <p:cNvPr id="3" name="Content Placeholder 2"/>
          <p:cNvSpPr>
            <a:spLocks noGrp="1"/>
          </p:cNvSpPr>
          <p:nvPr>
            <p:ph idx="1"/>
          </p:nvPr>
        </p:nvSpPr>
        <p:spPr/>
        <p:txBody>
          <a:bodyPr/>
          <a:lstStyle/>
          <a:p>
            <a:r>
              <a:rPr lang="en-US" dirty="0"/>
              <a:t>Normal problem:</a:t>
            </a:r>
          </a:p>
          <a:p>
            <a:pPr lvl="1"/>
            <a:r>
              <a:rPr lang="en-US" dirty="0"/>
              <a:t>With COMMIT - closing of the cursor.</a:t>
            </a:r>
          </a:p>
          <a:p>
            <a:pPr lvl="1"/>
            <a:r>
              <a:rPr lang="en-US" dirty="0"/>
              <a:t>Re-positioning required.</a:t>
            </a:r>
          </a:p>
          <a:p>
            <a:r>
              <a:rPr lang="en-US" dirty="0"/>
              <a:t>WITH HOLD: </a:t>
            </a:r>
          </a:p>
          <a:p>
            <a:pPr lvl="1"/>
            <a:r>
              <a:rPr lang="en-US" dirty="0"/>
              <a:t>It is an optional specification on a cursor declaration. </a:t>
            </a:r>
          </a:p>
          <a:p>
            <a:pPr lvl="1"/>
            <a:r>
              <a:rPr lang="en-US" dirty="0"/>
              <a:t>It does away with normal problems.</a:t>
            </a:r>
          </a:p>
          <a:p>
            <a:pPr lvl="1"/>
            <a:r>
              <a:rPr lang="en-US" dirty="0"/>
              <a:t>It is illegal with DELETE and UPDATE CURRENT.</a:t>
            </a:r>
          </a:p>
          <a:p>
            <a:pPr lvl="1"/>
            <a:r>
              <a:rPr lang="en-US" dirty="0"/>
              <a:t>COMMIT must be followed with a FETCH.</a:t>
            </a:r>
          </a:p>
          <a:p>
            <a:pPr lvl="1"/>
            <a:endParaRPr lang="en-US" dirty="0"/>
          </a:p>
          <a:p>
            <a:pPr lvl="1"/>
            <a:endParaRPr lang="en-US" dirty="0"/>
          </a:p>
        </p:txBody>
      </p:sp>
    </p:spTree>
    <p:extLst>
      <p:ext uri="{BB962C8B-B14F-4D97-AF65-F5344CB8AC3E}">
        <p14:creationId xmlns:p14="http://schemas.microsoft.com/office/powerpoint/2010/main" val="1776555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smtClean="0"/>
              <a:t>Summary</a:t>
            </a:r>
            <a:endParaRPr lang="en-US" dirty="0"/>
          </a:p>
        </p:txBody>
      </p:sp>
      <p:sp>
        <p:nvSpPr>
          <p:cNvPr id="4" name="Content Placeholder 3"/>
          <p:cNvSpPr>
            <a:spLocks noGrp="1"/>
          </p:cNvSpPr>
          <p:nvPr>
            <p:ph idx="1"/>
          </p:nvPr>
        </p:nvSpPr>
        <p:spPr/>
        <p:txBody>
          <a:bodyPr/>
          <a:lstStyle/>
          <a:p>
            <a:r>
              <a:rPr lang="en-US" dirty="0"/>
              <a:t>In this lesson, you have learnt:</a:t>
            </a:r>
          </a:p>
          <a:p>
            <a:pPr lvl="1"/>
            <a:r>
              <a:rPr lang="en-US" dirty="0"/>
              <a:t>A cursor is a mechanism allowing an application program to retrieve a set of rows.</a:t>
            </a:r>
          </a:p>
          <a:p>
            <a:pPr lvl="1"/>
            <a:r>
              <a:rPr lang="en-US" dirty="0"/>
              <a:t>The cursor facility allows to gain addressability to individual row occurrences of a many-rows result table.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57681325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Questions</a:t>
            </a:r>
            <a:endParaRPr lang="en-US" dirty="0"/>
          </a:p>
        </p:txBody>
      </p:sp>
      <p:sp>
        <p:nvSpPr>
          <p:cNvPr id="4" name="Content Placeholder 3"/>
          <p:cNvSpPr>
            <a:spLocks noGrp="1"/>
          </p:cNvSpPr>
          <p:nvPr>
            <p:ph idx="1"/>
          </p:nvPr>
        </p:nvSpPr>
        <p:spPr/>
        <p:txBody>
          <a:bodyPr/>
          <a:lstStyle/>
          <a:p>
            <a:r>
              <a:rPr lang="en-US" dirty="0"/>
              <a:t>Question 1: Which of the operations is / are declarative? </a:t>
            </a:r>
          </a:p>
          <a:p>
            <a:pPr lvl="1"/>
            <a:r>
              <a:rPr lang="en-US" dirty="0"/>
              <a:t>DECLARE cursor</a:t>
            </a:r>
          </a:p>
          <a:p>
            <a:pPr lvl="1"/>
            <a:r>
              <a:rPr lang="en-US" dirty="0"/>
              <a:t>OPEN cursor</a:t>
            </a:r>
          </a:p>
          <a:p>
            <a:pPr lvl="1"/>
            <a:r>
              <a:rPr lang="en-US" dirty="0"/>
              <a:t>FETCH</a:t>
            </a:r>
          </a:p>
          <a:p>
            <a:r>
              <a:rPr lang="en-US" dirty="0"/>
              <a:t>Question 2: If a column needs to be updated then it must be present in the ‘for update of..’ clause of DECLARE cursor?  </a:t>
            </a:r>
          </a:p>
          <a:p>
            <a:pPr lvl="1"/>
            <a:r>
              <a:rPr lang="en-US" dirty="0"/>
              <a:t>True/False</a:t>
            </a:r>
          </a:p>
          <a:p>
            <a:endParaRPr lang="en-US" dirty="0"/>
          </a:p>
        </p:txBody>
      </p:sp>
    </p:spTree>
    <p:extLst>
      <p:ext uri="{BB962C8B-B14F-4D97-AF65-F5344CB8AC3E}">
        <p14:creationId xmlns:p14="http://schemas.microsoft.com/office/powerpoint/2010/main" val="1897575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13.1: Cursors</a:t>
            </a:r>
            <a:br>
              <a:rPr lang="en-US" sz="1200" dirty="0"/>
            </a:br>
            <a:r>
              <a:rPr lang="en-US" dirty="0"/>
              <a:t>Concept of </a:t>
            </a:r>
            <a:r>
              <a:rPr lang="en-US" dirty="0" smtClean="0"/>
              <a:t>Cursor</a:t>
            </a:r>
            <a:endParaRPr lang="en-US" dirty="0"/>
          </a:p>
        </p:txBody>
      </p:sp>
      <p:sp>
        <p:nvSpPr>
          <p:cNvPr id="3" name="Content Placeholder 2"/>
          <p:cNvSpPr>
            <a:spLocks noGrp="1"/>
          </p:cNvSpPr>
          <p:nvPr>
            <p:ph idx="1"/>
          </p:nvPr>
        </p:nvSpPr>
        <p:spPr/>
        <p:txBody>
          <a:bodyPr/>
          <a:lstStyle/>
          <a:p>
            <a:r>
              <a:rPr lang="en-US" dirty="0"/>
              <a:t>A cursor is a mechanism allowing an application program to retrieve a set of rows.</a:t>
            </a:r>
          </a:p>
          <a:p>
            <a:r>
              <a:rPr lang="en-US" dirty="0"/>
              <a:t>Following steps have to be performed to use cursors:</a:t>
            </a:r>
          </a:p>
          <a:p>
            <a:pPr lvl="1"/>
            <a:r>
              <a:rPr lang="en-US" dirty="0"/>
              <a:t>Declare cursor: to define a cursor.</a:t>
            </a:r>
          </a:p>
          <a:p>
            <a:pPr lvl="1"/>
            <a:r>
              <a:rPr lang="en-US" dirty="0"/>
              <a:t>Open cursor: to create a result table.</a:t>
            </a:r>
          </a:p>
          <a:p>
            <a:pPr lvl="1"/>
            <a:r>
              <a:rPr lang="en-US" dirty="0"/>
              <a:t>Fetch cursor: to retrieve rows from  cursor, one at a time to be executed in a loop.</a:t>
            </a:r>
          </a:p>
          <a:p>
            <a:pPr lvl="1"/>
            <a:r>
              <a:rPr lang="en-US" dirty="0"/>
              <a:t>Close cursor: to close the cursor.</a:t>
            </a:r>
          </a:p>
          <a:p>
            <a:r>
              <a:rPr lang="en-US" dirty="0"/>
              <a:t>The cursor facility allows a COBOL program to gain addressability to individual row occurrences of a many-rows result table.</a:t>
            </a:r>
          </a:p>
          <a:p>
            <a:endParaRPr lang="en-US" dirty="0"/>
          </a:p>
          <a:p>
            <a:endParaRPr lang="en-US" dirty="0"/>
          </a:p>
        </p:txBody>
      </p:sp>
    </p:spTree>
    <p:extLst>
      <p:ext uri="{BB962C8B-B14F-4D97-AF65-F5344CB8AC3E}">
        <p14:creationId xmlns:p14="http://schemas.microsoft.com/office/powerpoint/2010/main" val="740160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13.1: Cursors</a:t>
            </a:r>
            <a:br>
              <a:rPr lang="en-US" sz="1200" dirty="0"/>
            </a:br>
            <a:r>
              <a:rPr lang="en-US" dirty="0"/>
              <a:t>Defining the </a:t>
            </a:r>
            <a:r>
              <a:rPr lang="en-US" dirty="0" smtClean="0"/>
              <a:t>Cursor</a:t>
            </a:r>
            <a:endParaRPr lang="en-US" dirty="0"/>
          </a:p>
        </p:txBody>
      </p:sp>
      <p:sp>
        <p:nvSpPr>
          <p:cNvPr id="3" name="Content Placeholder 2"/>
          <p:cNvSpPr>
            <a:spLocks noGrp="1"/>
          </p:cNvSpPr>
          <p:nvPr>
            <p:ph idx="1"/>
          </p:nvPr>
        </p:nvSpPr>
        <p:spPr/>
        <p:txBody>
          <a:bodyPr/>
          <a:lstStyle/>
          <a:p>
            <a:r>
              <a:rPr lang="en-US" dirty="0"/>
              <a:t>Declaring (defining) a cursor.</a:t>
            </a:r>
          </a:p>
          <a:p>
            <a:pPr lvl="1"/>
            <a:r>
              <a:rPr lang="en-US" dirty="0"/>
              <a:t>It is done in the data division of your program. </a:t>
            </a:r>
          </a:p>
          <a:p>
            <a:pPr lvl="1"/>
            <a:r>
              <a:rPr lang="en-US" dirty="0"/>
              <a:t>This is purely declarative in nature.</a:t>
            </a:r>
          </a:p>
          <a:p>
            <a:r>
              <a:rPr lang="en-US" dirty="0"/>
              <a:t>Cursor name should begin with a letter. It must not exceed 18 characters.</a:t>
            </a:r>
          </a:p>
          <a:p>
            <a:endParaRPr lang="en-US" dirty="0"/>
          </a:p>
        </p:txBody>
      </p:sp>
    </p:spTree>
    <p:extLst>
      <p:ext uri="{BB962C8B-B14F-4D97-AF65-F5344CB8AC3E}">
        <p14:creationId xmlns:p14="http://schemas.microsoft.com/office/powerpoint/2010/main" val="3447038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 us see an example on defining a cursor:</a:t>
            </a:r>
          </a:p>
          <a:p>
            <a:endParaRPr lang="en-US" dirty="0"/>
          </a:p>
        </p:txBody>
      </p:sp>
      <p:sp>
        <p:nvSpPr>
          <p:cNvPr id="9232" name="AutoShape 16"/>
          <p:cNvSpPr>
            <a:spLocks noChangeArrowheads="1"/>
          </p:cNvSpPr>
          <p:nvPr/>
        </p:nvSpPr>
        <p:spPr bwMode="auto">
          <a:xfrm>
            <a:off x="666750" y="2119313"/>
            <a:ext cx="7848600" cy="38100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EXEC SQL</a:t>
            </a:r>
          </a:p>
          <a:p>
            <a:pPr lvl="1">
              <a:lnSpc>
                <a:spcPct val="135000"/>
              </a:lnSpc>
            </a:pPr>
            <a:r>
              <a:rPr lang="en-US">
                <a:latin typeface="+mj-lt"/>
              </a:rPr>
              <a:t>           DECLARE cursor CURSOR FOR  SELECT col1, col2.... </a:t>
            </a:r>
          </a:p>
          <a:p>
            <a:pPr lvl="1">
              <a:lnSpc>
                <a:spcPct val="135000"/>
              </a:lnSpc>
            </a:pPr>
            <a:r>
              <a:rPr lang="en-US">
                <a:latin typeface="+mj-lt"/>
              </a:rPr>
              <a:t>           FROM table</a:t>
            </a:r>
          </a:p>
          <a:p>
            <a:pPr lvl="1">
              <a:lnSpc>
                <a:spcPct val="135000"/>
              </a:lnSpc>
            </a:pPr>
            <a:r>
              <a:rPr lang="en-US">
                <a:latin typeface="+mj-lt"/>
              </a:rPr>
              <a:t>           WHERE condition [FOR UPDATE OF col1, col2 ..]</a:t>
            </a:r>
          </a:p>
          <a:p>
            <a:pPr lvl="1">
              <a:lnSpc>
                <a:spcPct val="135000"/>
              </a:lnSpc>
            </a:pPr>
            <a:r>
              <a:rPr lang="en-US">
                <a:latin typeface="+mj-lt"/>
              </a:rPr>
              <a:t>END-EXEC</a:t>
            </a:r>
          </a:p>
          <a:p>
            <a:pPr lvl="1" algn="ctr">
              <a:lnSpc>
                <a:spcPct val="135000"/>
              </a:lnSpc>
            </a:pPr>
            <a:endParaRPr lang="en-US">
              <a:latin typeface="+mj-lt"/>
            </a:endParaRPr>
          </a:p>
        </p:txBody>
      </p:sp>
      <p:sp>
        <p:nvSpPr>
          <p:cNvPr id="2" name="Title 1"/>
          <p:cNvSpPr>
            <a:spLocks noGrp="1"/>
          </p:cNvSpPr>
          <p:nvPr>
            <p:ph type="title"/>
          </p:nvPr>
        </p:nvSpPr>
        <p:spPr>
          <a:xfrm>
            <a:off x="0" y="0"/>
            <a:ext cx="9143999" cy="1002135"/>
          </a:xfrm>
        </p:spPr>
        <p:txBody>
          <a:bodyPr/>
          <a:lstStyle/>
          <a:p>
            <a:r>
              <a:rPr lang="en-US" sz="1200" dirty="0"/>
              <a:t>13.1: Cursors</a:t>
            </a:r>
            <a:br>
              <a:rPr lang="en-US" sz="1200" dirty="0"/>
            </a:br>
            <a:r>
              <a:rPr lang="en-US" dirty="0" smtClean="0"/>
              <a:t>Illustration</a:t>
            </a:r>
            <a:endParaRPr lang="en-US" dirty="0"/>
          </a:p>
        </p:txBody>
      </p:sp>
    </p:spTree>
    <p:extLst>
      <p:ext uri="{BB962C8B-B14F-4D97-AF65-F5344CB8AC3E}">
        <p14:creationId xmlns:p14="http://schemas.microsoft.com/office/powerpoint/2010/main" val="1301719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 us see an example on opening a cursor:</a:t>
            </a:r>
          </a:p>
          <a:p>
            <a:endParaRPr lang="en-US" dirty="0"/>
          </a:p>
        </p:txBody>
      </p:sp>
      <p:sp>
        <p:nvSpPr>
          <p:cNvPr id="10256" name="AutoShape 16"/>
          <p:cNvSpPr>
            <a:spLocks noChangeArrowheads="1"/>
          </p:cNvSpPr>
          <p:nvPr/>
        </p:nvSpPr>
        <p:spPr bwMode="auto">
          <a:xfrm>
            <a:off x="666750" y="2119313"/>
            <a:ext cx="7620000" cy="19812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EXEC SQL</a:t>
            </a:r>
          </a:p>
          <a:p>
            <a:pPr lvl="1">
              <a:lnSpc>
                <a:spcPct val="135000"/>
              </a:lnSpc>
            </a:pPr>
            <a:r>
              <a:rPr lang="en-US">
                <a:latin typeface="+mj-lt"/>
              </a:rPr>
              <a:t>	OPEN cursor </a:t>
            </a:r>
          </a:p>
          <a:p>
            <a:pPr lvl="1">
              <a:lnSpc>
                <a:spcPct val="135000"/>
              </a:lnSpc>
            </a:pPr>
            <a:r>
              <a:rPr lang="en-US">
                <a:latin typeface="+mj-lt"/>
              </a:rPr>
              <a:t>END-EXEC</a:t>
            </a:r>
          </a:p>
        </p:txBody>
      </p:sp>
      <p:sp>
        <p:nvSpPr>
          <p:cNvPr id="2" name="Title 1"/>
          <p:cNvSpPr>
            <a:spLocks noGrp="1"/>
          </p:cNvSpPr>
          <p:nvPr>
            <p:ph type="title"/>
          </p:nvPr>
        </p:nvSpPr>
        <p:spPr>
          <a:xfrm>
            <a:off x="1" y="0"/>
            <a:ext cx="9143999" cy="1002135"/>
          </a:xfrm>
        </p:spPr>
        <p:txBody>
          <a:bodyPr/>
          <a:lstStyle/>
          <a:p>
            <a:r>
              <a:rPr lang="en-US" sz="1200" dirty="0"/>
              <a:t>13.1: Cursors</a:t>
            </a:r>
            <a:r>
              <a:rPr lang="en-US" dirty="0"/>
              <a:t/>
            </a:r>
            <a:br>
              <a:rPr lang="en-US" dirty="0"/>
            </a:br>
            <a:r>
              <a:rPr lang="en-US" dirty="0"/>
              <a:t>Opening a </a:t>
            </a:r>
            <a:r>
              <a:rPr lang="en-US" dirty="0" smtClean="0"/>
              <a:t>Cursor</a:t>
            </a:r>
            <a:endParaRPr lang="en-US" dirty="0"/>
          </a:p>
        </p:txBody>
      </p:sp>
    </p:spTree>
    <p:extLst>
      <p:ext uri="{BB962C8B-B14F-4D97-AF65-F5344CB8AC3E}">
        <p14:creationId xmlns:p14="http://schemas.microsoft.com/office/powerpoint/2010/main" val="1246333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 us see an example on fetching a row from a cursor:</a:t>
            </a:r>
          </a:p>
          <a:p>
            <a:endParaRPr lang="en-US" dirty="0"/>
          </a:p>
        </p:txBody>
      </p:sp>
      <p:sp>
        <p:nvSpPr>
          <p:cNvPr id="11281" name="AutoShape 17"/>
          <p:cNvSpPr>
            <a:spLocks noChangeArrowheads="1"/>
          </p:cNvSpPr>
          <p:nvPr/>
        </p:nvSpPr>
        <p:spPr bwMode="auto">
          <a:xfrm>
            <a:off x="666750" y="2124075"/>
            <a:ext cx="7453313" cy="1838325"/>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EXEC SQL</a:t>
            </a:r>
          </a:p>
          <a:p>
            <a:pPr lvl="1">
              <a:lnSpc>
                <a:spcPct val="135000"/>
              </a:lnSpc>
            </a:pPr>
            <a:r>
              <a:rPr lang="en-US">
                <a:latin typeface="+mj-lt"/>
              </a:rPr>
              <a:t>	FETCH cursor   INTO : host var1, :host var2,...</a:t>
            </a:r>
          </a:p>
          <a:p>
            <a:pPr lvl="1">
              <a:lnSpc>
                <a:spcPct val="135000"/>
              </a:lnSpc>
            </a:pPr>
            <a:r>
              <a:rPr lang="en-US">
                <a:latin typeface="+mj-lt"/>
              </a:rPr>
              <a:t>END-EXEC</a:t>
            </a:r>
          </a:p>
        </p:txBody>
      </p:sp>
      <p:sp>
        <p:nvSpPr>
          <p:cNvPr id="2" name="Title 1"/>
          <p:cNvSpPr>
            <a:spLocks noGrp="1"/>
          </p:cNvSpPr>
          <p:nvPr>
            <p:ph type="title"/>
          </p:nvPr>
        </p:nvSpPr>
        <p:spPr>
          <a:xfrm>
            <a:off x="0" y="0"/>
            <a:ext cx="9143999" cy="1002135"/>
          </a:xfrm>
        </p:spPr>
        <p:txBody>
          <a:bodyPr/>
          <a:lstStyle/>
          <a:p>
            <a:r>
              <a:rPr lang="en-US" sz="1200" dirty="0"/>
              <a:t>13.1: Cursors</a:t>
            </a:r>
            <a:br>
              <a:rPr lang="en-US" sz="1200" dirty="0"/>
            </a:br>
            <a:r>
              <a:rPr lang="en-US" dirty="0"/>
              <a:t>Fetching a Row from </a:t>
            </a:r>
            <a:r>
              <a:rPr lang="en-US" dirty="0" smtClean="0"/>
              <a:t>Cursor</a:t>
            </a:r>
            <a:endParaRPr lang="en-US" dirty="0"/>
          </a:p>
        </p:txBody>
      </p:sp>
    </p:spTree>
    <p:extLst>
      <p:ext uri="{BB962C8B-B14F-4D97-AF65-F5344CB8AC3E}">
        <p14:creationId xmlns:p14="http://schemas.microsoft.com/office/powerpoint/2010/main" val="3004933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 us see an example on closing a cursor:</a:t>
            </a:r>
          </a:p>
          <a:p>
            <a:endParaRPr lang="en-US" dirty="0"/>
          </a:p>
          <a:p>
            <a:endParaRPr lang="en-US" dirty="0"/>
          </a:p>
        </p:txBody>
      </p:sp>
      <p:sp>
        <p:nvSpPr>
          <p:cNvPr id="12302" name="AutoShape 14"/>
          <p:cNvSpPr>
            <a:spLocks noChangeArrowheads="1"/>
          </p:cNvSpPr>
          <p:nvPr/>
        </p:nvSpPr>
        <p:spPr bwMode="auto">
          <a:xfrm>
            <a:off x="666750" y="2124075"/>
            <a:ext cx="7758113" cy="2143125"/>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EXEC SQL</a:t>
            </a:r>
          </a:p>
          <a:p>
            <a:pPr lvl="1">
              <a:lnSpc>
                <a:spcPct val="135000"/>
              </a:lnSpc>
            </a:pPr>
            <a:r>
              <a:rPr lang="en-US">
                <a:latin typeface="+mj-lt"/>
              </a:rPr>
              <a:t>	CLOSE cursor </a:t>
            </a:r>
          </a:p>
          <a:p>
            <a:pPr lvl="1">
              <a:lnSpc>
                <a:spcPct val="135000"/>
              </a:lnSpc>
            </a:pPr>
            <a:r>
              <a:rPr lang="en-US">
                <a:latin typeface="+mj-lt"/>
              </a:rPr>
              <a:t>END-EXEC</a:t>
            </a:r>
          </a:p>
        </p:txBody>
      </p:sp>
      <p:sp>
        <p:nvSpPr>
          <p:cNvPr id="2" name="Title 1"/>
          <p:cNvSpPr>
            <a:spLocks noGrp="1"/>
          </p:cNvSpPr>
          <p:nvPr>
            <p:ph type="title"/>
          </p:nvPr>
        </p:nvSpPr>
        <p:spPr>
          <a:xfrm>
            <a:off x="1" y="3629"/>
            <a:ext cx="9143999" cy="1002135"/>
          </a:xfrm>
        </p:spPr>
        <p:txBody>
          <a:bodyPr/>
          <a:lstStyle/>
          <a:p>
            <a:r>
              <a:rPr lang="en-US" sz="1200" dirty="0"/>
              <a:t>13.1: Cursors</a:t>
            </a:r>
            <a:br>
              <a:rPr lang="en-US" sz="1200" dirty="0"/>
            </a:br>
            <a:r>
              <a:rPr lang="en-US" dirty="0"/>
              <a:t>Closing a </a:t>
            </a:r>
            <a:r>
              <a:rPr lang="en-US" dirty="0" smtClean="0"/>
              <a:t>Cursor</a:t>
            </a:r>
            <a:endParaRPr lang="en-US" dirty="0"/>
          </a:p>
        </p:txBody>
      </p:sp>
    </p:spTree>
    <p:extLst>
      <p:ext uri="{BB962C8B-B14F-4D97-AF65-F5344CB8AC3E}">
        <p14:creationId xmlns:p14="http://schemas.microsoft.com/office/powerpoint/2010/main" val="4071054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 us see an example based on a single table:</a:t>
            </a:r>
          </a:p>
          <a:p>
            <a:endParaRPr lang="en-US" dirty="0"/>
          </a:p>
          <a:p>
            <a:endParaRPr lang="en-US" dirty="0"/>
          </a:p>
        </p:txBody>
      </p:sp>
      <p:sp>
        <p:nvSpPr>
          <p:cNvPr id="13326" name="AutoShape 14"/>
          <p:cNvSpPr>
            <a:spLocks noChangeArrowheads="1"/>
          </p:cNvSpPr>
          <p:nvPr/>
        </p:nvSpPr>
        <p:spPr bwMode="auto">
          <a:xfrm>
            <a:off x="666750" y="2119313"/>
            <a:ext cx="7848600" cy="38100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EXEC SQL</a:t>
            </a:r>
          </a:p>
          <a:p>
            <a:pPr lvl="1">
              <a:lnSpc>
                <a:spcPct val="135000"/>
              </a:lnSpc>
            </a:pPr>
            <a:r>
              <a:rPr lang="en-US">
                <a:latin typeface="+mj-lt"/>
              </a:rPr>
              <a:t>     	DECLARE X CURSOR FOR </a:t>
            </a:r>
          </a:p>
          <a:p>
            <a:pPr lvl="1">
              <a:lnSpc>
                <a:spcPct val="135000"/>
              </a:lnSpc>
            </a:pPr>
            <a:r>
              <a:rPr lang="en-US">
                <a:latin typeface="+mj-lt"/>
              </a:rPr>
              <a:t>       SELECT S#, SNAME, STATUS</a:t>
            </a:r>
          </a:p>
          <a:p>
            <a:pPr lvl="1">
              <a:lnSpc>
                <a:spcPct val="135000"/>
              </a:lnSpc>
            </a:pPr>
            <a:r>
              <a:rPr lang="en-US">
                <a:latin typeface="+mj-lt"/>
              </a:rPr>
              <a:t>	FROM S WHERE CITY = :Y</a:t>
            </a:r>
          </a:p>
          <a:p>
            <a:pPr lvl="1">
              <a:lnSpc>
                <a:spcPct val="135000"/>
              </a:lnSpc>
            </a:pPr>
            <a:r>
              <a:rPr lang="en-US">
                <a:latin typeface="+mj-lt"/>
              </a:rPr>
              <a:t>	END-EXEC.</a:t>
            </a:r>
          </a:p>
          <a:p>
            <a:pPr lvl="1">
              <a:lnSpc>
                <a:spcPct val="135000"/>
              </a:lnSpc>
            </a:pPr>
            <a:r>
              <a:rPr lang="en-US">
                <a:latin typeface="+mj-lt"/>
              </a:rPr>
              <a:t>EXEC SQL</a:t>
            </a:r>
          </a:p>
          <a:p>
            <a:pPr lvl="1">
              <a:lnSpc>
                <a:spcPct val="135000"/>
              </a:lnSpc>
            </a:pPr>
            <a:r>
              <a:rPr lang="en-US">
                <a:latin typeface="+mj-lt"/>
              </a:rPr>
              <a:t>		OPEN X</a:t>
            </a:r>
          </a:p>
          <a:p>
            <a:pPr lvl="1">
              <a:lnSpc>
                <a:spcPct val="135000"/>
              </a:lnSpc>
            </a:pPr>
            <a:r>
              <a:rPr lang="en-US">
                <a:latin typeface="+mj-lt"/>
              </a:rPr>
              <a:t>	END-EXEC. </a:t>
            </a:r>
          </a:p>
        </p:txBody>
      </p:sp>
      <p:sp>
        <p:nvSpPr>
          <p:cNvPr id="2" name="Title 1"/>
          <p:cNvSpPr>
            <a:spLocks noGrp="1"/>
          </p:cNvSpPr>
          <p:nvPr>
            <p:ph type="title"/>
          </p:nvPr>
        </p:nvSpPr>
        <p:spPr>
          <a:xfrm>
            <a:off x="0" y="0"/>
            <a:ext cx="9143999" cy="1002135"/>
          </a:xfrm>
        </p:spPr>
        <p:txBody>
          <a:bodyPr/>
          <a:lstStyle/>
          <a:p>
            <a:r>
              <a:rPr lang="en-US" sz="1200" dirty="0"/>
              <a:t>13.2:An Example Based On a Single Table</a:t>
            </a:r>
            <a:br>
              <a:rPr lang="en-US" sz="1200" dirty="0"/>
            </a:br>
            <a:r>
              <a:rPr lang="en-US" dirty="0" smtClean="0"/>
              <a:t>Illustration</a:t>
            </a:r>
            <a:endParaRPr lang="en-US" dirty="0"/>
          </a:p>
        </p:txBody>
      </p:sp>
    </p:spTree>
    <p:extLst>
      <p:ext uri="{BB962C8B-B14F-4D97-AF65-F5344CB8AC3E}">
        <p14:creationId xmlns:p14="http://schemas.microsoft.com/office/powerpoint/2010/main" val="38741900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2837FBFFE9F46BAB6ECA4429E8B92" ma:contentTypeVersion="3" ma:contentTypeDescription="Create a new document." ma:contentTypeScope="" ma:versionID="b68c94c73f7bce793016c81e8e257010">
  <xsd:schema xmlns:xsd="http://www.w3.org/2001/XMLSchema" xmlns:xs="http://www.w3.org/2001/XMLSchema" xmlns:p="http://schemas.microsoft.com/office/2006/metadata/properties" xmlns:ns2="dec54838-42f9-41a2-a909-1ed037324a0b" xmlns:ns3="952a6df7-b138-4f89-9bc4-e7a874ea3254" targetNamespace="http://schemas.microsoft.com/office/2006/metadata/properties" ma:root="true" ma:fieldsID="ab78dec6ec4c51a708fa7cf0f56fa375" ns2:_="" ns3:_="">
    <xsd:import namespace="dec54838-42f9-41a2-a909-1ed037324a0b"/>
    <xsd:import namespace="952a6df7-b138-4f89-9bc4-e7a874ea3254"/>
    <xsd:element name="properties">
      <xsd:complexType>
        <xsd:sequence>
          <xsd:element name="documentManagement">
            <xsd:complexType>
              <xsd:all>
                <xsd:element ref="ns2:Material_x0020_Type" minOccurs="0"/>
                <xsd:element ref="ns2:Category" minOccurs="0"/>
                <xsd:element ref="ns2:Levels"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c54838-42f9-41a2-a909-1ed037324a0b" elementFormDefault="qualified">
    <xsd:import namespace="http://schemas.microsoft.com/office/2006/documentManagement/types"/>
    <xsd:import namespace="http://schemas.microsoft.com/office/infopath/2007/PartnerControls"/>
    <xsd:element name="Material_x0020_Type" ma:index="8"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Levels" ma:index="10" nillable="true" ma:displayName="Levels" ma:default="L1" ma:format="Dropdown" ma:internalName="Levels">
      <xsd:simpleType>
        <xsd:restriction base="dms:Choice">
          <xsd:enumeration value="L1"/>
          <xsd:enumeration value="L2"/>
          <xsd:enumeration value="L3"/>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dec54838-42f9-41a2-a909-1ed037324a0b">Template</Material_x0020_Type>
    <Levels xmlns="dec54838-42f9-41a2-a909-1ed037324a0b">L1</Levels>
    <FolderName xmlns="952a6df7-b138-4f89-9bc4-e7a874ea3254" xsi:nil="true"/>
    <Category xmlns="dec54838-42f9-41a2-a909-1ed037324a0b">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474443-51C0-4118-AAEE-A3A8340595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c54838-42f9-41a2-a909-1ed037324a0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952a6df7-b138-4f89-9bc4-e7a874ea3254"/>
    <ds:schemaRef ds:uri="http://purl.org/dc/terms/"/>
    <ds:schemaRef ds:uri="http://schemas.microsoft.com/office/infopath/2007/PartnerControls"/>
    <ds:schemaRef ds:uri="dec54838-42f9-41a2-a909-1ed037324a0b"/>
    <ds:schemaRef ds:uri="http://purl.org/dc/dcmityp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5584</TotalTime>
  <Words>1127</Words>
  <Application>Microsoft Office PowerPoint</Application>
  <PresentationFormat>On-screen Show (4:3)</PresentationFormat>
  <Paragraphs>209</Paragraphs>
  <Slides>24</Slides>
  <Notes>24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ＭＳ Ｐゴシック</vt:lpstr>
      <vt:lpstr>Candara</vt:lpstr>
      <vt:lpstr>Helvetica Light</vt:lpstr>
      <vt:lpstr>Calibri</vt:lpstr>
      <vt:lpstr>Wingdings</vt:lpstr>
      <vt:lpstr>2_Corporate Presentation Template (4x3 - Normal)</vt:lpstr>
      <vt:lpstr>think-cell Slide</vt:lpstr>
      <vt:lpstr>DB2</vt:lpstr>
      <vt:lpstr>Lesson Objectives</vt:lpstr>
      <vt:lpstr>13.1: Cursors Concept of Cursor</vt:lpstr>
      <vt:lpstr>13.1: Cursors Defining the Cursor</vt:lpstr>
      <vt:lpstr>13.1: Cursors Illustration</vt:lpstr>
      <vt:lpstr>13.1: Cursors Opening a Cursor</vt:lpstr>
      <vt:lpstr>13.1: Cursors Fetching a Row from Cursor</vt:lpstr>
      <vt:lpstr>13.1: Cursors Closing a Cursor</vt:lpstr>
      <vt:lpstr>13.2:An Example Based On a Single Table Illustration</vt:lpstr>
      <vt:lpstr>13.2:An Example Based On a Single Table Illustration</vt:lpstr>
      <vt:lpstr>13.3: Data Modification Concept of Data Modification</vt:lpstr>
      <vt:lpstr>13.3: Data Modification Concept of Data Modification</vt:lpstr>
      <vt:lpstr>13.3: Data Modification Concept of Data Modification</vt:lpstr>
      <vt:lpstr>13.3: Data Modification Example: Current Forms of Update and Delete</vt:lpstr>
      <vt:lpstr>13.3: Data Modification Example of Data Modification</vt:lpstr>
      <vt:lpstr>13.3: Data Modification Example of Data Modification</vt:lpstr>
      <vt:lpstr>13.3: Data Modification Example of Data Modification</vt:lpstr>
      <vt:lpstr>13.3: Data Modification Example of Data Modification</vt:lpstr>
      <vt:lpstr>13.3: Data Retrieval Example</vt:lpstr>
      <vt:lpstr>13.3: Data Retrieval Example</vt:lpstr>
      <vt:lpstr>13.3: Data Retrieval Example</vt:lpstr>
      <vt:lpstr>13.3: Data Retrieval With Hold Option</vt:lpstr>
      <vt:lpstr>Summary</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Misal, Dinesh</cp:lastModifiedBy>
  <cp:revision>142</cp:revision>
  <cp:lastPrinted>2016-09-07T07:28:31Z</cp:lastPrinted>
  <dcterms:created xsi:type="dcterms:W3CDTF">2012-05-18T02:59:15Z</dcterms:created>
  <dcterms:modified xsi:type="dcterms:W3CDTF">2016-09-07T07:28:36Z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0x010100ED42837FBFFE9F46BAB6ECA4429E8B92</vt:lpwstr>
  </property>
  <property fmtid="{D5CDD505-2E9C-101B-9397-08002B2CF9AE}" pid="4" name="_SourceUrl">
    <vt:lpwstr/>
  </property>
</Properties>
</file>