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26"/>
  </p:notesMasterIdLst>
  <p:handoutMasterIdLst>
    <p:handoutMasterId r:id="rId2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6858000" type="screen4x3"/>
  <p:notesSz cx="7315200" cy="9601200"/>
  <p:embeddedFontLst>
    <p:embeddedFont>
      <p:font typeface="ＭＳ Ｐゴシック" pitchFamily="34" charset="-128"/>
      <p:regular r:id="rId28"/>
    </p:embeddedFont>
    <p:embeddedFont>
      <p:font typeface="Candara" pitchFamily="34" charset="0"/>
      <p:regular r:id="rId29"/>
      <p:bold r:id="rId30"/>
      <p:italic r:id="rId31"/>
      <p:boldItalic r:id="rId32"/>
    </p:embeddedFont>
    <p:embeddedFont>
      <p:font typeface="Calibri" pitchFamily="34" charset="0"/>
      <p:regular r:id="rId33"/>
      <p:bold r:id="rId34"/>
      <p:italic r:id="rId35"/>
      <p:boldItalic r:id="rId36"/>
    </p:embeddedFont>
    <p:embeddedFont>
      <p:font typeface="Lucida Sans Unicode" pitchFamily="3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164"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44" y="-90"/>
      </p:cViewPr>
      <p:guideLst>
        <p:guide orient="horz" pos="2858"/>
        <p:guide pos="139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9/7/2016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217738" y="4537075"/>
            <a:ext cx="4850456" cy="423108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69370" y="505112"/>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ea typeface="ＭＳ Ｐゴシック"/>
                <a:cs typeface="Arial" pitchFamily="34" charset="0"/>
              </a:rPr>
              <a:t>                     </a:t>
            </a:r>
            <a:r>
              <a:rPr lang="en-US" sz="1200" b="0" dirty="0" smtClean="0">
                <a:latin typeface="Arial" pitchFamily="34" charset="0"/>
                <a:ea typeface="ＭＳ Ｐゴシック"/>
                <a:cs typeface="Arial" pitchFamily="34" charset="0"/>
              </a:rPr>
              <a:t>Errors </a:t>
            </a:r>
            <a:r>
              <a:rPr lang="en-US" sz="1200" b="0" dirty="0" smtClean="0">
                <a:latin typeface="Arial" pitchFamily="34" charset="0"/>
                <a:ea typeface="ＭＳ Ｐゴシック"/>
                <a:cs typeface="Arial" pitchFamily="34" charset="0"/>
              </a:rPr>
              <a:t>/ Exception Handling</a:t>
            </a:r>
          </a:p>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		</a:t>
            </a:r>
            <a:endParaRPr lang="en-US" sz="1200" b="0" dirty="0">
              <a:latin typeface="Arial" pitchFamily="34" charset="0"/>
              <a:cs typeface="Arial" pitchFamily="34" charset="0"/>
            </a:endParaRPr>
          </a:p>
        </p:txBody>
      </p:sp>
      <p:sp>
        <p:nvSpPr>
          <p:cNvPr id="12" name="Rectangle 14"/>
          <p:cNvSpPr>
            <a:spLocks noChangeArrowheads="1"/>
          </p:cNvSpPr>
          <p:nvPr/>
        </p:nvSpPr>
        <p:spPr bwMode="auto">
          <a:xfrm>
            <a:off x="4139297" y="8782617"/>
            <a:ext cx="2946699" cy="348858"/>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14-</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Arial" pitchFamily="34" charset="0"/>
        <a:ea typeface="+mn-ea"/>
        <a:cs typeface="Arial" pitchFamily="34" charset="0"/>
      </a:defRPr>
    </a:lvl1pPr>
    <a:lvl2pPr marL="457200" algn="l" defTabSz="914400" rtl="0" eaLnBrk="1" latinLnBrk="0" hangingPunct="1">
      <a:defRPr sz="1100" kern="1200">
        <a:solidFill>
          <a:schemeClr val="tx1"/>
        </a:solidFill>
        <a:latin typeface="Arial" pitchFamily="34" charset="0"/>
        <a:ea typeface="+mn-ea"/>
        <a:cs typeface="Arial" pitchFamily="34" charset="0"/>
      </a:defRPr>
    </a:lvl2pPr>
    <a:lvl3pPr marL="914400" algn="l" defTabSz="914400" rtl="0" eaLnBrk="1" latinLnBrk="0" hangingPunct="1">
      <a:defRPr sz="1100" kern="1200">
        <a:solidFill>
          <a:schemeClr val="tx1"/>
        </a:solidFill>
        <a:latin typeface="Arial" pitchFamily="34" charset="0"/>
        <a:ea typeface="+mn-ea"/>
        <a:cs typeface="Arial" pitchFamily="34" charset="0"/>
      </a:defRPr>
    </a:lvl3pPr>
    <a:lvl4pPr marL="1371600" algn="l" defTabSz="914400" rtl="0" eaLnBrk="1" latinLnBrk="0" hangingPunct="1">
      <a:defRPr sz="1100" kern="1200">
        <a:solidFill>
          <a:schemeClr val="tx1"/>
        </a:solidFill>
        <a:latin typeface="Arial" pitchFamily="34" charset="0"/>
        <a:ea typeface="+mn-ea"/>
        <a:cs typeface="Arial" pitchFamily="34" charset="0"/>
      </a:defRPr>
    </a:lvl4pPr>
    <a:lvl5pPr marL="1828800" algn="l" defTabSz="914400" rtl="0" eaLnBrk="1" latinLnBrk="0" hangingPunct="1">
      <a:defRPr sz="11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2217738" y="880110"/>
            <a:ext cx="4772342" cy="8002667"/>
          </a:xfrm>
          <a:noFill/>
          <a:ln/>
        </p:spPr>
        <p:txBody>
          <a:bodyPr>
            <a:normAutofit/>
          </a:bodyPr>
          <a:lstStyle/>
          <a:p>
            <a:pPr marL="241653" indent="-241653"/>
            <a:r>
              <a:rPr lang="en-US" sz="1000" b="1" u="sng" dirty="0" smtClean="0"/>
              <a:t>SQL Warnings</a:t>
            </a:r>
            <a:r>
              <a:rPr lang="en-US" sz="1000" b="1" dirty="0" smtClean="0"/>
              <a:t>:</a:t>
            </a:r>
          </a:p>
          <a:p>
            <a:pPr marL="241653" indent="-241653">
              <a:buFontTx/>
              <a:buChar char="•"/>
            </a:pPr>
            <a:r>
              <a:rPr lang="en-US" sz="1000" b="1" dirty="0" smtClean="0"/>
              <a:t>SQLERRD </a:t>
            </a:r>
            <a:r>
              <a:rPr lang="en-US" sz="1000" dirty="0" smtClean="0"/>
              <a:t>is an array of six full word items. The third of the six, contains useful information.</a:t>
            </a:r>
          </a:p>
          <a:p>
            <a:pPr marL="241653" indent="-241653">
              <a:buFontTx/>
              <a:buChar char="•"/>
            </a:pPr>
            <a:r>
              <a:rPr lang="en-US" sz="1000" dirty="0" smtClean="0"/>
              <a:t>After an INSERT, DELETE, or UPDATE statement, the SQLERRD(3) contains the number of rows that the statement has affected.</a:t>
            </a:r>
          </a:p>
          <a:p>
            <a:pPr marL="241653" indent="-241653">
              <a:buFontTx/>
              <a:buChar char="•"/>
            </a:pPr>
            <a:r>
              <a:rPr lang="en-US" sz="1000" dirty="0" smtClean="0"/>
              <a:t>For example:   </a:t>
            </a:r>
          </a:p>
        </p:txBody>
      </p:sp>
      <p:sp>
        <p:nvSpPr>
          <p:cNvPr id="95236" name="AutoShape 4"/>
          <p:cNvSpPr>
            <a:spLocks noChangeArrowheads="1"/>
          </p:cNvSpPr>
          <p:nvPr/>
        </p:nvSpPr>
        <p:spPr bwMode="auto">
          <a:xfrm>
            <a:off x="2519681" y="2160270"/>
            <a:ext cx="4277360" cy="1280160"/>
          </a:xfrm>
          <a:prstGeom prst="roundRect">
            <a:avLst>
              <a:gd name="adj" fmla="val 16667"/>
            </a:avLst>
          </a:prstGeom>
          <a:noFill/>
          <a:ln w="19050">
            <a:solidFill>
              <a:schemeClr val="tx1"/>
            </a:solidFill>
            <a:round/>
            <a:headEnd/>
            <a:tailEnd/>
          </a:ln>
          <a:effectLst/>
        </p:spPr>
        <p:txBody>
          <a:bodyPr wrap="none" lIns="96661" tIns="48331" rIns="96661" bIns="48331" anchor="ctr"/>
          <a:lstStyle/>
          <a:p>
            <a:pPr marL="241653" lvl="1"/>
            <a:r>
              <a:rPr lang="en-US" sz="1000">
                <a:latin typeface="Arial" pitchFamily="34" charset="0"/>
                <a:cs typeface="Arial" pitchFamily="34" charset="0"/>
              </a:rPr>
              <a:t>EXEC SQL</a:t>
            </a:r>
          </a:p>
          <a:p>
            <a:pPr marL="241653" lvl="1"/>
            <a:r>
              <a:rPr lang="en-US" sz="1000">
                <a:latin typeface="Arial" pitchFamily="34" charset="0"/>
                <a:cs typeface="Arial" pitchFamily="34" charset="0"/>
              </a:rPr>
              <a:t>	DELETE FROM EMP</a:t>
            </a:r>
          </a:p>
          <a:p>
            <a:pPr marL="241653" lvl="1"/>
            <a:r>
              <a:rPr lang="en-US" sz="1000">
                <a:latin typeface="Arial" pitchFamily="34" charset="0"/>
                <a:cs typeface="Arial" pitchFamily="34" charset="0"/>
              </a:rPr>
              <a:t>                   	WHERE  DNO IN</a:t>
            </a:r>
          </a:p>
          <a:p>
            <a:pPr marL="241653" lvl="1"/>
            <a:r>
              <a:rPr lang="en-US" sz="1000">
                <a:latin typeface="Arial" pitchFamily="34" charset="0"/>
                <a:cs typeface="Arial" pitchFamily="34" charset="0"/>
              </a:rPr>
              <a:t>                   (SELECT DNO FROM MASTER_DEPT)</a:t>
            </a:r>
          </a:p>
          <a:p>
            <a:pPr marL="241653" lvl="1"/>
            <a:r>
              <a:rPr lang="en-US" sz="1000">
                <a:latin typeface="Arial" pitchFamily="34" charset="0"/>
                <a:cs typeface="Arial" pitchFamily="34" charset="0"/>
              </a:rPr>
              <a:t>END-EXEC.</a:t>
            </a:r>
          </a:p>
          <a:p>
            <a:pPr marL="241653" lvl="1"/>
            <a:r>
              <a:rPr lang="en-US" sz="1000">
                <a:latin typeface="Arial" pitchFamily="34" charset="0"/>
                <a:cs typeface="Arial" pitchFamily="34" charset="0"/>
              </a:rPr>
              <a:t>          Display ‘SQLERRD(3)’ ROWS WERE DELETED.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2217738" y="880110"/>
            <a:ext cx="4772342" cy="8002667"/>
          </a:xfrm>
          <a:noFill/>
          <a:ln/>
        </p:spPr>
        <p:txBody>
          <a:bodyPr>
            <a:normAutofit/>
          </a:bodyPr>
          <a:lstStyle/>
          <a:p>
            <a:r>
              <a:rPr lang="en-US" sz="1000" b="1" u="sng" smtClean="0"/>
              <a:t>DB2 Error Codes</a:t>
            </a:r>
            <a:r>
              <a:rPr lang="en-US" sz="1000" b="1" smtClean="0"/>
              <a:t>:</a:t>
            </a:r>
          </a:p>
        </p:txBody>
      </p:sp>
      <p:graphicFrame>
        <p:nvGraphicFramePr>
          <p:cNvPr id="96379" name="Group 123"/>
          <p:cNvGraphicFramePr>
            <a:graphicFrameLocks noGrp="1"/>
          </p:cNvGraphicFramePr>
          <p:nvPr>
            <p:extLst>
              <p:ext uri="{D42A27DB-BD31-4B8C-83A1-F6EECF244321}">
                <p14:modId xmlns:p14="http://schemas.microsoft.com/office/powerpoint/2010/main" val="3214792965"/>
              </p:ext>
            </p:extLst>
          </p:nvPr>
        </p:nvGraphicFramePr>
        <p:xfrm>
          <a:off x="2519681" y="1280160"/>
          <a:ext cx="4277360" cy="6144768"/>
        </p:xfrm>
        <a:graphic>
          <a:graphicData uri="http://schemas.openxmlformats.org/drawingml/2006/table">
            <a:tbl>
              <a:tblPr/>
              <a:tblGrid>
                <a:gridCol w="865294"/>
                <a:gridCol w="767079"/>
                <a:gridCol w="2644987"/>
              </a:tblGrid>
              <a:tr h="25603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rPr>
                        <a:t>SQLCODE</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rPr>
                        <a:t>Keyword</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rPr>
                        <a:t>Meaning</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0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+100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SELECT</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Row not found during FETCH, SELECT, UPDATE, or DELETE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+304</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rPr>
                        <a:t>Program</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Value and host variable are incompatible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0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-305</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Variables</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Null value occurred, and no indicator variable was defined</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0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-501</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Cursor</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Cursor named in FETCH or CLOSE is not open</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07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-551</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Authority</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You lack the authority to access the named object, possibly because its name is not spelled correctly.</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-803</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Updating</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Duplicate keys not allowed</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-805</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Plan</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DBRM not bound into this plan</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0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-811</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SELECT</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Embedded SELECT or sub select returned more than one row</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07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-818</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Plan</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Timestamps in load module and plan do not agree; program was probably re-precompiled without being rebound</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0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-901</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System</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Mysterious system error, permits running more SQL statements</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61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-904</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System</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Unavailable resources; if resource name is a table, view, and so on, this was probably caused by contention and re-trying the operation may work; if resource name is a 44 character VSAM file name, the file has probably been archived or deleted.</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-911</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System</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Deadlock or timeout, updates rolled back</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0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-913</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System</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rPr>
                        <a:t>Deadlock or timeout, updates not rolled back</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2217738" y="638827"/>
            <a:ext cx="4772342" cy="8243950"/>
          </a:xfrm>
          <a:noFill/>
          <a:ln/>
        </p:spPr>
        <p:txBody>
          <a:bodyPr/>
          <a:lstStyle/>
          <a:p>
            <a:pPr marL="201378" indent="-201378"/>
            <a:r>
              <a:rPr lang="en-US" dirty="0" smtClean="0"/>
              <a:t>Most of the program use only the SQLCODE field in the SQL communication</a:t>
            </a:r>
          </a:p>
          <a:p>
            <a:pPr marL="201378" indent="-201378"/>
            <a:r>
              <a:rPr lang="en-US" dirty="0" smtClean="0"/>
              <a:t>area.</a:t>
            </a:r>
          </a:p>
          <a:p>
            <a:pPr marL="201378" indent="-201378"/>
            <a:endParaRPr lang="en-US" dirty="0" smtClean="0"/>
          </a:p>
          <a:p>
            <a:pPr marL="201378" indent="-201378"/>
            <a:endParaRPr lang="en-US" dirty="0" smtClean="0"/>
          </a:p>
        </p:txBody>
      </p:sp>
      <p:sp>
        <p:nvSpPr>
          <p:cNvPr id="110596" name="AutoShape 4"/>
          <p:cNvSpPr>
            <a:spLocks noChangeArrowheads="1"/>
          </p:cNvSpPr>
          <p:nvPr/>
        </p:nvSpPr>
        <p:spPr bwMode="auto">
          <a:xfrm>
            <a:off x="2275840" y="1360170"/>
            <a:ext cx="4632960" cy="4320540"/>
          </a:xfrm>
          <a:prstGeom prst="roundRect">
            <a:avLst>
              <a:gd name="adj" fmla="val 16667"/>
            </a:avLst>
          </a:prstGeom>
          <a:noFill/>
          <a:ln w="19050">
            <a:solidFill>
              <a:schemeClr val="tx1"/>
            </a:solidFill>
            <a:round/>
            <a:headEnd/>
            <a:tailEnd/>
          </a:ln>
          <a:effectLst/>
        </p:spPr>
        <p:txBody>
          <a:bodyPr wrap="none" lIns="96661" tIns="48331" rIns="96661" bIns="48331" anchor="ctr"/>
          <a:lstStyle/>
          <a:p>
            <a:pPr marL="241653" lvl="1"/>
            <a:r>
              <a:rPr lang="en-US" sz="1000">
                <a:latin typeface="Arial" pitchFamily="34" charset="0"/>
                <a:cs typeface="Arial" pitchFamily="34" charset="0"/>
              </a:rPr>
              <a:t>SQLCA.</a:t>
            </a:r>
          </a:p>
          <a:p>
            <a:pPr marL="241653" lvl="1"/>
            <a:r>
              <a:rPr lang="en-US" sz="1000">
                <a:latin typeface="Arial" pitchFamily="34" charset="0"/>
                <a:cs typeface="Arial" pitchFamily="34" charset="0"/>
              </a:rPr>
              <a:t>05      SQLCAID  PIC X(8).</a:t>
            </a:r>
          </a:p>
          <a:p>
            <a:pPr marL="241653" lvl="1"/>
            <a:r>
              <a:rPr lang="en-US" sz="1000">
                <a:latin typeface="Arial" pitchFamily="34" charset="0"/>
                <a:cs typeface="Arial" pitchFamily="34" charset="0"/>
              </a:rPr>
              <a:t>05      SQLCABC PIC S9(9)  COMP-4.</a:t>
            </a:r>
          </a:p>
          <a:p>
            <a:pPr marL="241653" lvl="1"/>
            <a:r>
              <a:rPr lang="en-US" sz="1000">
                <a:latin typeface="Arial" pitchFamily="34" charset="0"/>
                <a:cs typeface="Arial" pitchFamily="34" charset="0"/>
              </a:rPr>
              <a:t>05      SQLCODE PIC S9(9)  COMP-4.</a:t>
            </a:r>
          </a:p>
          <a:p>
            <a:pPr marL="241653" lvl="1"/>
            <a:r>
              <a:rPr lang="en-US" sz="1000">
                <a:latin typeface="Arial" pitchFamily="34" charset="0"/>
                <a:cs typeface="Arial" pitchFamily="34" charset="0"/>
              </a:rPr>
              <a:t>05      SQLERRM.</a:t>
            </a:r>
          </a:p>
          <a:p>
            <a:pPr marL="241653" lvl="1"/>
            <a:r>
              <a:rPr lang="en-US" sz="1000">
                <a:latin typeface="Arial" pitchFamily="34" charset="0"/>
                <a:cs typeface="Arial" pitchFamily="34" charset="0"/>
              </a:rPr>
              <a:t>	49    SQLERRML	PIC S9(4)  COMP-4.</a:t>
            </a:r>
          </a:p>
          <a:p>
            <a:pPr marL="241653" lvl="1"/>
            <a:r>
              <a:rPr lang="en-US" sz="1000">
                <a:latin typeface="Arial" pitchFamily="34" charset="0"/>
                <a:cs typeface="Arial" pitchFamily="34" charset="0"/>
              </a:rPr>
              <a:t>	49    SQLERRMC	PIC X(70).</a:t>
            </a:r>
          </a:p>
          <a:p>
            <a:pPr marL="241653" lvl="1"/>
            <a:r>
              <a:rPr lang="en-US" sz="1000">
                <a:latin typeface="Arial" pitchFamily="34" charset="0"/>
                <a:cs typeface="Arial" pitchFamily="34" charset="0"/>
              </a:rPr>
              <a:t>05      SQLERRP PIC X(8).</a:t>
            </a:r>
          </a:p>
          <a:p>
            <a:pPr marL="241653" lvl="1"/>
            <a:r>
              <a:rPr lang="en-US" sz="1000">
                <a:latin typeface="Arial" pitchFamily="34" charset="0"/>
                <a:cs typeface="Arial" pitchFamily="34" charset="0"/>
              </a:rPr>
              <a:t>05      SQLERRD OCCURS 6 TIMES</a:t>
            </a:r>
          </a:p>
          <a:p>
            <a:pPr marL="241653" lvl="1"/>
            <a:r>
              <a:rPr lang="en-US" sz="1000">
                <a:latin typeface="Arial" pitchFamily="34" charset="0"/>
                <a:cs typeface="Arial" pitchFamily="34" charset="0"/>
              </a:rPr>
              <a:t>	     PIC S9(9)  COMP-4.</a:t>
            </a:r>
          </a:p>
          <a:p>
            <a:pPr marL="241653" lvl="1"/>
            <a:r>
              <a:rPr lang="en-US" sz="1000">
                <a:latin typeface="Arial" pitchFamily="34" charset="0"/>
                <a:cs typeface="Arial" pitchFamily="34" charset="0"/>
              </a:rPr>
              <a:t>05      SQLWARN.</a:t>
            </a:r>
          </a:p>
          <a:p>
            <a:pPr marL="241653" lvl="1"/>
            <a:r>
              <a:rPr lang="en-US" sz="1000">
                <a:latin typeface="Arial" pitchFamily="34" charset="0"/>
                <a:cs typeface="Arial" pitchFamily="34" charset="0"/>
              </a:rPr>
              <a:t>	10  SQLWARN0 	PIC X.</a:t>
            </a:r>
          </a:p>
          <a:p>
            <a:pPr marL="241653" lvl="1"/>
            <a:r>
              <a:rPr lang="en-US" sz="1000">
                <a:latin typeface="Arial" pitchFamily="34" charset="0"/>
                <a:cs typeface="Arial" pitchFamily="34" charset="0"/>
              </a:rPr>
              <a:t>	10  SQLWARN1 	PIC X.</a:t>
            </a:r>
          </a:p>
          <a:p>
            <a:pPr marL="241653" lvl="1"/>
            <a:r>
              <a:rPr lang="en-US" sz="1000">
                <a:latin typeface="Arial" pitchFamily="34" charset="0"/>
                <a:cs typeface="Arial" pitchFamily="34" charset="0"/>
              </a:rPr>
              <a:t>	10  SQLWARN2 	PIC X.</a:t>
            </a:r>
          </a:p>
          <a:p>
            <a:pPr marL="241653" lvl="1"/>
            <a:r>
              <a:rPr lang="en-US" sz="1000">
                <a:latin typeface="Arial" pitchFamily="34" charset="0"/>
                <a:cs typeface="Arial" pitchFamily="34" charset="0"/>
              </a:rPr>
              <a:t>	10  SQLWARN3 	PIC X.</a:t>
            </a:r>
          </a:p>
          <a:p>
            <a:pPr marL="241653" lvl="1"/>
            <a:r>
              <a:rPr lang="en-US" sz="1000">
                <a:latin typeface="Arial" pitchFamily="34" charset="0"/>
                <a:cs typeface="Arial" pitchFamily="34" charset="0"/>
              </a:rPr>
              <a:t>	10  SQLWARN4 	PIC X.</a:t>
            </a:r>
          </a:p>
          <a:p>
            <a:pPr marL="241653" lvl="1"/>
            <a:r>
              <a:rPr lang="en-US" sz="1000">
                <a:latin typeface="Arial" pitchFamily="34" charset="0"/>
                <a:cs typeface="Arial" pitchFamily="34" charset="0"/>
              </a:rPr>
              <a:t>	10  SQLWARN5 	PIC X.</a:t>
            </a:r>
          </a:p>
          <a:p>
            <a:pPr marL="241653" lvl="1"/>
            <a:r>
              <a:rPr lang="en-US" sz="1000">
                <a:latin typeface="Arial" pitchFamily="34" charset="0"/>
                <a:cs typeface="Arial" pitchFamily="34" charset="0"/>
              </a:rPr>
              <a:t>	10  SQLWARN6 	PIC X.</a:t>
            </a:r>
          </a:p>
          <a:p>
            <a:pPr marL="241653" lvl="1"/>
            <a:r>
              <a:rPr lang="en-US" sz="1000">
                <a:latin typeface="Arial" pitchFamily="34" charset="0"/>
                <a:cs typeface="Arial" pitchFamily="34" charset="0"/>
              </a:rPr>
              <a:t>	10  SQLWARN7 	PIC X.</a:t>
            </a:r>
          </a:p>
          <a:p>
            <a:pPr marL="241653" lvl="1"/>
            <a:r>
              <a:rPr lang="en-US" sz="1000">
                <a:latin typeface="Arial" pitchFamily="34" charset="0"/>
                <a:cs typeface="Arial" pitchFamily="34" charset="0"/>
              </a:rPr>
              <a:t>05      SQLEXT.</a:t>
            </a:r>
          </a:p>
          <a:p>
            <a:pPr marL="241653" lvl="1"/>
            <a:r>
              <a:rPr lang="en-US" sz="1000">
                <a:latin typeface="Arial" pitchFamily="34" charset="0"/>
                <a:cs typeface="Arial" pitchFamily="34" charset="0"/>
              </a:rPr>
              <a:t>	10  SQLWARN8 	PIC X.</a:t>
            </a:r>
          </a:p>
          <a:p>
            <a:pPr marL="241653" lvl="1"/>
            <a:r>
              <a:rPr lang="en-US" sz="1000">
                <a:latin typeface="Arial" pitchFamily="34" charset="0"/>
                <a:cs typeface="Arial" pitchFamily="34" charset="0"/>
              </a:rPr>
              <a:t>	10  SQLWARN9 	PIC X.</a:t>
            </a:r>
          </a:p>
          <a:p>
            <a:pPr marL="241653" lvl="1"/>
            <a:r>
              <a:rPr lang="en-US" sz="1000">
                <a:latin typeface="Arial" pitchFamily="34" charset="0"/>
                <a:cs typeface="Arial" pitchFamily="34" charset="0"/>
              </a:rPr>
              <a:t>	10  SQLWARNA 	PIC X.</a:t>
            </a:r>
          </a:p>
          <a:p>
            <a:pPr marL="241653" lvl="1"/>
            <a:r>
              <a:rPr lang="en-US" sz="1000">
                <a:latin typeface="Arial" pitchFamily="34" charset="0"/>
                <a:cs typeface="Arial" pitchFamily="34" charset="0"/>
              </a:rPr>
              <a:t>	10  SQLSTATE	 	PIC 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ChangeArrowheads="1"/>
          </p:cNvSpPr>
          <p:nvPr/>
        </p:nvSpPr>
        <p:spPr bwMode="auto">
          <a:xfrm>
            <a:off x="0" y="2621903"/>
            <a:ext cx="487937" cy="266883"/>
          </a:xfrm>
          <a:prstGeom prst="rect">
            <a:avLst/>
          </a:prstGeom>
          <a:noFill/>
          <a:ln w="9525">
            <a:noFill/>
            <a:miter lim="800000"/>
            <a:headEnd/>
            <a:tailEnd/>
          </a:ln>
          <a:effectLst/>
        </p:spPr>
        <p:txBody>
          <a:bodyPr wrap="none" lIns="483154" tIns="48331" rIns="0" bIns="48331" anchor="ctr">
            <a:spAutoFit/>
          </a:bodyPr>
          <a:lstStyle/>
          <a:p>
            <a:pPr eaLnBrk="0" hangingPunct="0">
              <a:tabLst>
                <a:tab pos="483306" algn="r"/>
                <a:tab pos="2899837" algn="ctr"/>
                <a:tab pos="5799673" algn="r"/>
              </a:tabLst>
            </a:pPr>
            <a:endParaRPr lang="en-US" sz="1100"/>
          </a:p>
        </p:txBody>
      </p:sp>
      <p:graphicFrame>
        <p:nvGraphicFramePr>
          <p:cNvPr id="111839" name="Group 223"/>
          <p:cNvGraphicFramePr>
            <a:graphicFrameLocks noGrp="1"/>
          </p:cNvGraphicFramePr>
          <p:nvPr>
            <p:extLst>
              <p:ext uri="{D42A27DB-BD31-4B8C-83A1-F6EECF244321}">
                <p14:modId xmlns:p14="http://schemas.microsoft.com/office/powerpoint/2010/main" val="3035821642"/>
              </p:ext>
            </p:extLst>
          </p:nvPr>
        </p:nvGraphicFramePr>
        <p:xfrm>
          <a:off x="2275840" y="880110"/>
          <a:ext cx="4714240" cy="5216652"/>
        </p:xfrm>
        <a:graphic>
          <a:graphicData uri="http://schemas.openxmlformats.org/drawingml/2006/table">
            <a:tbl>
              <a:tblPr/>
              <a:tblGrid>
                <a:gridCol w="1038014"/>
                <a:gridCol w="1078653"/>
                <a:gridCol w="2597573"/>
              </a:tblGrid>
              <a:tr h="25603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Field</a:t>
                      </a:r>
                      <a:endParaRPr kumimoji="0" 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Data type</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Description</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605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SQLCODE</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Binary fullword</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SQL return code</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07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SQLERRD(3)</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Binary fullword</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Number of rows affected by an INSERT, DELETE, or UPDATE statement</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07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SQLERRD(5)</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Binary fullword</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Contains the column (position) fo the syntax error for a dynamic SQL statement</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605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SQLWARN0</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1-byte string</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Contains W if any other SQLWARN field contains W</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605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SQLWARN1</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1-byte string</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Contains W if a string was truncated when stored in a host variable</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07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SQLWARN2</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1-byte string</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Contains W if null values were excluded during the processing of a column function</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605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SQLWARN3</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1-byte string</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Contains W if the number of columns and host variables  don’t match</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07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SQLWARN4</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1-byte string</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Contains W if an UPDATE or DELETE statement issued dynamically doesn’t have a WHERE clause</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605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SQLWARN6</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1-byte string</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Contains W if an arithmetic operation produces an unusual date or timestamp</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07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SQLSTATE</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5 byte string</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Contains a return code indicating the status of the most recent SQL statement</a:t>
                      </a:r>
                    </a:p>
                  </a:txBody>
                  <a:tcPr marL="97536" marR="97536" marT="48006" marB="480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1831" name="Rectangle 215"/>
          <p:cNvSpPr>
            <a:spLocks noChangeArrowheads="1"/>
          </p:cNvSpPr>
          <p:nvPr/>
        </p:nvSpPr>
        <p:spPr bwMode="auto">
          <a:xfrm>
            <a:off x="0" y="6712415"/>
            <a:ext cx="195275" cy="266883"/>
          </a:xfrm>
          <a:prstGeom prst="rect">
            <a:avLst/>
          </a:prstGeom>
          <a:noFill/>
          <a:ln w="9525">
            <a:noFill/>
            <a:miter lim="800000"/>
            <a:headEnd/>
            <a:tailEnd/>
          </a:ln>
          <a:effectLst/>
        </p:spPr>
        <p:txBody>
          <a:bodyPr wrap="none" lIns="96661" tIns="48331" rIns="96661" bIns="48331" anchor="ctr">
            <a:spAutoFit/>
          </a:bodyPr>
          <a:lstStyle/>
          <a:p>
            <a:pPr eaLnBrk="0" hangingPunct="0">
              <a:tabLst>
                <a:tab pos="483306" algn="r"/>
                <a:tab pos="2899837" algn="ctr"/>
                <a:tab pos="5799673" algn="r"/>
              </a:tabLst>
            </a:pPr>
            <a:endParaRPr lang="en-US" sz="1100"/>
          </a:p>
        </p:txBody>
      </p:sp>
      <p:sp>
        <p:nvSpPr>
          <p:cNvPr id="111832" name="Rectangle 216"/>
          <p:cNvSpPr>
            <a:spLocks noGrp="1" noChangeArrowheads="1"/>
          </p:cNvSpPr>
          <p:nvPr>
            <p:ph type="body" idx="1"/>
          </p:nvPr>
        </p:nvSpPr>
        <p:spPr>
          <a:xfrm>
            <a:off x="2217738" y="6157953"/>
            <a:ext cx="4772342" cy="1006936"/>
          </a:xfrm>
          <a:noFill/>
          <a:ln/>
        </p:spPr>
        <p:txBody>
          <a:bodyPr>
            <a:normAutofit/>
          </a:bodyPr>
          <a:lstStyle/>
          <a:p>
            <a:r>
              <a:rPr lang="en-US" sz="1000" dirty="0" smtClean="0"/>
              <a:t>DB2 uses the SQLWARN fields to report some unusual conditions that aren’t considered to be errors. The SQLSTATE field is similar to the SQLCODE field in that it contains a return code indicating the status of the most recent SQL statement. Although the SQLCODE field is unique to DB2 for MVS, the SQLSTATE field can be used across DB2 (and ANSI-compliant SQL) platforms. </a:t>
            </a:r>
          </a:p>
        </p:txBody>
      </p:sp>
      <p:sp>
        <p:nvSpPr>
          <p:cNvPr id="111837" name="Text Box 221"/>
          <p:cNvSpPr txBox="1">
            <a:spLocks noChangeArrowheads="1"/>
          </p:cNvSpPr>
          <p:nvPr/>
        </p:nvSpPr>
        <p:spPr bwMode="auto">
          <a:xfrm>
            <a:off x="2217738" y="541735"/>
            <a:ext cx="4120432" cy="251494"/>
          </a:xfrm>
          <a:prstGeom prst="rect">
            <a:avLst/>
          </a:prstGeom>
          <a:noFill/>
          <a:ln w="9525">
            <a:noFill/>
            <a:miter lim="800000"/>
            <a:headEnd/>
            <a:tailEnd/>
          </a:ln>
          <a:effectLst/>
        </p:spPr>
        <p:txBody>
          <a:bodyPr wrap="square" lIns="96661" tIns="48331" rIns="96661" bIns="48331">
            <a:spAutoFit/>
          </a:bodyPr>
          <a:lstStyle/>
          <a:p>
            <a:r>
              <a:rPr lang="en-US" sz="1000" b="1" dirty="0">
                <a:latin typeface="Arial" pitchFamily="34" charset="0"/>
                <a:cs typeface="Arial" pitchFamily="34" charset="0"/>
              </a:rPr>
              <a:t>The most useful fields in the SQL communication area: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p:txBody>
          <a:bodyPr/>
          <a:lstStyle/>
          <a:p>
            <a:pPr marL="0" lvl="1"/>
            <a:r>
              <a:rPr lang="en-GB" dirty="0" smtClean="0"/>
              <a:t>000  	Successful execution</a:t>
            </a:r>
          </a:p>
          <a:p>
            <a:pPr marL="0" lvl="1"/>
            <a:r>
              <a:rPr lang="en-GB" dirty="0" smtClean="0"/>
              <a:t>+100	Row not found</a:t>
            </a:r>
          </a:p>
          <a:p>
            <a:pPr marL="0" lvl="1"/>
            <a:r>
              <a:rPr lang="en-GB" dirty="0" smtClean="0"/>
              <a:t>-530	 Invalid foreign key value</a:t>
            </a:r>
          </a:p>
          <a:p>
            <a:pPr marL="0" lvl="1"/>
            <a:r>
              <a:rPr lang="en-GB" dirty="0" smtClean="0"/>
              <a:t>-532 	Attempt to delete a row that is RESTRICTED due    to referential integrity rules</a:t>
            </a:r>
          </a:p>
          <a:p>
            <a:pPr marL="0" lvl="1"/>
            <a:r>
              <a:rPr lang="en-GB" dirty="0" smtClean="0"/>
              <a:t> -551	You don’t have the authority to perform a function on a DB2 object</a:t>
            </a:r>
          </a:p>
          <a:p>
            <a:pPr marL="0" lvl="1"/>
            <a:r>
              <a:rPr lang="en-GB" dirty="0" smtClean="0"/>
              <a:t> -803	Duplicate value for a unique column</a:t>
            </a:r>
          </a:p>
          <a:p>
            <a:pPr marL="0" lvl="1"/>
            <a:r>
              <a:rPr lang="en-GB" dirty="0" smtClean="0"/>
              <a:t> -811 	SELECT returned &gt; 1 row and you are not using a cursor</a:t>
            </a:r>
          </a:p>
          <a:p>
            <a:pPr marL="0" lvl="1"/>
            <a:r>
              <a:rPr lang="en-GB" dirty="0" smtClean="0"/>
              <a:t>-911	Deadlock - UOW is rolled back</a:t>
            </a:r>
          </a:p>
          <a:p>
            <a:pPr marL="0" lvl="1"/>
            <a:r>
              <a:rPr lang="en-GB" dirty="0" smtClean="0"/>
              <a:t>-913	Deadlock - Unsuccessful execution</a:t>
            </a:r>
          </a:p>
          <a:p>
            <a:pPr marL="0" lvl="1"/>
            <a:r>
              <a:rPr lang="en-GB" dirty="0" smtClean="0"/>
              <a:t> -922  	Authorization failure</a:t>
            </a:r>
          </a:p>
          <a:p>
            <a:pPr marL="0" lvl="1"/>
            <a:r>
              <a:rPr lang="en-GB" dirty="0" smtClean="0"/>
              <a:t> -923  	DB2 connection failure</a:t>
            </a:r>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33671553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82268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5121210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596534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788650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75741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51730469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26531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76406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232420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642690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476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224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66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20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584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1035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2"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59025161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algn="l"/>
            <a:r>
              <a:rPr lang="en-US" b="0" dirty="0" smtClean="0">
                <a:ea typeface="ＭＳ Ｐゴシック"/>
                <a:cs typeface="ＭＳ Ｐゴシック"/>
              </a:rPr>
              <a:t>Lesson 14: Errors / Exception Handling</a:t>
            </a:r>
            <a:endParaRPr lang="en-US" b="0" dirty="0">
              <a:ea typeface="ＭＳ Ｐゴシック"/>
              <a:cs typeface="ＭＳ Ｐゴシック"/>
            </a:endParaRPr>
          </a:p>
        </p:txBody>
      </p:sp>
    </p:spTree>
    <p:extLst>
      <p:ext uri="{BB962C8B-B14F-4D97-AF65-F5344CB8AC3E}">
        <p14:creationId xmlns:p14="http://schemas.microsoft.com/office/powerpoint/2010/main" val="854672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us see an example using ‘WHENEVER’:</a:t>
            </a:r>
          </a:p>
          <a:p>
            <a:endParaRPr lang="en-US" dirty="0"/>
          </a:p>
        </p:txBody>
      </p:sp>
      <p:sp>
        <p:nvSpPr>
          <p:cNvPr id="77837" name="AutoShape 13"/>
          <p:cNvSpPr>
            <a:spLocks noChangeArrowheads="1"/>
          </p:cNvSpPr>
          <p:nvPr/>
        </p:nvSpPr>
        <p:spPr bwMode="auto">
          <a:xfrm>
            <a:off x="671513" y="2124075"/>
            <a:ext cx="7848600" cy="3810000"/>
          </a:xfrm>
          <a:prstGeom prst="roundRect">
            <a:avLst>
              <a:gd name="adj" fmla="val 16667"/>
            </a:avLst>
          </a:prstGeom>
          <a:noFill/>
          <a:ln w="19050">
            <a:solidFill>
              <a:schemeClr val="tx1"/>
            </a:solidFill>
            <a:round/>
            <a:headEnd/>
            <a:tailEnd/>
          </a:ln>
          <a:effectLst/>
        </p:spPr>
        <p:txBody>
          <a:bodyPr anchor="ctr"/>
          <a:lstStyle/>
          <a:p>
            <a:pPr lvl="1">
              <a:lnSpc>
                <a:spcPct val="85000"/>
              </a:lnSpc>
            </a:pPr>
            <a:r>
              <a:rPr lang="en-US">
                <a:latin typeface="+mj-lt"/>
              </a:rPr>
              <a:t>1000-INQUIRY.</a:t>
            </a:r>
          </a:p>
          <a:p>
            <a:pPr lvl="1">
              <a:lnSpc>
                <a:spcPct val="85000"/>
              </a:lnSpc>
            </a:pPr>
            <a:endParaRPr lang="en-US">
              <a:latin typeface="+mj-lt"/>
            </a:endParaRPr>
          </a:p>
          <a:p>
            <a:pPr lvl="1">
              <a:lnSpc>
                <a:spcPct val="85000"/>
              </a:lnSpc>
            </a:pPr>
            <a:r>
              <a:rPr lang="en-US">
                <a:latin typeface="+mj-lt"/>
              </a:rPr>
              <a:t>	EXEC SQL </a:t>
            </a:r>
          </a:p>
          <a:p>
            <a:pPr lvl="1">
              <a:lnSpc>
                <a:spcPct val="85000"/>
              </a:lnSpc>
            </a:pPr>
            <a:r>
              <a:rPr lang="en-US">
                <a:latin typeface="+mj-lt"/>
              </a:rPr>
              <a:t>            	WHENEVER SQLERROR  </a:t>
            </a:r>
          </a:p>
          <a:p>
            <a:pPr lvl="1">
              <a:lnSpc>
                <a:spcPct val="85000"/>
              </a:lnSpc>
            </a:pPr>
            <a:r>
              <a:rPr lang="en-US">
                <a:latin typeface="+mj-lt"/>
              </a:rPr>
              <a:t>             	GOTO 1000-UNDO</a:t>
            </a:r>
          </a:p>
          <a:p>
            <a:pPr lvl="1">
              <a:lnSpc>
                <a:spcPct val="85000"/>
              </a:lnSpc>
            </a:pPr>
            <a:r>
              <a:rPr lang="en-US">
                <a:latin typeface="+mj-lt"/>
              </a:rPr>
              <a:t>	END-EXEC.</a:t>
            </a:r>
          </a:p>
          <a:p>
            <a:pPr lvl="1">
              <a:lnSpc>
                <a:spcPct val="85000"/>
              </a:lnSpc>
            </a:pPr>
            <a:endParaRPr lang="en-US">
              <a:latin typeface="+mj-lt"/>
            </a:endParaRPr>
          </a:p>
          <a:p>
            <a:pPr lvl="1">
              <a:lnSpc>
                <a:spcPct val="85000"/>
              </a:lnSpc>
            </a:pPr>
            <a:r>
              <a:rPr lang="en-US">
                <a:latin typeface="+mj-lt"/>
              </a:rPr>
              <a:t>	EXEC SQL </a:t>
            </a:r>
          </a:p>
          <a:p>
            <a:pPr lvl="1">
              <a:lnSpc>
                <a:spcPct val="85000"/>
              </a:lnSpc>
            </a:pPr>
            <a:r>
              <a:rPr lang="en-US">
                <a:latin typeface="+mj-lt"/>
              </a:rPr>
              <a:t>          	SELECT FLD1, FLD2  INTO : FLD1, :FLD</a:t>
            </a:r>
          </a:p>
          <a:p>
            <a:pPr lvl="1">
              <a:lnSpc>
                <a:spcPct val="85000"/>
              </a:lnSpc>
            </a:pPr>
            <a:r>
              <a:rPr lang="en-US">
                <a:latin typeface="+mj-lt"/>
              </a:rPr>
              <a:t>          	FROM EMP-TABLE  WHERE CODE = 113</a:t>
            </a:r>
          </a:p>
          <a:p>
            <a:pPr lvl="1">
              <a:lnSpc>
                <a:spcPct val="85000"/>
              </a:lnSpc>
            </a:pPr>
            <a:r>
              <a:rPr lang="en-US">
                <a:latin typeface="+mj-lt"/>
              </a:rPr>
              <a:t>	END-EXEC.</a:t>
            </a:r>
          </a:p>
          <a:p>
            <a:pPr lvl="1">
              <a:lnSpc>
                <a:spcPct val="90000"/>
              </a:lnSpc>
            </a:pPr>
            <a:r>
              <a:rPr lang="en-US">
                <a:latin typeface="+mj-lt"/>
              </a:rPr>
              <a:t>                                                                                  </a:t>
            </a:r>
          </a:p>
        </p:txBody>
      </p:sp>
      <p:sp>
        <p:nvSpPr>
          <p:cNvPr id="2" name="Title 1"/>
          <p:cNvSpPr>
            <a:spLocks noGrp="1"/>
          </p:cNvSpPr>
          <p:nvPr>
            <p:ph type="title"/>
          </p:nvPr>
        </p:nvSpPr>
        <p:spPr>
          <a:xfrm>
            <a:off x="0" y="0"/>
            <a:ext cx="9143999" cy="1002135"/>
          </a:xfrm>
        </p:spPr>
        <p:txBody>
          <a:bodyPr/>
          <a:lstStyle/>
          <a:p>
            <a:r>
              <a:rPr lang="en-US" sz="1200" dirty="0"/>
              <a:t>14.3: WHENEVER </a:t>
            </a:r>
            <a:r>
              <a:rPr lang="en-US" dirty="0"/>
              <a:t/>
            </a:r>
            <a:br>
              <a:rPr lang="en-US" dirty="0"/>
            </a:br>
            <a:r>
              <a:rPr lang="en-US" dirty="0" smtClean="0"/>
              <a:t>Illustration</a:t>
            </a:r>
            <a:endParaRPr lang="en-US" dirty="0"/>
          </a:p>
        </p:txBody>
      </p:sp>
    </p:spTree>
    <p:extLst>
      <p:ext uri="{BB962C8B-B14F-4D97-AF65-F5344CB8AC3E}">
        <p14:creationId xmlns:p14="http://schemas.microsoft.com/office/powerpoint/2010/main" val="3053223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78862" name="AutoShape 14"/>
          <p:cNvSpPr>
            <a:spLocks noChangeArrowheads="1"/>
          </p:cNvSpPr>
          <p:nvPr/>
        </p:nvSpPr>
        <p:spPr bwMode="auto">
          <a:xfrm>
            <a:off x="671513" y="2124075"/>
            <a:ext cx="7848600" cy="38100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dirty="0">
                <a:latin typeface="+mj-lt"/>
              </a:rPr>
              <a:t>1000-UNDO.</a:t>
            </a:r>
          </a:p>
          <a:p>
            <a:pPr lvl="1">
              <a:lnSpc>
                <a:spcPct val="135000"/>
              </a:lnSpc>
            </a:pPr>
            <a:r>
              <a:rPr lang="en-US" dirty="0">
                <a:latin typeface="+mj-lt"/>
              </a:rPr>
              <a:t>	DISPLAY ‘ERROR!  CAN’T PROCEED’.</a:t>
            </a:r>
          </a:p>
          <a:p>
            <a:pPr lvl="1">
              <a:lnSpc>
                <a:spcPct val="135000"/>
              </a:lnSpc>
            </a:pPr>
            <a:endParaRPr lang="en-US" dirty="0">
              <a:latin typeface="+mj-lt"/>
            </a:endParaRPr>
          </a:p>
          <a:p>
            <a:pPr lvl="1">
              <a:lnSpc>
                <a:spcPct val="135000"/>
              </a:lnSpc>
            </a:pPr>
            <a:r>
              <a:rPr lang="en-US" dirty="0">
                <a:latin typeface="+mj-lt"/>
              </a:rPr>
              <a:t>	EXEC SQL</a:t>
            </a:r>
          </a:p>
          <a:p>
            <a:pPr lvl="1">
              <a:lnSpc>
                <a:spcPct val="135000"/>
              </a:lnSpc>
            </a:pPr>
            <a:r>
              <a:rPr lang="en-US" dirty="0">
                <a:latin typeface="+mj-lt"/>
              </a:rPr>
              <a:t>	 	ROLLBACK</a:t>
            </a:r>
          </a:p>
          <a:p>
            <a:pPr lvl="1">
              <a:lnSpc>
                <a:spcPct val="135000"/>
              </a:lnSpc>
            </a:pPr>
            <a:r>
              <a:rPr lang="en-US" dirty="0">
                <a:latin typeface="+mj-lt"/>
              </a:rPr>
              <a:t>	END-EXEC.</a:t>
            </a:r>
          </a:p>
          <a:p>
            <a:pPr lvl="1">
              <a:lnSpc>
                <a:spcPct val="135000"/>
              </a:lnSpc>
            </a:pPr>
            <a:r>
              <a:rPr lang="en-US" dirty="0">
                <a:latin typeface="+mj-lt"/>
              </a:rPr>
              <a:t>1000-EXIT.</a:t>
            </a:r>
          </a:p>
          <a:p>
            <a:pPr lvl="1">
              <a:lnSpc>
                <a:spcPct val="135000"/>
              </a:lnSpc>
            </a:pPr>
            <a:r>
              <a:rPr lang="en-US" dirty="0">
                <a:latin typeface="+mj-lt"/>
              </a:rPr>
              <a:t>          EXIT.</a:t>
            </a:r>
          </a:p>
          <a:p>
            <a:pPr lvl="1">
              <a:lnSpc>
                <a:spcPct val="135000"/>
              </a:lnSpc>
            </a:pPr>
            <a:endParaRPr lang="en-US" dirty="0">
              <a:latin typeface="+mj-lt"/>
            </a:endParaRPr>
          </a:p>
        </p:txBody>
      </p:sp>
      <p:sp>
        <p:nvSpPr>
          <p:cNvPr id="2" name="Title 1"/>
          <p:cNvSpPr>
            <a:spLocks noGrp="1"/>
          </p:cNvSpPr>
          <p:nvPr>
            <p:ph type="title"/>
          </p:nvPr>
        </p:nvSpPr>
        <p:spPr>
          <a:xfrm>
            <a:off x="0" y="0"/>
            <a:ext cx="9143999" cy="1002135"/>
          </a:xfrm>
        </p:spPr>
        <p:txBody>
          <a:bodyPr/>
          <a:lstStyle/>
          <a:p>
            <a:r>
              <a:rPr lang="en-US" sz="1200" dirty="0"/>
              <a:t>14.3: WHENEVER </a:t>
            </a:r>
            <a:br>
              <a:rPr lang="en-US" sz="1200" dirty="0"/>
            </a:br>
            <a:r>
              <a:rPr lang="en-US" dirty="0"/>
              <a:t>Illustration (contd</a:t>
            </a:r>
            <a:r>
              <a:rPr lang="en-US" dirty="0" smtClean="0"/>
              <a:t>..)</a:t>
            </a:r>
            <a:endParaRPr lang="en-US" dirty="0"/>
          </a:p>
        </p:txBody>
      </p:sp>
    </p:spTree>
    <p:extLst>
      <p:ext uri="{BB962C8B-B14F-4D97-AF65-F5344CB8AC3E}">
        <p14:creationId xmlns:p14="http://schemas.microsoft.com/office/powerpoint/2010/main" val="1862591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867450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281645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14.4: DSNTIAR subprogram</a:t>
            </a:r>
            <a:br>
              <a:rPr lang="en-US" sz="1200" dirty="0"/>
            </a:br>
            <a:r>
              <a:rPr lang="en-US" dirty="0"/>
              <a:t>Explanation </a:t>
            </a:r>
          </a:p>
        </p:txBody>
      </p:sp>
      <p:sp>
        <p:nvSpPr>
          <p:cNvPr id="3" name="Content Placeholder 2"/>
          <p:cNvSpPr>
            <a:spLocks noGrp="1"/>
          </p:cNvSpPr>
          <p:nvPr>
            <p:ph idx="1"/>
          </p:nvPr>
        </p:nvSpPr>
        <p:spPr/>
        <p:txBody>
          <a:bodyPr/>
          <a:lstStyle/>
          <a:p>
            <a:r>
              <a:rPr lang="en-US" dirty="0"/>
              <a:t>DSNTIAR is an error-reporting program that comes with DB2. It takes data from the communication area, adds explanatory text, and formats it in a readable form. Then your COBOL program can display the message or save it on disk.</a:t>
            </a:r>
          </a:p>
          <a:p>
            <a:endParaRPr lang="en-US" dirty="0"/>
          </a:p>
          <a:p>
            <a:endParaRPr lang="en-US" dirty="0"/>
          </a:p>
        </p:txBody>
      </p:sp>
    </p:spTree>
    <p:extLst>
      <p:ext uri="{BB962C8B-B14F-4D97-AF65-F5344CB8AC3E}">
        <p14:creationId xmlns:p14="http://schemas.microsoft.com/office/powerpoint/2010/main" val="521504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ERROR Message Formatting Routine :</a:t>
            </a:r>
          </a:p>
          <a:p>
            <a:pPr marL="0" indent="0">
              <a:buNone/>
            </a:pPr>
            <a:r>
              <a:rPr lang="en-US" dirty="0"/>
              <a:t>       </a:t>
            </a:r>
          </a:p>
          <a:p>
            <a:pPr marL="0" indent="0">
              <a:buNone/>
            </a:pPr>
            <a:r>
              <a:rPr lang="en-US" dirty="0"/>
              <a:t>      	</a:t>
            </a:r>
          </a:p>
          <a:p>
            <a:pPr marL="0" indent="0">
              <a:buNone/>
            </a:pPr>
            <a:r>
              <a:rPr lang="en-US" dirty="0"/>
              <a:t>	</a:t>
            </a:r>
            <a:r>
              <a:rPr lang="en-US" sz="1800" dirty="0"/>
              <a:t>And pass it three areas :</a:t>
            </a:r>
          </a:p>
          <a:p>
            <a:endParaRPr lang="en-US" dirty="0"/>
          </a:p>
          <a:p>
            <a:endParaRPr lang="en-US" dirty="0"/>
          </a:p>
          <a:p>
            <a:endParaRPr lang="en-US" dirty="0"/>
          </a:p>
          <a:p>
            <a:endParaRPr lang="en-US" dirty="0"/>
          </a:p>
          <a:p>
            <a:r>
              <a:rPr lang="en-US" dirty="0"/>
              <a:t>Notes:</a:t>
            </a:r>
          </a:p>
          <a:p>
            <a:pPr lvl="1"/>
            <a:r>
              <a:rPr lang="en-US" dirty="0"/>
              <a:t>Attention should be paid not to invoke DSNTIAR unless an error condition is detected, because the module is dynamically loaded into storage when invoked. If you do this without care, you will waste a lot of resources. It is wise to use a general error routine that is called after each  SQL statement.</a:t>
            </a:r>
          </a:p>
          <a:p>
            <a:pPr lvl="1"/>
            <a:endParaRPr lang="en-US" dirty="0"/>
          </a:p>
        </p:txBody>
      </p:sp>
      <p:grpSp>
        <p:nvGrpSpPr>
          <p:cNvPr id="2" name="Group 27"/>
          <p:cNvGrpSpPr>
            <a:grpSpLocks/>
          </p:cNvGrpSpPr>
          <p:nvPr/>
        </p:nvGrpSpPr>
        <p:grpSpPr bwMode="auto">
          <a:xfrm>
            <a:off x="914400" y="3181575"/>
            <a:ext cx="7621588" cy="1658937"/>
            <a:chOff x="576" y="1788"/>
            <a:chExt cx="4801" cy="1045"/>
          </a:xfrm>
        </p:grpSpPr>
        <p:sp>
          <p:nvSpPr>
            <p:cNvPr id="114707" name="Rectangle 19"/>
            <p:cNvSpPr>
              <a:spLocks noChangeArrowheads="1"/>
            </p:cNvSpPr>
            <p:nvPr/>
          </p:nvSpPr>
          <p:spPr bwMode="auto">
            <a:xfrm>
              <a:off x="576" y="1788"/>
              <a:ext cx="1034" cy="696"/>
            </a:xfrm>
            <a:prstGeom prst="rect">
              <a:avLst/>
            </a:prstGeom>
            <a:solidFill>
              <a:srgbClr val="FFFFFF"/>
            </a:solidFill>
            <a:ln w="9360">
              <a:solidFill>
                <a:schemeClr val="tx1"/>
              </a:solidFill>
              <a:miter lim="800000"/>
              <a:headEnd/>
              <a:tailEnd/>
            </a:ln>
            <a:effectLst/>
          </p:spPr>
          <p:txBody>
            <a:bodyPr lIns="90000" tIns="46800" rIns="90000" bIns="46800"/>
            <a:lstStyle/>
            <a:p>
              <a:pPr algn="ctr" defTabSz="457200" eaLnBrk="0" hangingPunct="0">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dirty="0">
                <a:latin typeface="Times New Roman" pitchFamily="18" charset="0"/>
                <a:cs typeface="Lucida Sans Unicode" pitchFamily="34" charset="0"/>
              </a:endParaRPr>
            </a:p>
            <a:p>
              <a:pPr algn="ctr" defTabSz="457200" eaLnBrk="0" hangingPunct="0">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cs typeface="Lucida Sans Unicode" pitchFamily="34" charset="0"/>
                </a:rPr>
                <a:t>SQLCA</a:t>
              </a:r>
            </a:p>
            <a:p>
              <a:pPr algn="ctr" defTabSz="457200" eaLnBrk="0" hangingPunct="0">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cs typeface="Lucida Sans Unicode" pitchFamily="34" charset="0"/>
                </a:rPr>
                <a:t>Error Information</a:t>
              </a:r>
            </a:p>
          </p:txBody>
        </p:sp>
        <p:sp>
          <p:nvSpPr>
            <p:cNvPr id="114708" name="Rectangle 20"/>
            <p:cNvSpPr>
              <a:spLocks noChangeArrowheads="1"/>
            </p:cNvSpPr>
            <p:nvPr/>
          </p:nvSpPr>
          <p:spPr bwMode="auto">
            <a:xfrm>
              <a:off x="2127" y="1788"/>
              <a:ext cx="813" cy="418"/>
            </a:xfrm>
            <a:prstGeom prst="rect">
              <a:avLst/>
            </a:prstGeom>
            <a:solidFill>
              <a:srgbClr val="FFFFFF"/>
            </a:solidFill>
            <a:ln w="9360">
              <a:solidFill>
                <a:schemeClr val="tx1"/>
              </a:solidFill>
              <a:miter lim="800000"/>
              <a:headEnd/>
              <a:tailEnd/>
            </a:ln>
            <a:effectLst/>
          </p:spPr>
          <p:txBody>
            <a:bodyPr lIns="90000" tIns="46800" rIns="90000" bIns="46800"/>
            <a:lstStyle/>
            <a:p>
              <a:pPr algn="ctr" defTabSz="457200" eaLnBrk="0" hangingPunct="0">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cs typeface="Lucida Sans Unicode" pitchFamily="34" charset="0"/>
                </a:rPr>
                <a:t>Size of message area</a:t>
              </a:r>
            </a:p>
          </p:txBody>
        </p:sp>
        <p:sp>
          <p:nvSpPr>
            <p:cNvPr id="114709" name="Rectangle 21"/>
            <p:cNvSpPr>
              <a:spLocks noChangeArrowheads="1"/>
            </p:cNvSpPr>
            <p:nvPr/>
          </p:nvSpPr>
          <p:spPr bwMode="auto">
            <a:xfrm>
              <a:off x="2939" y="1788"/>
              <a:ext cx="960" cy="418"/>
            </a:xfrm>
            <a:prstGeom prst="rect">
              <a:avLst/>
            </a:prstGeom>
            <a:solidFill>
              <a:srgbClr val="FFFFFF"/>
            </a:solidFill>
            <a:ln w="9360">
              <a:solidFill>
                <a:schemeClr val="tx1"/>
              </a:solidFill>
              <a:miter lim="800000"/>
              <a:headEnd/>
              <a:tailEnd/>
            </a:ln>
            <a:effectLst/>
          </p:spPr>
          <p:txBody>
            <a:bodyPr lIns="90000" tIns="46800" rIns="90000" bIns="46800"/>
            <a:lstStyle/>
            <a:p>
              <a:pPr algn="ctr" defTabSz="457200" eaLnBrk="0" hangingPunct="0">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cs typeface="Lucida Sans Unicode" pitchFamily="34" charset="0"/>
                </a:rPr>
                <a:t>Output</a:t>
              </a:r>
            </a:p>
          </p:txBody>
        </p:sp>
        <p:sp>
          <p:nvSpPr>
            <p:cNvPr id="114710" name="Rectangle 22"/>
            <p:cNvSpPr>
              <a:spLocks noChangeArrowheads="1"/>
            </p:cNvSpPr>
            <p:nvPr/>
          </p:nvSpPr>
          <p:spPr bwMode="auto">
            <a:xfrm>
              <a:off x="2939" y="2206"/>
              <a:ext cx="960" cy="627"/>
            </a:xfrm>
            <a:prstGeom prst="rect">
              <a:avLst/>
            </a:prstGeom>
            <a:solidFill>
              <a:srgbClr val="FFFFFF"/>
            </a:solidFill>
            <a:ln w="9360">
              <a:solidFill>
                <a:schemeClr val="tx1"/>
              </a:solidFill>
              <a:miter lim="800000"/>
              <a:headEnd/>
              <a:tailEnd/>
            </a:ln>
            <a:effectLst/>
          </p:spPr>
          <p:txBody>
            <a:bodyPr lIns="90000" tIns="46800" rIns="90000" bIns="46800"/>
            <a:lstStyle/>
            <a:p>
              <a:pPr algn="ctr" defTabSz="457200" eaLnBrk="0" hangingPunct="0">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cs typeface="Lucida Sans Unicode" pitchFamily="34" charset="0"/>
                </a:rPr>
                <a:t>Error message</a:t>
              </a:r>
            </a:p>
            <a:p>
              <a:pPr algn="ctr" defTabSz="457200" eaLnBrk="0" hangingPunct="0">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cs typeface="Lucida Sans Unicode" pitchFamily="34" charset="0"/>
                </a:rPr>
                <a:t>Built by</a:t>
              </a:r>
            </a:p>
            <a:p>
              <a:pPr algn="ctr" defTabSz="457200" eaLnBrk="0" hangingPunct="0">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cs typeface="Lucida Sans Unicode" pitchFamily="34" charset="0"/>
                </a:rPr>
                <a:t>DSNTIAR</a:t>
              </a:r>
            </a:p>
          </p:txBody>
        </p:sp>
        <p:sp>
          <p:nvSpPr>
            <p:cNvPr id="114711" name="Rectangle 23"/>
            <p:cNvSpPr>
              <a:spLocks noChangeArrowheads="1"/>
            </p:cNvSpPr>
            <p:nvPr/>
          </p:nvSpPr>
          <p:spPr bwMode="auto">
            <a:xfrm>
              <a:off x="4195" y="1788"/>
              <a:ext cx="1182" cy="487"/>
            </a:xfrm>
            <a:prstGeom prst="rect">
              <a:avLst/>
            </a:prstGeom>
            <a:solidFill>
              <a:srgbClr val="FFFFFF"/>
            </a:solidFill>
            <a:ln w="9360">
              <a:solidFill>
                <a:schemeClr val="tx1"/>
              </a:solidFill>
              <a:miter lim="800000"/>
              <a:headEnd/>
              <a:tailEnd/>
            </a:ln>
            <a:effectLst/>
          </p:spPr>
          <p:txBody>
            <a:bodyPr lIns="90000" tIns="46800" rIns="90000" bIns="46800"/>
            <a:lstStyle/>
            <a:p>
              <a:pPr algn="ctr" defTabSz="457200" eaLnBrk="0" hangingPunct="0">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cs typeface="Lucida Sans Unicode" pitchFamily="34" charset="0"/>
                </a:rPr>
                <a:t>Length of message line</a:t>
              </a:r>
            </a:p>
          </p:txBody>
        </p:sp>
        <p:sp>
          <p:nvSpPr>
            <p:cNvPr id="114712" name="Line 24"/>
            <p:cNvSpPr>
              <a:spLocks noChangeShapeType="1"/>
            </p:cNvSpPr>
            <p:nvPr/>
          </p:nvSpPr>
          <p:spPr bwMode="auto">
            <a:xfrm>
              <a:off x="1831" y="2363"/>
              <a:ext cx="1034" cy="1"/>
            </a:xfrm>
            <a:prstGeom prst="line">
              <a:avLst/>
            </a:prstGeom>
            <a:noFill/>
            <a:ln w="9360">
              <a:solidFill>
                <a:schemeClr val="tx1"/>
              </a:solidFill>
              <a:miter lim="800000"/>
              <a:headEnd/>
              <a:tailEnd type="triangle" w="med" len="med"/>
            </a:ln>
            <a:effectLst/>
          </p:spPr>
          <p:txBody>
            <a:bodyPr/>
            <a:lstStyle/>
            <a:p>
              <a:endParaRPr lang="en-US"/>
            </a:p>
          </p:txBody>
        </p:sp>
      </p:grpSp>
      <p:sp>
        <p:nvSpPr>
          <p:cNvPr id="114716" name="AutoShape 28"/>
          <p:cNvSpPr>
            <a:spLocks noChangeArrowheads="1"/>
          </p:cNvSpPr>
          <p:nvPr/>
        </p:nvSpPr>
        <p:spPr bwMode="auto">
          <a:xfrm>
            <a:off x="685800" y="1923138"/>
            <a:ext cx="7848600" cy="631376"/>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200">
                <a:latin typeface="+mj-lt"/>
              </a:rPr>
              <a:t>CALL ‘DSNTIAR’ USING SQLCA,</a:t>
            </a:r>
          </a:p>
          <a:p>
            <a:pPr lvl="1">
              <a:lnSpc>
                <a:spcPct val="135000"/>
              </a:lnSpc>
            </a:pPr>
            <a:r>
              <a:rPr lang="en-US" sz="1200">
                <a:latin typeface="+mj-lt"/>
              </a:rPr>
              <a:t>		ERROR-MSG, ERROR-TXT-LENGTH</a:t>
            </a:r>
          </a:p>
        </p:txBody>
      </p:sp>
      <p:sp>
        <p:nvSpPr>
          <p:cNvPr id="3" name="Title 2"/>
          <p:cNvSpPr>
            <a:spLocks noGrp="1"/>
          </p:cNvSpPr>
          <p:nvPr>
            <p:ph type="title"/>
          </p:nvPr>
        </p:nvSpPr>
        <p:spPr>
          <a:xfrm>
            <a:off x="-23812" y="0"/>
            <a:ext cx="9143999" cy="1002135"/>
          </a:xfrm>
        </p:spPr>
        <p:txBody>
          <a:bodyPr/>
          <a:lstStyle/>
          <a:p>
            <a:r>
              <a:rPr lang="en-US" sz="1200" dirty="0"/>
              <a:t>14.4: DSNTIAR subprogram</a:t>
            </a:r>
            <a:br>
              <a:rPr lang="en-US" sz="1200" dirty="0"/>
            </a:br>
            <a:r>
              <a:rPr lang="en-US" dirty="0"/>
              <a:t>Error Message Formatting Routine </a:t>
            </a:r>
          </a:p>
        </p:txBody>
      </p:sp>
    </p:spTree>
    <p:extLst>
      <p:ext uri="{BB962C8B-B14F-4D97-AF65-F5344CB8AC3E}">
        <p14:creationId xmlns:p14="http://schemas.microsoft.com/office/powerpoint/2010/main" val="1772176015"/>
      </p:ext>
    </p:extLst>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Call statement in the Procedure Division</a:t>
            </a:r>
          </a:p>
          <a:p>
            <a:endParaRPr lang="en-US" dirty="0"/>
          </a:p>
          <a:p>
            <a:endParaRPr lang="en-US" dirty="0"/>
          </a:p>
          <a:p>
            <a:endParaRPr lang="en-US" dirty="0"/>
          </a:p>
          <a:p>
            <a:r>
              <a:rPr lang="en-US" dirty="0"/>
              <a:t>Related field definitions in working-storage</a:t>
            </a:r>
          </a:p>
          <a:p>
            <a:endParaRPr lang="en-US" dirty="0"/>
          </a:p>
          <a:p>
            <a:endParaRPr lang="en-US" dirty="0"/>
          </a:p>
        </p:txBody>
      </p:sp>
      <p:sp>
        <p:nvSpPr>
          <p:cNvPr id="116746" name="AutoShape 10"/>
          <p:cNvSpPr>
            <a:spLocks noChangeArrowheads="1"/>
          </p:cNvSpPr>
          <p:nvPr/>
        </p:nvSpPr>
        <p:spPr bwMode="auto">
          <a:xfrm>
            <a:off x="685800" y="2010222"/>
            <a:ext cx="7848600" cy="8382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200" dirty="0">
                <a:latin typeface="+mj-lt"/>
              </a:rPr>
              <a:t>CALL 'DSNTIAR' USING SQLCA</a:t>
            </a:r>
            <a:br>
              <a:rPr lang="en-US" sz="1200" dirty="0">
                <a:latin typeface="+mj-lt"/>
              </a:rPr>
            </a:br>
            <a:r>
              <a:rPr lang="en-US" sz="1200" dirty="0">
                <a:latin typeface="+mj-lt"/>
              </a:rPr>
              <a:t>                     ERROR-MESSAGE</a:t>
            </a:r>
            <a:br>
              <a:rPr lang="en-US" sz="1200" dirty="0">
                <a:latin typeface="+mj-lt"/>
              </a:rPr>
            </a:br>
            <a:r>
              <a:rPr lang="en-US" sz="1200" dirty="0">
                <a:latin typeface="+mj-lt"/>
              </a:rPr>
              <a:t>                     ERROR-LINE-LENGTH.</a:t>
            </a:r>
          </a:p>
        </p:txBody>
      </p:sp>
      <p:sp>
        <p:nvSpPr>
          <p:cNvPr id="116748" name="AutoShape 12"/>
          <p:cNvSpPr>
            <a:spLocks noChangeArrowheads="1"/>
          </p:cNvSpPr>
          <p:nvPr/>
        </p:nvSpPr>
        <p:spPr bwMode="auto">
          <a:xfrm>
            <a:off x="685800" y="3621306"/>
            <a:ext cx="7924800" cy="21336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400">
                <a:latin typeface="+mj-lt"/>
              </a:rPr>
              <a:t>01  ERROR-MESSAGE.</a:t>
            </a:r>
            <a:br>
              <a:rPr lang="en-US" sz="1400">
                <a:latin typeface="+mj-lt"/>
              </a:rPr>
            </a:br>
            <a:r>
              <a:rPr lang="en-US" sz="1400">
                <a:latin typeface="+mj-lt"/>
              </a:rPr>
              <a:t>     05  ERROR-MESSAGE-LENGTH      PIC S9(4)   COMP    VALUE +800.</a:t>
            </a:r>
            <a:br>
              <a:rPr lang="en-US" sz="1400">
                <a:latin typeface="+mj-lt"/>
              </a:rPr>
            </a:br>
            <a:r>
              <a:rPr lang="en-US" sz="1400">
                <a:latin typeface="+mj-lt"/>
              </a:rPr>
              <a:t>     05  ERROR-MESSAGE-LINE            PIC X(80)   OCCURS 10 TIMES</a:t>
            </a:r>
            <a:br>
              <a:rPr lang="en-US" sz="1400">
                <a:latin typeface="+mj-lt"/>
              </a:rPr>
            </a:br>
            <a:r>
              <a:rPr lang="en-US" sz="1400">
                <a:latin typeface="+mj-lt"/>
              </a:rPr>
              <a:t>                                               INDEXED BY EML-INDEX.</a:t>
            </a:r>
            <a:br>
              <a:rPr lang="en-US" sz="1400">
                <a:latin typeface="+mj-lt"/>
              </a:rPr>
            </a:br>
            <a:r>
              <a:rPr lang="en-US" sz="1400">
                <a:latin typeface="+mj-lt"/>
              </a:rPr>
              <a:t>01  ERROR-LINE-LENGTH          	         PIC S9(9)   COMP    VALUE +80.</a:t>
            </a:r>
          </a:p>
        </p:txBody>
      </p:sp>
      <p:sp>
        <p:nvSpPr>
          <p:cNvPr id="2" name="Title 1"/>
          <p:cNvSpPr>
            <a:spLocks noGrp="1"/>
          </p:cNvSpPr>
          <p:nvPr>
            <p:ph type="title"/>
          </p:nvPr>
        </p:nvSpPr>
        <p:spPr>
          <a:xfrm>
            <a:off x="1" y="0"/>
            <a:ext cx="9143999" cy="1002135"/>
          </a:xfrm>
        </p:spPr>
        <p:txBody>
          <a:bodyPr/>
          <a:lstStyle/>
          <a:p>
            <a:r>
              <a:rPr lang="en-US" sz="1200" dirty="0"/>
              <a:t>14.4: DSNTIAR subprogram</a:t>
            </a:r>
            <a:br>
              <a:rPr lang="en-US" sz="1200" dirty="0"/>
            </a:br>
            <a:r>
              <a:rPr lang="en-US" dirty="0"/>
              <a:t>Error Message Formatting Routine </a:t>
            </a:r>
          </a:p>
        </p:txBody>
      </p:sp>
    </p:spTree>
    <p:extLst>
      <p:ext uri="{BB962C8B-B14F-4D97-AF65-F5344CB8AC3E}">
        <p14:creationId xmlns:p14="http://schemas.microsoft.com/office/powerpoint/2010/main" val="2738691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14.4: DSNTIAR subprogram</a:t>
            </a:r>
            <a:br>
              <a:rPr lang="en-US" sz="1200" dirty="0"/>
            </a:br>
            <a:r>
              <a:rPr lang="en-US" dirty="0"/>
              <a:t>Error Message Formatting Routine </a:t>
            </a:r>
          </a:p>
        </p:txBody>
      </p:sp>
      <p:sp>
        <p:nvSpPr>
          <p:cNvPr id="3" name="Content Placeholder 2"/>
          <p:cNvSpPr>
            <a:spLocks noGrp="1"/>
          </p:cNvSpPr>
          <p:nvPr>
            <p:ph idx="1"/>
          </p:nvPr>
        </p:nvSpPr>
        <p:spPr/>
        <p:txBody>
          <a:bodyPr/>
          <a:lstStyle/>
          <a:p>
            <a:r>
              <a:rPr lang="en-US" dirty="0"/>
              <a:t>Description</a:t>
            </a:r>
          </a:p>
          <a:p>
            <a:pPr lvl="1"/>
            <a:r>
              <a:rPr lang="en-US" dirty="0"/>
              <a:t>The DSNTIAR subprogram requires three arguments:</a:t>
            </a:r>
          </a:p>
          <a:p>
            <a:pPr lvl="1"/>
            <a:r>
              <a:rPr lang="en-US" dirty="0"/>
              <a:t>the name of the SQL communication area</a:t>
            </a:r>
          </a:p>
          <a:p>
            <a:pPr lvl="1"/>
            <a:r>
              <a:rPr lang="en-US" dirty="0"/>
              <a:t>the name of the data area that will receive the formatted message from DSNTIAR</a:t>
            </a:r>
          </a:p>
          <a:p>
            <a:pPr lvl="1"/>
            <a:r>
              <a:rPr lang="en-US" dirty="0"/>
              <a:t>the name of a binary </a:t>
            </a:r>
            <a:r>
              <a:rPr lang="en-US" dirty="0" err="1"/>
              <a:t>fullword</a:t>
            </a:r>
            <a:r>
              <a:rPr lang="en-US" dirty="0"/>
              <a:t> field that contains the length of the message lines that DSNTIAR will return</a:t>
            </a:r>
          </a:p>
          <a:p>
            <a:pPr lvl="1"/>
            <a:endParaRPr lang="en-US" dirty="0"/>
          </a:p>
        </p:txBody>
      </p:sp>
    </p:spTree>
    <p:extLst>
      <p:ext uri="{BB962C8B-B14F-4D97-AF65-F5344CB8AC3E}">
        <p14:creationId xmlns:p14="http://schemas.microsoft.com/office/powerpoint/2010/main" val="306342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14.4: DSNTIAR subprogram</a:t>
            </a:r>
            <a:br>
              <a:rPr lang="en-US" sz="1200" dirty="0"/>
            </a:br>
            <a:r>
              <a:rPr lang="en-US" dirty="0"/>
              <a:t>DSNTIAR Return Codes </a:t>
            </a:r>
          </a:p>
        </p:txBody>
      </p:sp>
      <p:sp>
        <p:nvSpPr>
          <p:cNvPr id="3" name="Content Placeholder 2"/>
          <p:cNvSpPr>
            <a:spLocks noGrp="1"/>
          </p:cNvSpPr>
          <p:nvPr>
            <p:ph idx="1"/>
          </p:nvPr>
        </p:nvSpPr>
        <p:spPr/>
        <p:txBody>
          <a:bodyPr/>
          <a:lstStyle/>
          <a:p>
            <a:r>
              <a:rPr lang="en-US" dirty="0"/>
              <a:t>Code	Meaning</a:t>
            </a:r>
          </a:p>
          <a:p>
            <a:pPr lvl="1"/>
            <a:r>
              <a:rPr lang="en-US" dirty="0"/>
              <a:t>0		Successful execution.	</a:t>
            </a:r>
          </a:p>
          <a:p>
            <a:pPr lvl="1"/>
            <a:r>
              <a:rPr lang="en-US" dirty="0"/>
              <a:t>4 		More data was available than could fit into the </a:t>
            </a:r>
          </a:p>
          <a:p>
            <a:pPr lvl="1"/>
            <a:r>
              <a:rPr lang="en-US" dirty="0"/>
              <a:t>		provided message area.	</a:t>
            </a:r>
          </a:p>
          <a:p>
            <a:pPr lvl="1"/>
            <a:r>
              <a:rPr lang="en-US" dirty="0"/>
              <a:t>8 		The logical record length was not between 72</a:t>
            </a:r>
          </a:p>
          <a:p>
            <a:pPr lvl="1"/>
            <a:r>
              <a:rPr lang="en-US" dirty="0"/>
              <a:t> 		and 240, inclusive.</a:t>
            </a:r>
          </a:p>
          <a:p>
            <a:pPr lvl="1"/>
            <a:r>
              <a:rPr lang="en-US" dirty="0"/>
              <a:t> 12	The message area was not large enough, or the 				message length was 240 or greater.</a:t>
            </a:r>
          </a:p>
          <a:p>
            <a:pPr lvl="1"/>
            <a:r>
              <a:rPr lang="en-US" dirty="0"/>
              <a:t>16	Error in TSO message routine.20Module 					DSNTIA1 couldn’t be loaded.</a:t>
            </a:r>
          </a:p>
          <a:p>
            <a:pPr lvl="1"/>
            <a:r>
              <a:rPr lang="en-US" dirty="0"/>
              <a:t>24	SQLCA data error.</a:t>
            </a:r>
          </a:p>
          <a:p>
            <a:pPr lvl="1"/>
            <a:endParaRPr lang="en-US" dirty="0"/>
          </a:p>
        </p:txBody>
      </p:sp>
    </p:spTree>
    <p:extLst>
      <p:ext uri="{BB962C8B-B14F-4D97-AF65-F5344CB8AC3E}">
        <p14:creationId xmlns:p14="http://schemas.microsoft.com/office/powerpoint/2010/main" val="629433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Sample DSNTIAR output after an unsuccessful SELECT statement</a:t>
            </a:r>
          </a:p>
          <a:p>
            <a:endParaRPr lang="en-US" dirty="0"/>
          </a:p>
          <a:p>
            <a:endParaRPr lang="en-US" dirty="0"/>
          </a:p>
          <a:p>
            <a:endParaRPr lang="en-US" dirty="0"/>
          </a:p>
          <a:p>
            <a:endParaRPr lang="en-US" dirty="0"/>
          </a:p>
          <a:p>
            <a:endParaRPr lang="en-US" dirty="0"/>
          </a:p>
          <a:p>
            <a:endParaRPr lang="en-US" dirty="0"/>
          </a:p>
          <a:p>
            <a:r>
              <a:rPr lang="en-US" dirty="0"/>
              <a:t>Description</a:t>
            </a:r>
          </a:p>
          <a:p>
            <a:pPr lvl="1"/>
            <a:r>
              <a:rPr lang="en-US" dirty="0"/>
              <a:t>DSNTIAR takes data from the DB2 communication area, adds explanatory text, and formats it in a more readable form.</a:t>
            </a:r>
          </a:p>
          <a:p>
            <a:pPr lvl="1"/>
            <a:r>
              <a:rPr lang="en-US" dirty="0"/>
              <a:t>DSNTIAR returns the message as a variable-length field. </a:t>
            </a:r>
          </a:p>
          <a:p>
            <a:pPr lvl="1"/>
            <a:r>
              <a:rPr lang="en-US" dirty="0"/>
              <a:t>DSNTIAR can return a maximum of 10 message lines.</a:t>
            </a:r>
          </a:p>
          <a:p>
            <a:pPr lvl="1"/>
            <a:endParaRPr lang="en-US" dirty="0"/>
          </a:p>
        </p:txBody>
      </p:sp>
      <p:sp>
        <p:nvSpPr>
          <p:cNvPr id="118792" name="AutoShape 8"/>
          <p:cNvSpPr>
            <a:spLocks noChangeArrowheads="1"/>
          </p:cNvSpPr>
          <p:nvPr/>
        </p:nvSpPr>
        <p:spPr bwMode="auto">
          <a:xfrm>
            <a:off x="685800" y="2129970"/>
            <a:ext cx="7848600" cy="1828800"/>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sz="1400">
                <a:latin typeface="+mj-lt"/>
              </a:rPr>
              <a:t>DSNT404I SQLCODE = 100, NOT FOUND:  ROW NOT FOUND FOR FETCH, 	UPDATE, OR DELETE, OR THE RESULT OF A QUERY IS AN EMPTY TABLE</a:t>
            </a:r>
            <a:br>
              <a:rPr lang="en-US" sz="1400">
                <a:latin typeface="+mj-lt"/>
              </a:rPr>
            </a:br>
            <a:r>
              <a:rPr lang="en-US" sz="1400">
                <a:latin typeface="+mj-lt"/>
              </a:rPr>
              <a:t>DSNT415I SQLERRP = DSNXRFCH SQL PROCEDURE DETECTING ERROR</a:t>
            </a:r>
            <a:br>
              <a:rPr lang="en-US" sz="1400">
                <a:latin typeface="+mj-lt"/>
              </a:rPr>
            </a:br>
            <a:r>
              <a:rPr lang="en-US" sz="1400">
                <a:latin typeface="+mj-lt"/>
              </a:rPr>
              <a:t>DSNT416I SQLERRD = 110  0  0  1  0  0 SQL DIAGNOSTIC INFORMATION</a:t>
            </a:r>
            <a:br>
              <a:rPr lang="en-US" sz="1400">
                <a:latin typeface="+mj-lt"/>
              </a:rPr>
            </a:br>
            <a:r>
              <a:rPr lang="en-US" sz="1400">
                <a:latin typeface="+mj-lt"/>
              </a:rPr>
              <a:t>DSNT416I SQLERRD = X'FFFFFF92'  X'00000000'  X'00000000' X'FFFFFFFF'</a:t>
            </a:r>
            <a:br>
              <a:rPr lang="en-US" sz="1400">
                <a:latin typeface="+mj-lt"/>
              </a:rPr>
            </a:br>
            <a:r>
              <a:rPr lang="en-US" sz="1400">
                <a:latin typeface="+mj-lt"/>
              </a:rPr>
              <a:t>        X'00000000'  X'00000000' SQL DIAGNOSTIC INFORMATION</a:t>
            </a:r>
          </a:p>
        </p:txBody>
      </p:sp>
      <p:sp>
        <p:nvSpPr>
          <p:cNvPr id="2" name="Title 1"/>
          <p:cNvSpPr>
            <a:spLocks noGrp="1"/>
          </p:cNvSpPr>
          <p:nvPr>
            <p:ph type="title"/>
          </p:nvPr>
        </p:nvSpPr>
        <p:spPr>
          <a:xfrm>
            <a:off x="0" y="0"/>
            <a:ext cx="9143999" cy="1002135"/>
          </a:xfrm>
        </p:spPr>
        <p:txBody>
          <a:bodyPr/>
          <a:lstStyle/>
          <a:p>
            <a:r>
              <a:rPr lang="pt-BR" sz="1200" dirty="0"/>
              <a:t>14.4: DSNTIAR subprogram</a:t>
            </a:r>
            <a:br>
              <a:rPr lang="pt-BR" sz="1200" dirty="0"/>
            </a:br>
            <a:r>
              <a:rPr lang="pt-BR" dirty="0"/>
              <a:t>DSNTIAR Output </a:t>
            </a:r>
            <a:endParaRPr lang="en-US" dirty="0"/>
          </a:p>
        </p:txBody>
      </p:sp>
    </p:spTree>
    <p:extLst>
      <p:ext uri="{BB962C8B-B14F-4D97-AF65-F5344CB8AC3E}">
        <p14:creationId xmlns:p14="http://schemas.microsoft.com/office/powerpoint/2010/main" val="1606597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In this lesson, you will learn about:</a:t>
            </a:r>
          </a:p>
          <a:p>
            <a:pPr lvl="1"/>
            <a:r>
              <a:rPr lang="en-US" dirty="0"/>
              <a:t>Error Handling</a:t>
            </a:r>
          </a:p>
          <a:p>
            <a:pPr lvl="1"/>
            <a:r>
              <a:rPr lang="en-US" dirty="0"/>
              <a:t>SQL Communication Area</a:t>
            </a:r>
          </a:p>
          <a:p>
            <a:pPr lvl="1"/>
            <a:endParaRPr lang="en-US" dirty="0"/>
          </a:p>
        </p:txBody>
      </p:sp>
    </p:spTree>
    <p:extLst>
      <p:ext uri="{BB962C8B-B14F-4D97-AF65-F5344CB8AC3E}">
        <p14:creationId xmlns:p14="http://schemas.microsoft.com/office/powerpoint/2010/main" val="1360937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smtClean="0"/>
              <a:t>Summary</a:t>
            </a:r>
            <a:endParaRPr lang="en-US" dirty="0"/>
          </a:p>
        </p:txBody>
      </p:sp>
      <p:sp>
        <p:nvSpPr>
          <p:cNvPr id="4" name="Content Placeholder 3"/>
          <p:cNvSpPr>
            <a:spLocks noGrp="1"/>
          </p:cNvSpPr>
          <p:nvPr>
            <p:ph idx="1"/>
          </p:nvPr>
        </p:nvSpPr>
        <p:spPr/>
        <p:txBody>
          <a:bodyPr/>
          <a:lstStyle/>
          <a:p>
            <a:r>
              <a:rPr lang="en-US" dirty="0"/>
              <a:t>In this lesson, you have learnt:</a:t>
            </a:r>
          </a:p>
          <a:p>
            <a:pPr lvl="1"/>
            <a:r>
              <a:rPr lang="en-US" dirty="0"/>
              <a:t>The use of WHENEVER statement in exception handling</a:t>
            </a:r>
          </a:p>
          <a:p>
            <a:endParaRPr lang="en-US" dirty="0"/>
          </a:p>
          <a:p>
            <a:endParaRPr lang="en-US" dirty="0"/>
          </a:p>
        </p:txBody>
      </p:sp>
    </p:spTree>
    <p:extLst>
      <p:ext uri="{BB962C8B-B14F-4D97-AF65-F5344CB8AC3E}">
        <p14:creationId xmlns:p14="http://schemas.microsoft.com/office/powerpoint/2010/main" val="336469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143999" cy="1002135"/>
          </a:xfrm>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p:txBody>
          <a:bodyPr/>
          <a:lstStyle/>
          <a:p>
            <a:r>
              <a:rPr lang="en-US" dirty="0"/>
              <a:t>Question 1: Which of the following fields of SQLCA contains number of rows affected by an INSERT, DELETE, or UPDATE statement?</a:t>
            </a:r>
          </a:p>
          <a:p>
            <a:pPr lvl="1"/>
            <a:r>
              <a:rPr lang="en-US" dirty="0"/>
              <a:t>Option 1: SQLCODE</a:t>
            </a:r>
          </a:p>
          <a:p>
            <a:pPr lvl="1"/>
            <a:r>
              <a:rPr lang="en-US" dirty="0"/>
              <a:t>Option 2: SQLERRD</a:t>
            </a:r>
          </a:p>
          <a:p>
            <a:pPr lvl="1"/>
            <a:r>
              <a:rPr lang="en-US" dirty="0"/>
              <a:t>Option 3: SQLSTATE</a:t>
            </a:r>
          </a:p>
          <a:p>
            <a:endParaRPr lang="en-US" dirty="0"/>
          </a:p>
          <a:p>
            <a:r>
              <a:rPr lang="en-US" dirty="0"/>
              <a:t>Question 2: Which of the following is an error-reporting program ?</a:t>
            </a:r>
          </a:p>
          <a:p>
            <a:pPr lvl="1"/>
            <a:r>
              <a:rPr lang="en-US" dirty="0"/>
              <a:t>Option 1: SQLCA</a:t>
            </a:r>
          </a:p>
          <a:p>
            <a:pPr lvl="1"/>
            <a:r>
              <a:rPr lang="en-US" dirty="0"/>
              <a:t>Option 2: DSNTIAR</a:t>
            </a:r>
          </a:p>
          <a:p>
            <a:pPr lvl="1"/>
            <a:r>
              <a:rPr lang="en-US" dirty="0"/>
              <a:t>Option 3: WHENEVER</a:t>
            </a:r>
          </a:p>
          <a:p>
            <a:endParaRPr lang="en-US" dirty="0"/>
          </a:p>
          <a:p>
            <a:endParaRPr lang="en-US" dirty="0"/>
          </a:p>
        </p:txBody>
      </p:sp>
    </p:spTree>
    <p:extLst>
      <p:ext uri="{BB962C8B-B14F-4D97-AF65-F5344CB8AC3E}">
        <p14:creationId xmlns:p14="http://schemas.microsoft.com/office/powerpoint/2010/main" val="1886190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28"/>
            <a:ext cx="9143999" cy="1002135"/>
          </a:xfrm>
        </p:spPr>
        <p:txBody>
          <a:bodyPr/>
          <a:lstStyle/>
          <a:p>
            <a:r>
              <a:rPr lang="en-US" sz="1200" dirty="0"/>
              <a:t>14.1: Error Handling</a:t>
            </a:r>
            <a:br>
              <a:rPr lang="en-US" sz="1200" dirty="0"/>
            </a:br>
            <a:r>
              <a:rPr lang="en-US" dirty="0" smtClean="0"/>
              <a:t>Introduction</a:t>
            </a:r>
            <a:endParaRPr lang="en-US" dirty="0"/>
          </a:p>
        </p:txBody>
      </p:sp>
      <p:sp>
        <p:nvSpPr>
          <p:cNvPr id="3" name="Content Placeholder 2"/>
          <p:cNvSpPr>
            <a:spLocks noGrp="1"/>
          </p:cNvSpPr>
          <p:nvPr>
            <p:ph idx="1"/>
          </p:nvPr>
        </p:nvSpPr>
        <p:spPr/>
        <p:txBody>
          <a:bodyPr/>
          <a:lstStyle/>
          <a:p>
            <a:r>
              <a:rPr lang="en-US" dirty="0"/>
              <a:t>To facilitate error processing, DB2 provides: </a:t>
            </a:r>
          </a:p>
          <a:p>
            <a:pPr lvl="1"/>
            <a:r>
              <a:rPr lang="en-US" dirty="0"/>
              <a:t>The SQL communication area</a:t>
            </a:r>
          </a:p>
          <a:p>
            <a:pPr lvl="1"/>
            <a:r>
              <a:rPr lang="en-US" dirty="0"/>
              <a:t>A subprogram named DSNTIAR for reporting errors</a:t>
            </a:r>
          </a:p>
          <a:p>
            <a:pPr lvl="1"/>
            <a:r>
              <a:rPr lang="en-US" dirty="0"/>
              <a:t>A WHENEVER statement</a:t>
            </a:r>
          </a:p>
          <a:p>
            <a:pPr lvl="1"/>
            <a:endParaRPr lang="en-US" dirty="0"/>
          </a:p>
        </p:txBody>
      </p:sp>
    </p:spTree>
    <p:extLst>
      <p:ext uri="{BB962C8B-B14F-4D97-AF65-F5344CB8AC3E}">
        <p14:creationId xmlns:p14="http://schemas.microsoft.com/office/powerpoint/2010/main" val="1458286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14.2: SQL communication area </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An SQLCA is a collection of variables that is updated at the end of the execution of every SQL statement </a:t>
            </a:r>
          </a:p>
          <a:p>
            <a:r>
              <a:rPr lang="en-US" dirty="0"/>
              <a:t>SQL communications area structure is used within the DB2 program to return error information to the application program</a:t>
            </a:r>
          </a:p>
          <a:p>
            <a:r>
              <a:rPr lang="en-US" dirty="0"/>
              <a:t>There are multiple fields inside SQLCA. For ex.</a:t>
            </a:r>
          </a:p>
          <a:p>
            <a:pPr lvl="1"/>
            <a:r>
              <a:rPr lang="en-US" dirty="0"/>
              <a:t>SQLCODE – most widely used in application programs</a:t>
            </a:r>
          </a:p>
          <a:p>
            <a:pPr lvl="1"/>
            <a:r>
              <a:rPr lang="en-US" dirty="0"/>
              <a:t>SQLERRD</a:t>
            </a:r>
          </a:p>
          <a:p>
            <a:pPr lvl="1"/>
            <a:r>
              <a:rPr lang="en-US" dirty="0"/>
              <a:t>SQLWARN </a:t>
            </a:r>
          </a:p>
          <a:p>
            <a:pPr lvl="1"/>
            <a:endParaRPr lang="en-US" dirty="0"/>
          </a:p>
        </p:txBody>
      </p:sp>
    </p:spTree>
    <p:extLst>
      <p:ext uri="{BB962C8B-B14F-4D97-AF65-F5344CB8AC3E}">
        <p14:creationId xmlns:p14="http://schemas.microsoft.com/office/powerpoint/2010/main" val="3658607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14.2: SQL communication area </a:t>
            </a:r>
            <a:br>
              <a:rPr lang="en-US" sz="1200" dirty="0"/>
            </a:br>
            <a:r>
              <a:rPr lang="en-US" dirty="0"/>
              <a:t>SQLCODE </a:t>
            </a:r>
            <a:r>
              <a:rPr lang="en-US" dirty="0" smtClean="0"/>
              <a:t>field</a:t>
            </a:r>
            <a:endParaRPr lang="en-US" dirty="0"/>
          </a:p>
        </p:txBody>
      </p:sp>
      <p:sp>
        <p:nvSpPr>
          <p:cNvPr id="3" name="Content Placeholder 2"/>
          <p:cNvSpPr>
            <a:spLocks noGrp="1"/>
          </p:cNvSpPr>
          <p:nvPr>
            <p:ph idx="1"/>
          </p:nvPr>
        </p:nvSpPr>
        <p:spPr/>
        <p:txBody>
          <a:bodyPr/>
          <a:lstStyle/>
          <a:p>
            <a:r>
              <a:rPr lang="en-US" dirty="0"/>
              <a:t>0 means successful execution</a:t>
            </a:r>
          </a:p>
          <a:p>
            <a:r>
              <a:rPr lang="en-US" dirty="0"/>
              <a:t>A positive number means successful execution with one or more warnings. An example is +100 which means no rows found</a:t>
            </a:r>
          </a:p>
          <a:p>
            <a:r>
              <a:rPr lang="en-US" dirty="0"/>
              <a:t>A negative number means unsuccessful with an error.</a:t>
            </a:r>
          </a:p>
          <a:p>
            <a:r>
              <a:rPr lang="en-US" dirty="0"/>
              <a:t>	An example is -305 which means null value occurred, and no indicator variable was defined</a:t>
            </a:r>
          </a:p>
          <a:p>
            <a:endParaRPr lang="en-US" dirty="0"/>
          </a:p>
          <a:p>
            <a:endParaRPr lang="en-US" dirty="0"/>
          </a:p>
        </p:txBody>
      </p:sp>
    </p:spTree>
    <p:extLst>
      <p:ext uri="{BB962C8B-B14F-4D97-AF65-F5344CB8AC3E}">
        <p14:creationId xmlns:p14="http://schemas.microsoft.com/office/powerpoint/2010/main" val="165999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545206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15428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Syntax</a:t>
            </a:r>
          </a:p>
          <a:p>
            <a:endParaRPr lang="en-US" dirty="0"/>
          </a:p>
          <a:p>
            <a:endParaRPr lang="en-US" dirty="0"/>
          </a:p>
          <a:p>
            <a:endParaRPr lang="en-US" dirty="0"/>
          </a:p>
          <a:p>
            <a:endParaRPr lang="en-US" dirty="0"/>
          </a:p>
          <a:p>
            <a:endParaRPr lang="en-US" dirty="0"/>
          </a:p>
          <a:p>
            <a:r>
              <a:rPr lang="en-US" dirty="0"/>
              <a:t>where “condition” is one of the following :</a:t>
            </a:r>
          </a:p>
          <a:p>
            <a:pPr lvl="1"/>
            <a:r>
              <a:rPr lang="en-US" dirty="0"/>
              <a:t>NOT FOUND means SQLCODE = 100</a:t>
            </a:r>
          </a:p>
          <a:p>
            <a:pPr lvl="1"/>
            <a:r>
              <a:rPr lang="en-US" dirty="0"/>
              <a:t>SQLWARNING means SQLCODE &gt;0 &amp; NOT = 100</a:t>
            </a:r>
          </a:p>
          <a:p>
            <a:pPr lvl="1"/>
            <a:r>
              <a:rPr lang="en-US" dirty="0"/>
              <a:t>SQLERROR means SQLCODE &lt;  0</a:t>
            </a:r>
          </a:p>
          <a:p>
            <a:r>
              <a:rPr lang="en-US" dirty="0"/>
              <a:t>“action” can be:</a:t>
            </a:r>
          </a:p>
          <a:p>
            <a:pPr lvl="1"/>
            <a:r>
              <a:rPr lang="en-US" dirty="0"/>
              <a:t>CONTINUE statement or </a:t>
            </a:r>
          </a:p>
          <a:p>
            <a:pPr lvl="1"/>
            <a:r>
              <a:rPr lang="en-US" dirty="0"/>
              <a:t> GO TO statement</a:t>
            </a:r>
          </a:p>
          <a:p>
            <a:endParaRPr lang="en-US" dirty="0"/>
          </a:p>
          <a:p>
            <a:endParaRPr lang="en-US" dirty="0"/>
          </a:p>
        </p:txBody>
      </p:sp>
      <p:sp>
        <p:nvSpPr>
          <p:cNvPr id="70677" name="AutoShape 21"/>
          <p:cNvSpPr>
            <a:spLocks noChangeArrowheads="1"/>
          </p:cNvSpPr>
          <p:nvPr/>
        </p:nvSpPr>
        <p:spPr bwMode="auto">
          <a:xfrm>
            <a:off x="609600" y="2100936"/>
            <a:ext cx="7848600" cy="1328064"/>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EXEC SQL</a:t>
            </a:r>
          </a:p>
          <a:p>
            <a:pPr lvl="1">
              <a:lnSpc>
                <a:spcPct val="135000"/>
              </a:lnSpc>
            </a:pPr>
            <a:r>
              <a:rPr lang="en-US">
                <a:latin typeface="+mj-lt"/>
              </a:rPr>
              <a:t>	WHENEVER condition action</a:t>
            </a:r>
          </a:p>
          <a:p>
            <a:pPr lvl="1">
              <a:lnSpc>
                <a:spcPct val="135000"/>
              </a:lnSpc>
            </a:pPr>
            <a:r>
              <a:rPr lang="en-US">
                <a:latin typeface="+mj-lt"/>
              </a:rPr>
              <a:t>END-EXEC.</a:t>
            </a:r>
          </a:p>
        </p:txBody>
      </p:sp>
      <p:sp>
        <p:nvSpPr>
          <p:cNvPr id="2" name="Title 1"/>
          <p:cNvSpPr>
            <a:spLocks noGrp="1"/>
          </p:cNvSpPr>
          <p:nvPr>
            <p:ph type="title"/>
          </p:nvPr>
        </p:nvSpPr>
        <p:spPr>
          <a:xfrm>
            <a:off x="0" y="3629"/>
            <a:ext cx="9143999" cy="1002135"/>
          </a:xfrm>
        </p:spPr>
        <p:txBody>
          <a:bodyPr/>
          <a:lstStyle/>
          <a:p>
            <a:r>
              <a:rPr lang="en-US" sz="1200" dirty="0"/>
              <a:t>14.3: WHENEVER </a:t>
            </a:r>
            <a:br>
              <a:rPr lang="en-US" sz="1200" dirty="0"/>
            </a:br>
            <a:r>
              <a:rPr lang="en-US" dirty="0" smtClean="0"/>
              <a:t>Explanation</a:t>
            </a:r>
            <a:endParaRPr lang="en-US" dirty="0"/>
          </a:p>
        </p:txBody>
      </p:sp>
    </p:spTree>
    <p:extLst>
      <p:ext uri="{BB962C8B-B14F-4D97-AF65-F5344CB8AC3E}">
        <p14:creationId xmlns:p14="http://schemas.microsoft.com/office/powerpoint/2010/main" val="2637327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14.3: WHENEVER </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WHENEVER checks the SQL code automatically.</a:t>
            </a:r>
          </a:p>
          <a:p>
            <a:pPr lvl="1"/>
            <a:r>
              <a:rPr lang="en-US" dirty="0"/>
              <a:t>It is based on the value it finds. It takes the action you specify.</a:t>
            </a:r>
          </a:p>
          <a:p>
            <a:pPr lvl="1"/>
            <a:r>
              <a:rPr lang="en-US" dirty="0"/>
              <a:t>If you omit the action for a WHENEVER statement, then the default of CONTINUE will apply for that condition.</a:t>
            </a:r>
          </a:p>
          <a:p>
            <a:r>
              <a:rPr lang="en-US" dirty="0"/>
              <a:t>There is no limit to the number of WHENEVER statements you can use.</a:t>
            </a:r>
          </a:p>
          <a:p>
            <a:endParaRPr lang="en-US" dirty="0"/>
          </a:p>
        </p:txBody>
      </p:sp>
    </p:spTree>
    <p:extLst>
      <p:ext uri="{BB962C8B-B14F-4D97-AF65-F5344CB8AC3E}">
        <p14:creationId xmlns:p14="http://schemas.microsoft.com/office/powerpoint/2010/main" val="37370236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0054C3-66DD-4289-AE1B-A0E1FFD838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www.w3.org/XML/1998/namespace"/>
    <ds:schemaRef ds:uri="http://purl.org/dc/dcmitype/"/>
    <ds:schemaRef ds:uri="http://purl.org/dc/elements/1.1/"/>
    <ds:schemaRef ds:uri="dec54838-42f9-41a2-a909-1ed037324a0b"/>
    <ds:schemaRef ds:uri="952a6df7-b138-4f89-9bc4-e7a874ea3254"/>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5534</TotalTime>
  <Words>1132</Words>
  <Application>Microsoft Office PowerPoint</Application>
  <PresentationFormat>On-screen Show (4:3)</PresentationFormat>
  <Paragraphs>267</Paragraphs>
  <Slides>21</Slides>
  <Notes>21</Notes>
  <HiddenSlides>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Arial</vt:lpstr>
      <vt:lpstr>ＭＳ Ｐゴシック</vt:lpstr>
      <vt:lpstr>Candara</vt:lpstr>
      <vt:lpstr>Helvetica Light</vt:lpstr>
      <vt:lpstr>Times New Roman</vt:lpstr>
      <vt:lpstr>Calibri</vt:lpstr>
      <vt:lpstr>Lucida Sans Unicode</vt:lpstr>
      <vt:lpstr>Wingdings</vt:lpstr>
      <vt:lpstr>2_Corporate Presentation Template (4x3 - Normal)</vt:lpstr>
      <vt:lpstr>think-cell Slide</vt:lpstr>
      <vt:lpstr>DB2</vt:lpstr>
      <vt:lpstr>Lesson Objectives</vt:lpstr>
      <vt:lpstr>14.1: Error Handling Introduction</vt:lpstr>
      <vt:lpstr>14.2: SQL communication area  Explanation</vt:lpstr>
      <vt:lpstr>14.2: SQL communication area  SQLCODE field</vt:lpstr>
      <vt:lpstr>PowerPoint Presentation</vt:lpstr>
      <vt:lpstr>PowerPoint Presentation</vt:lpstr>
      <vt:lpstr>14.3: WHENEVER  Explanation</vt:lpstr>
      <vt:lpstr>14.3: WHENEVER  Explanation</vt:lpstr>
      <vt:lpstr>14.3: WHENEVER  Illustration</vt:lpstr>
      <vt:lpstr>14.3: WHENEVER  Illustration (contd..)</vt:lpstr>
      <vt:lpstr>PowerPoint Presentation</vt:lpstr>
      <vt:lpstr>PowerPoint Presentation</vt:lpstr>
      <vt:lpstr>14.4: DSNTIAR subprogram Explanation </vt:lpstr>
      <vt:lpstr>14.4: DSNTIAR subprogram Error Message Formatting Routine </vt:lpstr>
      <vt:lpstr>14.4: DSNTIAR subprogram Error Message Formatting Routine </vt:lpstr>
      <vt:lpstr>14.4: DSNTIAR subprogram Error Message Formatting Routine </vt:lpstr>
      <vt:lpstr>14.4: DSNTIAR subprogram DSNTIAR Return Codes </vt:lpstr>
      <vt:lpstr>14.4: DSNTIAR subprogram DSNTIAR Output </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 Dinesh</cp:lastModifiedBy>
  <cp:revision>145</cp:revision>
  <cp:lastPrinted>2016-09-07T08:24:18Z</cp:lastPrinted>
  <dcterms:created xsi:type="dcterms:W3CDTF">2012-05-18T02:59:15Z</dcterms:created>
  <dcterms:modified xsi:type="dcterms:W3CDTF">2016-09-07T08:24:40Z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