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Lst>
  <p:notesMasterIdLst>
    <p:notesMasterId r:id="rId15"/>
  </p:notesMasterIdLst>
  <p:handoutMasterIdLst>
    <p:handoutMasterId r:id="rId16"/>
  </p:handoutMasterIdLst>
  <p:sldIdLst>
    <p:sldId id="256" r:id="rId5"/>
    <p:sldId id="257" r:id="rId6"/>
    <p:sldId id="258" r:id="rId7"/>
    <p:sldId id="259" r:id="rId8"/>
    <p:sldId id="260" r:id="rId9"/>
    <p:sldId id="261" r:id="rId10"/>
    <p:sldId id="262" r:id="rId11"/>
    <p:sldId id="263" r:id="rId12"/>
    <p:sldId id="264" r:id="rId13"/>
    <p:sldId id="265" r:id="rId14"/>
  </p:sldIdLst>
  <p:sldSz cx="9144000" cy="6858000" type="screen4x3"/>
  <p:notesSz cx="7315200" cy="9601200"/>
  <p:embeddedFontLst>
    <p:embeddedFont>
      <p:font typeface="ＭＳ Ｐゴシック" pitchFamily="34" charset="-128"/>
      <p:regular r:id="rId17"/>
    </p:embeddedFont>
    <p:embeddedFont>
      <p:font typeface="Candara" pitchFamily="34" charset="0"/>
      <p:regular r:id="rId18"/>
      <p:bold r:id="rId19"/>
      <p:italic r:id="rId20"/>
      <p:boldItalic r:id="rId21"/>
    </p:embeddedFont>
    <p:embeddedFont>
      <p:font typeface="Calibri"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164"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1944" y="-90"/>
      </p:cViewPr>
      <p:guideLst>
        <p:guide orient="horz" pos="2882"/>
        <p:guide pos="13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9/7/2016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205038" y="4575175"/>
            <a:ext cx="4863156" cy="4192981"/>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6740" y="492586"/>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latin typeface="Arial" pitchFamily="34" charset="0"/>
                <a:cs typeface="Arial" pitchFamily="34" charset="0"/>
              </a:rPr>
              <a:t>DB2</a:t>
            </a:r>
            <a:r>
              <a:rPr lang="en-US" sz="1200" b="0" dirty="0" smtClean="0">
                <a:latin typeface="Arial" pitchFamily="34" charset="0"/>
                <a:cs typeface="Arial" pitchFamily="34" charset="0"/>
              </a:rPr>
              <a:t>				</a:t>
            </a:r>
            <a:r>
              <a:rPr lang="en-US" sz="1200" b="0" baseline="0" dirty="0" smtClean="0">
                <a:latin typeface="Arial" pitchFamily="34" charset="0"/>
                <a:ea typeface="ＭＳ Ｐゴシック"/>
                <a:cs typeface="Arial" pitchFamily="34" charset="0"/>
              </a:rPr>
              <a:t>                          </a:t>
            </a:r>
            <a:r>
              <a:rPr lang="en-US" sz="1200" b="0" dirty="0" smtClean="0">
                <a:latin typeface="Arial" pitchFamily="34" charset="0"/>
                <a:ea typeface="ＭＳ Ｐゴシック"/>
                <a:cs typeface="Arial" pitchFamily="34" charset="0"/>
              </a:rPr>
              <a:t>Transaction </a:t>
            </a:r>
            <a:r>
              <a:rPr lang="en-US" sz="1200" b="0" dirty="0" smtClean="0">
                <a:latin typeface="Arial" pitchFamily="34" charset="0"/>
                <a:ea typeface="ＭＳ Ｐゴシック"/>
                <a:cs typeface="Arial" pitchFamily="34" charset="0"/>
              </a:rPr>
              <a:t>Processing </a:t>
            </a:r>
          </a:p>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smtClean="0">
                <a:latin typeface="Arial" pitchFamily="34" charset="0"/>
                <a:cs typeface="Arial" pitchFamily="34" charset="0"/>
              </a:rPr>
              <a:t>		</a:t>
            </a:r>
            <a:endParaRPr lang="en-US" sz="1200" b="0" dirty="0">
              <a:latin typeface="Arial" pitchFamily="34" charset="0"/>
              <a:cs typeface="Arial" pitchFamily="34" charset="0"/>
            </a:endParaRPr>
          </a:p>
        </p:txBody>
      </p:sp>
      <p:sp>
        <p:nvSpPr>
          <p:cNvPr id="12" name="Rectangle 14"/>
          <p:cNvSpPr>
            <a:spLocks noChangeArrowheads="1"/>
          </p:cNvSpPr>
          <p:nvPr/>
        </p:nvSpPr>
        <p:spPr bwMode="auto">
          <a:xfrm>
            <a:off x="4089193" y="8782616"/>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15-</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Notes Placeholder 2"/>
          <p:cNvSpPr>
            <a:spLocks noGrp="1"/>
          </p:cNvSpPr>
          <p:nvPr>
            <p:ph type="body" idx="1"/>
          </p:nvPr>
        </p:nvSpPr>
        <p:spPr/>
        <p:txBody>
          <a:bodyPr/>
          <a:lstStyle/>
          <a:p>
            <a:r>
              <a:rPr lang="en-US" smtClean="0"/>
              <a:t>A transaction is a logical unit of work.</a:t>
            </a:r>
          </a:p>
          <a:p>
            <a:r>
              <a:rPr lang="en-US" smtClean="0"/>
              <a:t> </a:t>
            </a:r>
          </a:p>
          <a:p>
            <a:r>
              <a:rPr lang="en-US" smtClean="0"/>
              <a:t>Consider the following example: </a:t>
            </a:r>
          </a:p>
          <a:p>
            <a:r>
              <a:rPr lang="en-US" smtClean="0"/>
              <a:t>Suppose, for the sake of example the parts table contains an additional column totqty representing  the total quantity  for the part in question.</a:t>
            </a:r>
          </a:p>
          <a:p>
            <a:endParaRPr lang="en-US" smtClean="0"/>
          </a:p>
          <a:p>
            <a:r>
              <a:rPr lang="en-US" smtClean="0"/>
              <a:t>The value of the totqty for any part is supposed to be equal to the sum of all sp.qty values taken all over sp rows for that part. Now, consider the following sequence of operations, the intent of which is to add a new shipment (S5,P1,1000) to the database:</a:t>
            </a:r>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p:txBody>
          <a:bodyPr/>
          <a:lstStyle/>
          <a:p>
            <a:r>
              <a:rPr lang="en-US" smtClean="0"/>
              <a:t>The insert adds the new shipment to the sp table, the update updates the totqty column for the part p1 appropriately.</a:t>
            </a:r>
          </a:p>
          <a:p>
            <a:endParaRPr lang="en-US" smtClean="0"/>
          </a:p>
          <a:p>
            <a:r>
              <a:rPr lang="en-US" smtClean="0"/>
              <a:t>The point of example is that what is presumably intended to be a single atomic transaction “create a new shipment” –infact involves 2 updates to the database. What is more is that the database is not consistent even between thise two updates. Thus a logical unit of work is not necessarily just one  SQL operation ; rather it is a sequence of several such operations, in general, that transforms a consistent state of the database into another consistent state, without necessarily  preserving consistency at all intermediate points. Now it is clear that what must not be allowed to happen in the example is for one of the two updates to executed and the other not (because then the database would be in an inconsistent state). Ideally we would want that both the updates are done, but we cannot have such a guarantee: there is always a chance that things will go wrong. For example a system crash may occur between the two updates.</a:t>
            </a:r>
          </a:p>
          <a:p>
            <a:endParaRPr lang="en-US" smtClean="0"/>
          </a:p>
          <a:p>
            <a:r>
              <a:rPr lang="en-US" smtClean="0"/>
              <a:t>But a system that supports transaction processing does provide the next best thing to such a guarantee. Specifically, it guarantees that if the transaction executes some updates and then a failure occurs, for whatever reason before the transaction reaches its normal termination, the those updates will be undone. Thus the transaction either executes in its entirety or is totally cancelled.</a:t>
            </a:r>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p:txBody>
          <a:bodyPr/>
          <a:lstStyle/>
          <a:p>
            <a:r>
              <a:rPr lang="en-US" smtClean="0"/>
              <a:t>The system component that provides this atomicity is know as the transaction manager and the COMMIT WORK and ROLLBACK WORK are the keys to the way it works.</a:t>
            </a:r>
          </a:p>
          <a:p>
            <a:endParaRPr lang="en-US" smtClean="0"/>
          </a:p>
          <a:p>
            <a:r>
              <a:rPr lang="en-US" smtClean="0"/>
              <a:t>The COMMIT WORK operation signals successful end-of-transaction :it tells that transaction manager that a logical unit of work has been successfully completed.</a:t>
            </a:r>
          </a:p>
          <a:p>
            <a:endParaRPr lang="en-US" smtClean="0"/>
          </a:p>
          <a:p>
            <a:r>
              <a:rPr lang="en-US" smtClean="0"/>
              <a:t>The ROLLBACK operation by constrast, signals unsuccessful end-of-transaction indicating an inconsistent state and all the updates made by the logical unit of work must be rolled back or undone.</a:t>
            </a:r>
          </a:p>
          <a:p>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019481407"/>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09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1627584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6023535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432256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7763558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92604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1001088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56015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476205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255549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9745806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6834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532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30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8271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919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4079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7"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76743962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solidFill>
                  <a:srgbClr val="000000"/>
                </a:solidFill>
              </a:rPr>
              <a:t>DB2</a:t>
            </a:r>
            <a:endParaRPr lang="en-US" sz="3600" dirty="0">
              <a:solidFill>
                <a:srgbClr val="000000"/>
              </a:solidFill>
            </a:endParaRPr>
          </a:p>
        </p:txBody>
      </p:sp>
      <p:sp>
        <p:nvSpPr>
          <p:cNvPr id="12" name="Subtitle 11"/>
          <p:cNvSpPr>
            <a:spLocks noGrp="1"/>
          </p:cNvSpPr>
          <p:nvPr>
            <p:ph type="subTitle" idx="1"/>
          </p:nvPr>
        </p:nvSpPr>
        <p:spPr/>
        <p:txBody>
          <a:bodyPr/>
          <a:lstStyle/>
          <a:p>
            <a:pPr algn="l"/>
            <a:r>
              <a:rPr lang="en-US" b="0" dirty="0" smtClean="0">
                <a:ea typeface="ＭＳ Ｐゴシック"/>
                <a:cs typeface="ＭＳ Ｐゴシック"/>
              </a:rPr>
              <a:t>Lesson 15: Transaction Processing </a:t>
            </a:r>
            <a:endParaRPr lang="en-US" b="0" dirty="0">
              <a:ea typeface="ＭＳ Ｐゴシック"/>
              <a:cs typeface="ＭＳ Ｐゴシック"/>
            </a:endParaRPr>
          </a:p>
        </p:txBody>
      </p:sp>
    </p:spTree>
    <p:extLst>
      <p:ext uri="{BB962C8B-B14F-4D97-AF65-F5344CB8AC3E}">
        <p14:creationId xmlns:p14="http://schemas.microsoft.com/office/powerpoint/2010/main" val="3553229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3999" cy="1002135"/>
          </a:xfrm>
        </p:spPr>
        <p:txBody>
          <a:bodyPr/>
          <a:lstStyle/>
          <a:p>
            <a:r>
              <a:rPr lang="en-US" dirty="0"/>
              <a:t>Review </a:t>
            </a:r>
            <a:r>
              <a:rPr lang="en-US" dirty="0" smtClean="0"/>
              <a:t>Questions</a:t>
            </a:r>
            <a:endParaRPr lang="en-US" dirty="0"/>
          </a:p>
        </p:txBody>
      </p:sp>
      <p:sp>
        <p:nvSpPr>
          <p:cNvPr id="4" name="Content Placeholder 3"/>
          <p:cNvSpPr>
            <a:spLocks noGrp="1"/>
          </p:cNvSpPr>
          <p:nvPr>
            <p:ph idx="1"/>
          </p:nvPr>
        </p:nvSpPr>
        <p:spPr/>
        <p:txBody>
          <a:bodyPr/>
          <a:lstStyle/>
          <a:p>
            <a:r>
              <a:rPr lang="en-US" dirty="0"/>
              <a:t>Question 1: Which of the following operation signals unsuccessful end-of-transaction?</a:t>
            </a:r>
          </a:p>
          <a:p>
            <a:pPr lvl="1"/>
            <a:r>
              <a:rPr lang="en-US" dirty="0"/>
              <a:t>Option 1: ROLLBACK</a:t>
            </a:r>
          </a:p>
          <a:p>
            <a:pPr lvl="1"/>
            <a:r>
              <a:rPr lang="en-US" dirty="0"/>
              <a:t>Option 2: COMMIT</a:t>
            </a:r>
          </a:p>
          <a:p>
            <a:endParaRPr lang="en-US" dirty="0"/>
          </a:p>
          <a:p>
            <a:r>
              <a:rPr lang="en-US" dirty="0"/>
              <a:t>Question 2: Single program execution consists </a:t>
            </a:r>
            <a:r>
              <a:rPr lang="en-US" dirty="0" smtClean="0"/>
              <a:t> of </a:t>
            </a:r>
            <a:r>
              <a:rPr lang="en-US" dirty="0"/>
              <a:t>a sequence of one or more transactions.</a:t>
            </a:r>
          </a:p>
          <a:p>
            <a:pPr lvl="1"/>
            <a:r>
              <a:rPr lang="en-US" dirty="0"/>
              <a:t>True / False</a:t>
            </a:r>
          </a:p>
          <a:p>
            <a:endParaRPr lang="en-US" dirty="0"/>
          </a:p>
          <a:p>
            <a:endParaRPr lang="en-US" dirty="0"/>
          </a:p>
        </p:txBody>
      </p:sp>
    </p:spTree>
    <p:extLst>
      <p:ext uri="{BB962C8B-B14F-4D97-AF65-F5344CB8AC3E}">
        <p14:creationId xmlns:p14="http://schemas.microsoft.com/office/powerpoint/2010/main" val="3184557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0886"/>
            <a:ext cx="9143999" cy="1002135"/>
          </a:xfrm>
        </p:spPr>
        <p:txBody>
          <a:bodyPr/>
          <a:lstStyle/>
          <a:p>
            <a:r>
              <a:rPr lang="en-US" dirty="0"/>
              <a:t>Lesson </a:t>
            </a:r>
            <a:r>
              <a:rPr lang="en-US" dirty="0" smtClean="0"/>
              <a:t>Objectives</a:t>
            </a:r>
            <a:endParaRPr lang="en-US" dirty="0"/>
          </a:p>
        </p:txBody>
      </p:sp>
      <p:sp>
        <p:nvSpPr>
          <p:cNvPr id="4" name="Content Placeholder 3"/>
          <p:cNvSpPr>
            <a:spLocks noGrp="1"/>
          </p:cNvSpPr>
          <p:nvPr>
            <p:ph idx="1"/>
          </p:nvPr>
        </p:nvSpPr>
        <p:spPr/>
        <p:txBody>
          <a:bodyPr/>
          <a:lstStyle/>
          <a:p>
            <a:r>
              <a:rPr lang="en-US" dirty="0"/>
              <a:t>In this lesson, you will learn about:</a:t>
            </a:r>
          </a:p>
          <a:p>
            <a:pPr lvl="1"/>
            <a:r>
              <a:rPr lang="en-US" dirty="0"/>
              <a:t>Transactions</a:t>
            </a:r>
          </a:p>
          <a:p>
            <a:pPr lvl="1"/>
            <a:r>
              <a:rPr lang="en-US" dirty="0"/>
              <a:t>COMMIT and ROLLBACK</a:t>
            </a:r>
          </a:p>
          <a:p>
            <a:pPr lvl="1"/>
            <a:endParaRPr lang="en-US" dirty="0"/>
          </a:p>
        </p:txBody>
      </p:sp>
    </p:spTree>
    <p:extLst>
      <p:ext uri="{BB962C8B-B14F-4D97-AF65-F5344CB8AC3E}">
        <p14:creationId xmlns:p14="http://schemas.microsoft.com/office/powerpoint/2010/main" val="3303349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15.1:  What is a Transaction?</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Transaction:</a:t>
            </a:r>
          </a:p>
          <a:p>
            <a:pPr lvl="1"/>
            <a:r>
              <a:rPr lang="en-US" dirty="0"/>
              <a:t>Logical unit of work.</a:t>
            </a:r>
          </a:p>
          <a:p>
            <a:pPr lvl="1"/>
            <a:r>
              <a:rPr lang="en-US" dirty="0"/>
              <a:t>Database may not be consistent between any two SQLs.</a:t>
            </a:r>
          </a:p>
          <a:p>
            <a:pPr lvl="1"/>
            <a:r>
              <a:rPr lang="en-US" dirty="0"/>
              <a:t>Sequence of several such SQL operations that transform a consistent state of the database into another consistent state.</a:t>
            </a:r>
          </a:p>
          <a:p>
            <a:pPr lvl="1"/>
            <a:endParaRPr lang="en-US" dirty="0"/>
          </a:p>
          <a:p>
            <a:pPr lvl="1"/>
            <a:endParaRPr lang="en-US" dirty="0"/>
          </a:p>
        </p:txBody>
      </p:sp>
    </p:spTree>
    <p:extLst>
      <p:ext uri="{BB962C8B-B14F-4D97-AF65-F5344CB8AC3E}">
        <p14:creationId xmlns:p14="http://schemas.microsoft.com/office/powerpoint/2010/main" val="316262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8" name="AutoShape 12"/>
          <p:cNvSpPr>
            <a:spLocks noChangeArrowheads="1"/>
          </p:cNvSpPr>
          <p:nvPr/>
        </p:nvSpPr>
        <p:spPr bwMode="auto">
          <a:xfrm>
            <a:off x="671513" y="1640114"/>
            <a:ext cx="7848600" cy="3626304"/>
          </a:xfrm>
          <a:prstGeom prst="roundRect">
            <a:avLst>
              <a:gd name="adj" fmla="val 16667"/>
            </a:avLst>
          </a:prstGeom>
          <a:noFill/>
          <a:ln w="19050">
            <a:solidFill>
              <a:schemeClr val="tx1"/>
            </a:solidFill>
            <a:round/>
            <a:headEnd/>
            <a:tailEnd/>
          </a:ln>
          <a:effectLst/>
        </p:spPr>
        <p:txBody>
          <a:bodyPr anchor="ctr"/>
          <a:lstStyle/>
          <a:p>
            <a:pPr lvl="1">
              <a:lnSpc>
                <a:spcPct val="90000"/>
              </a:lnSpc>
            </a:pPr>
            <a:r>
              <a:rPr lang="en-US">
                <a:latin typeface="+mj-lt"/>
              </a:rPr>
              <a:t>EXEC SQL</a:t>
            </a:r>
          </a:p>
          <a:p>
            <a:pPr lvl="1">
              <a:lnSpc>
                <a:spcPct val="90000"/>
              </a:lnSpc>
            </a:pPr>
            <a:r>
              <a:rPr lang="en-US">
                <a:latin typeface="+mj-lt"/>
              </a:rPr>
              <a:t>	 WHENEVER SQLERROR GOTO UNDO</a:t>
            </a:r>
          </a:p>
          <a:p>
            <a:pPr lvl="1">
              <a:lnSpc>
                <a:spcPct val="90000"/>
              </a:lnSpc>
            </a:pPr>
            <a:r>
              <a:rPr lang="en-US">
                <a:latin typeface="+mj-lt"/>
              </a:rPr>
              <a:t>END-EXEC.</a:t>
            </a:r>
          </a:p>
          <a:p>
            <a:pPr lvl="1">
              <a:lnSpc>
                <a:spcPct val="90000"/>
              </a:lnSpc>
            </a:pPr>
            <a:endParaRPr lang="en-US">
              <a:latin typeface="+mj-lt"/>
            </a:endParaRPr>
          </a:p>
          <a:p>
            <a:pPr lvl="1">
              <a:lnSpc>
                <a:spcPct val="90000"/>
              </a:lnSpc>
            </a:pPr>
            <a:r>
              <a:rPr lang="en-US">
                <a:latin typeface="+mj-lt"/>
              </a:rPr>
              <a:t>EXEC SQL </a:t>
            </a:r>
          </a:p>
          <a:p>
            <a:pPr lvl="1">
              <a:lnSpc>
                <a:spcPct val="90000"/>
              </a:lnSpc>
            </a:pPr>
            <a:r>
              <a:rPr lang="en-US">
                <a:latin typeface="+mj-lt"/>
              </a:rPr>
              <a:t>	INSERT INTO SP  VALUES (‘S5’,’P1’,1000)</a:t>
            </a:r>
          </a:p>
          <a:p>
            <a:pPr lvl="1">
              <a:lnSpc>
                <a:spcPct val="90000"/>
              </a:lnSpc>
            </a:pPr>
            <a:r>
              <a:rPr lang="en-US">
                <a:latin typeface="+mj-lt"/>
              </a:rPr>
              <a:t>	END-EXEC.</a:t>
            </a:r>
          </a:p>
          <a:p>
            <a:pPr lvl="1">
              <a:lnSpc>
                <a:spcPct val="90000"/>
              </a:lnSpc>
            </a:pPr>
            <a:r>
              <a:rPr lang="en-US">
                <a:latin typeface="+mj-lt"/>
              </a:rPr>
              <a:t>EXEC SQL 	</a:t>
            </a:r>
          </a:p>
          <a:p>
            <a:pPr lvl="1">
              <a:lnSpc>
                <a:spcPct val="90000"/>
              </a:lnSpc>
            </a:pPr>
            <a:r>
              <a:rPr lang="en-US">
                <a:latin typeface="+mj-lt"/>
              </a:rPr>
              <a:t>	 UPDATE P</a:t>
            </a:r>
          </a:p>
          <a:p>
            <a:pPr lvl="1">
              <a:lnSpc>
                <a:spcPct val="90000"/>
              </a:lnSpc>
            </a:pPr>
            <a:r>
              <a:rPr lang="en-US">
                <a:latin typeface="+mj-lt"/>
              </a:rPr>
              <a:t> 	 SET TOTQTY = TOTQTY + 1000 </a:t>
            </a:r>
          </a:p>
          <a:p>
            <a:pPr lvl="1">
              <a:lnSpc>
                <a:spcPct val="90000"/>
              </a:lnSpc>
            </a:pPr>
            <a:r>
              <a:rPr lang="en-US">
                <a:latin typeface="+mj-lt"/>
              </a:rPr>
              <a:t>	 	WHERE P# = ‘P1’</a:t>
            </a:r>
          </a:p>
          <a:p>
            <a:pPr lvl="1">
              <a:lnSpc>
                <a:spcPct val="90000"/>
              </a:lnSpc>
            </a:pPr>
            <a:r>
              <a:rPr lang="en-US">
                <a:latin typeface="+mj-lt"/>
              </a:rPr>
              <a:t>	 END-EXEC.</a:t>
            </a:r>
          </a:p>
        </p:txBody>
      </p:sp>
      <p:sp>
        <p:nvSpPr>
          <p:cNvPr id="2" name="Title 1"/>
          <p:cNvSpPr>
            <a:spLocks noGrp="1"/>
          </p:cNvSpPr>
          <p:nvPr>
            <p:ph type="title"/>
          </p:nvPr>
        </p:nvSpPr>
        <p:spPr>
          <a:xfrm>
            <a:off x="0" y="0"/>
            <a:ext cx="9143999" cy="1002135"/>
          </a:xfrm>
        </p:spPr>
        <p:txBody>
          <a:bodyPr/>
          <a:lstStyle/>
          <a:p>
            <a:r>
              <a:rPr lang="en-US" sz="1200" dirty="0"/>
              <a:t>15.1:  What is a Transaction?</a:t>
            </a:r>
            <a:br>
              <a:rPr lang="en-US" sz="1200" dirty="0"/>
            </a:br>
            <a:r>
              <a:rPr lang="en-US" dirty="0"/>
              <a:t>Sample Code for </a:t>
            </a:r>
            <a:r>
              <a:rPr lang="en-US" dirty="0" smtClean="0"/>
              <a:t>Transaction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2641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2" name="AutoShape 8"/>
          <p:cNvSpPr>
            <a:spLocks noChangeArrowheads="1"/>
          </p:cNvSpPr>
          <p:nvPr/>
        </p:nvSpPr>
        <p:spPr bwMode="auto">
          <a:xfrm>
            <a:off x="619125" y="1485447"/>
            <a:ext cx="7848600" cy="3810000"/>
          </a:xfrm>
          <a:prstGeom prst="roundRect">
            <a:avLst>
              <a:gd name="adj" fmla="val 16667"/>
            </a:avLst>
          </a:prstGeom>
          <a:noFill/>
          <a:ln w="19050">
            <a:solidFill>
              <a:schemeClr val="tx1"/>
            </a:solidFill>
            <a:round/>
            <a:headEnd/>
            <a:tailEnd/>
          </a:ln>
          <a:effectLst/>
        </p:spPr>
        <p:txBody>
          <a:bodyPr anchor="ctr"/>
          <a:lstStyle/>
          <a:p>
            <a:pPr lvl="1">
              <a:lnSpc>
                <a:spcPct val="90000"/>
              </a:lnSpc>
            </a:pPr>
            <a:r>
              <a:rPr lang="en-US">
                <a:latin typeface="+mj-lt"/>
              </a:rPr>
              <a:t>EXEC SQL</a:t>
            </a:r>
          </a:p>
          <a:p>
            <a:pPr lvl="1">
              <a:lnSpc>
                <a:spcPct val="90000"/>
              </a:lnSpc>
            </a:pPr>
            <a:r>
              <a:rPr lang="en-US">
                <a:latin typeface="+mj-lt"/>
              </a:rPr>
              <a:t>    		COMMIT</a:t>
            </a:r>
          </a:p>
          <a:p>
            <a:pPr lvl="1">
              <a:lnSpc>
                <a:spcPct val="90000"/>
              </a:lnSpc>
            </a:pPr>
            <a:r>
              <a:rPr lang="en-US">
                <a:latin typeface="+mj-lt"/>
              </a:rPr>
              <a:t>	END-EXEC.</a:t>
            </a:r>
          </a:p>
          <a:p>
            <a:pPr lvl="1">
              <a:lnSpc>
                <a:spcPct val="90000"/>
              </a:lnSpc>
            </a:pPr>
            <a:endParaRPr lang="en-US">
              <a:latin typeface="+mj-lt"/>
            </a:endParaRPr>
          </a:p>
          <a:p>
            <a:pPr lvl="1">
              <a:lnSpc>
                <a:spcPct val="90000"/>
              </a:lnSpc>
            </a:pPr>
            <a:r>
              <a:rPr lang="en-US">
                <a:latin typeface="+mj-lt"/>
              </a:rPr>
              <a:t>	GO TO FINISH.</a:t>
            </a:r>
          </a:p>
          <a:p>
            <a:pPr lvl="1">
              <a:lnSpc>
                <a:spcPct val="90000"/>
              </a:lnSpc>
            </a:pPr>
            <a:endParaRPr lang="en-US">
              <a:latin typeface="+mj-lt"/>
            </a:endParaRPr>
          </a:p>
          <a:p>
            <a:pPr lvl="1">
              <a:lnSpc>
                <a:spcPct val="90000"/>
              </a:lnSpc>
            </a:pPr>
            <a:r>
              <a:rPr lang="en-US">
                <a:latin typeface="+mj-lt"/>
              </a:rPr>
              <a:t>UNDO :</a:t>
            </a:r>
          </a:p>
          <a:p>
            <a:pPr lvl="1">
              <a:lnSpc>
                <a:spcPct val="90000"/>
              </a:lnSpc>
            </a:pPr>
            <a:r>
              <a:rPr lang="en-US">
                <a:latin typeface="+mj-lt"/>
              </a:rPr>
              <a:t>	 EXEC SQL</a:t>
            </a:r>
          </a:p>
          <a:p>
            <a:pPr lvl="1">
              <a:lnSpc>
                <a:spcPct val="90000"/>
              </a:lnSpc>
            </a:pPr>
            <a:r>
              <a:rPr lang="en-US">
                <a:latin typeface="+mj-lt"/>
              </a:rPr>
              <a:t>    		ROLLBACK</a:t>
            </a:r>
          </a:p>
          <a:p>
            <a:pPr lvl="1">
              <a:lnSpc>
                <a:spcPct val="90000"/>
              </a:lnSpc>
            </a:pPr>
            <a:r>
              <a:rPr lang="en-US">
                <a:latin typeface="+mj-lt"/>
              </a:rPr>
              <a:t>	  END-EXEC.</a:t>
            </a:r>
          </a:p>
          <a:p>
            <a:pPr lvl="1">
              <a:lnSpc>
                <a:spcPct val="90000"/>
              </a:lnSpc>
            </a:pPr>
            <a:endParaRPr lang="en-US">
              <a:latin typeface="+mj-lt"/>
            </a:endParaRPr>
          </a:p>
          <a:p>
            <a:pPr lvl="1">
              <a:lnSpc>
                <a:spcPct val="90000"/>
              </a:lnSpc>
            </a:pPr>
            <a:r>
              <a:rPr lang="en-US">
                <a:latin typeface="+mj-lt"/>
              </a:rPr>
              <a:t>FINISH : </a:t>
            </a:r>
          </a:p>
          <a:p>
            <a:pPr lvl="1">
              <a:lnSpc>
                <a:spcPct val="90000"/>
              </a:lnSpc>
            </a:pPr>
            <a:r>
              <a:rPr lang="en-US">
                <a:latin typeface="+mj-lt"/>
              </a:rPr>
              <a:t>	 RETURN.</a:t>
            </a:r>
          </a:p>
        </p:txBody>
      </p:sp>
      <p:sp>
        <p:nvSpPr>
          <p:cNvPr id="2" name="Title 1"/>
          <p:cNvSpPr>
            <a:spLocks noGrp="1"/>
          </p:cNvSpPr>
          <p:nvPr>
            <p:ph type="title"/>
          </p:nvPr>
        </p:nvSpPr>
        <p:spPr>
          <a:xfrm>
            <a:off x="453" y="14514"/>
            <a:ext cx="9143999" cy="1002135"/>
          </a:xfrm>
        </p:spPr>
        <p:txBody>
          <a:bodyPr/>
          <a:lstStyle/>
          <a:p>
            <a:r>
              <a:rPr lang="en-US" sz="1200" dirty="0"/>
              <a:t>15.1:  What is a Transaction?</a:t>
            </a:r>
            <a:br>
              <a:rPr lang="en-US" sz="1200" dirty="0"/>
            </a:br>
            <a:r>
              <a:rPr lang="en-US" dirty="0"/>
              <a:t>Sample Code for </a:t>
            </a:r>
            <a:r>
              <a:rPr lang="en-US" dirty="0" smtClean="0"/>
              <a:t>Transaction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55706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15.1:  What is a Transaction?</a:t>
            </a:r>
            <a:br>
              <a:rPr lang="en-US" sz="1200" dirty="0"/>
            </a:br>
            <a:r>
              <a:rPr lang="en-US" dirty="0"/>
              <a:t>Transaction </a:t>
            </a:r>
            <a:r>
              <a:rPr lang="en-US" dirty="0" smtClean="0"/>
              <a:t>Processing</a:t>
            </a:r>
            <a:endParaRPr lang="en-US" dirty="0"/>
          </a:p>
        </p:txBody>
      </p:sp>
      <p:sp>
        <p:nvSpPr>
          <p:cNvPr id="3" name="Content Placeholder 2"/>
          <p:cNvSpPr>
            <a:spLocks noGrp="1"/>
          </p:cNvSpPr>
          <p:nvPr>
            <p:ph idx="1"/>
          </p:nvPr>
        </p:nvSpPr>
        <p:spPr/>
        <p:txBody>
          <a:bodyPr/>
          <a:lstStyle/>
          <a:p>
            <a:r>
              <a:rPr lang="en-US" dirty="0"/>
              <a:t>Transaction executes in any one of the following ways:</a:t>
            </a:r>
          </a:p>
          <a:p>
            <a:pPr lvl="1"/>
            <a:r>
              <a:rPr lang="en-US" dirty="0"/>
              <a:t>Entirely</a:t>
            </a:r>
          </a:p>
          <a:p>
            <a:pPr lvl="1"/>
            <a:r>
              <a:rPr lang="en-US" dirty="0"/>
              <a:t>Cancels Totally.</a:t>
            </a:r>
          </a:p>
          <a:p>
            <a:r>
              <a:rPr lang="en-US" dirty="0"/>
              <a:t>Transaction manager provides this atomicity via:</a:t>
            </a:r>
          </a:p>
          <a:p>
            <a:pPr lvl="1"/>
            <a:r>
              <a:rPr lang="en-US" dirty="0"/>
              <a:t>COMMIT </a:t>
            </a:r>
          </a:p>
          <a:p>
            <a:pPr lvl="1"/>
            <a:r>
              <a:rPr lang="en-US" dirty="0"/>
              <a:t>ROLLBACK</a:t>
            </a:r>
          </a:p>
          <a:p>
            <a:pPr lvl="1"/>
            <a:endParaRPr lang="en-US" dirty="0"/>
          </a:p>
        </p:txBody>
      </p:sp>
    </p:spTree>
    <p:extLst>
      <p:ext uri="{BB962C8B-B14F-4D97-AF65-F5344CB8AC3E}">
        <p14:creationId xmlns:p14="http://schemas.microsoft.com/office/powerpoint/2010/main" val="2433856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COMMIT operation signals successful end-of-transaction.</a:t>
            </a:r>
          </a:p>
          <a:p>
            <a:r>
              <a:rPr lang="en-US" dirty="0"/>
              <a:t>ROLLBACK operation signals unsuccessful end-of-transaction.</a:t>
            </a:r>
          </a:p>
          <a:p>
            <a:r>
              <a:rPr lang="en-US" dirty="0"/>
              <a:t>SQL commit statement takes the following form:</a:t>
            </a:r>
          </a:p>
          <a:p>
            <a:endParaRPr lang="en-US" dirty="0"/>
          </a:p>
        </p:txBody>
      </p:sp>
      <p:sp>
        <p:nvSpPr>
          <p:cNvPr id="81930" name="AutoShape 10"/>
          <p:cNvSpPr>
            <a:spLocks noChangeArrowheads="1"/>
          </p:cNvSpPr>
          <p:nvPr/>
        </p:nvSpPr>
        <p:spPr bwMode="auto">
          <a:xfrm>
            <a:off x="685800" y="2971794"/>
            <a:ext cx="7848600" cy="17526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EXEC SQL</a:t>
            </a:r>
          </a:p>
          <a:p>
            <a:pPr lvl="1">
              <a:lnSpc>
                <a:spcPct val="135000"/>
              </a:lnSpc>
            </a:pPr>
            <a:r>
              <a:rPr lang="en-US">
                <a:latin typeface="+mj-lt"/>
              </a:rPr>
              <a:t>	COMMIT [WORK]</a:t>
            </a:r>
          </a:p>
          <a:p>
            <a:pPr lvl="1">
              <a:lnSpc>
                <a:spcPct val="135000"/>
              </a:lnSpc>
            </a:pPr>
            <a:r>
              <a:rPr lang="en-US">
                <a:latin typeface="+mj-lt"/>
              </a:rPr>
              <a:t>END-EXEC.</a:t>
            </a:r>
          </a:p>
          <a:p>
            <a:pPr lvl="1">
              <a:lnSpc>
                <a:spcPct val="135000"/>
              </a:lnSpc>
            </a:pPr>
            <a:endParaRPr lang="en-US">
              <a:latin typeface="+mj-lt"/>
            </a:endParaRPr>
          </a:p>
        </p:txBody>
      </p:sp>
      <p:sp>
        <p:nvSpPr>
          <p:cNvPr id="2" name="Title 1"/>
          <p:cNvSpPr>
            <a:spLocks noGrp="1"/>
          </p:cNvSpPr>
          <p:nvPr>
            <p:ph type="title"/>
          </p:nvPr>
        </p:nvSpPr>
        <p:spPr>
          <a:xfrm>
            <a:off x="0" y="0"/>
            <a:ext cx="9143999" cy="1002135"/>
          </a:xfrm>
        </p:spPr>
        <p:txBody>
          <a:bodyPr/>
          <a:lstStyle/>
          <a:p>
            <a:r>
              <a:rPr lang="en-US" sz="1200" dirty="0"/>
              <a:t>15.2: COMMIT &amp; ROLLBACK</a:t>
            </a:r>
            <a:br>
              <a:rPr lang="en-US" sz="1200" dirty="0"/>
            </a:br>
            <a:r>
              <a:rPr lang="en-US" dirty="0" smtClean="0"/>
              <a:t>Explanation</a:t>
            </a:r>
            <a:endParaRPr lang="en-US" dirty="0"/>
          </a:p>
        </p:txBody>
      </p:sp>
    </p:spTree>
    <p:extLst>
      <p:ext uri="{BB962C8B-B14F-4D97-AF65-F5344CB8AC3E}">
        <p14:creationId xmlns:p14="http://schemas.microsoft.com/office/powerpoint/2010/main" val="3438916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SQL Rollback Statement takes the following form:</a:t>
            </a:r>
          </a:p>
          <a:p>
            <a:endParaRPr lang="en-US" dirty="0"/>
          </a:p>
          <a:p>
            <a:endParaRPr lang="en-US" dirty="0"/>
          </a:p>
          <a:p>
            <a:endParaRPr lang="en-US" dirty="0"/>
          </a:p>
          <a:p>
            <a:endParaRPr lang="en-US" dirty="0"/>
          </a:p>
          <a:p>
            <a:endParaRPr lang="en-US" dirty="0"/>
          </a:p>
          <a:p>
            <a:r>
              <a:rPr lang="en-US" dirty="0" smtClean="0"/>
              <a:t>SYNCHRONIZATION </a:t>
            </a:r>
            <a:r>
              <a:rPr lang="en-US" dirty="0"/>
              <a:t>POINT:</a:t>
            </a:r>
          </a:p>
          <a:p>
            <a:pPr lvl="1"/>
            <a:r>
              <a:rPr lang="en-US" dirty="0"/>
              <a:t>Represents boundary point between two consecutive transactions.</a:t>
            </a:r>
          </a:p>
          <a:p>
            <a:pPr lvl="1"/>
            <a:r>
              <a:rPr lang="en-US" dirty="0"/>
              <a:t>Program initiation, COMMIT and ROLLBACK each establish a </a:t>
            </a:r>
            <a:r>
              <a:rPr lang="en-US" dirty="0" err="1"/>
              <a:t>synchpoint</a:t>
            </a:r>
            <a:r>
              <a:rPr lang="en-US" dirty="0"/>
              <a:t>.</a:t>
            </a:r>
          </a:p>
          <a:p>
            <a:pPr lvl="1"/>
            <a:endParaRPr lang="en-US" dirty="0"/>
          </a:p>
          <a:p>
            <a:pPr lvl="1"/>
            <a:endParaRPr lang="en-US" dirty="0"/>
          </a:p>
        </p:txBody>
      </p:sp>
      <p:sp>
        <p:nvSpPr>
          <p:cNvPr id="86026" name="AutoShape 10"/>
          <p:cNvSpPr>
            <a:spLocks noChangeArrowheads="1"/>
          </p:cNvSpPr>
          <p:nvPr/>
        </p:nvSpPr>
        <p:spPr bwMode="auto">
          <a:xfrm>
            <a:off x="685800" y="2057400"/>
            <a:ext cx="7848600" cy="1527629"/>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EXEC SQL</a:t>
            </a:r>
          </a:p>
          <a:p>
            <a:pPr lvl="1">
              <a:lnSpc>
                <a:spcPct val="135000"/>
              </a:lnSpc>
            </a:pPr>
            <a:r>
              <a:rPr lang="en-US">
                <a:latin typeface="+mj-lt"/>
              </a:rPr>
              <a:t>	ROLLBACK [WORK]</a:t>
            </a:r>
          </a:p>
          <a:p>
            <a:pPr lvl="1">
              <a:lnSpc>
                <a:spcPct val="135000"/>
              </a:lnSpc>
            </a:pPr>
            <a:r>
              <a:rPr lang="en-US">
                <a:latin typeface="+mj-lt"/>
              </a:rPr>
              <a:t>END-EXEC.</a:t>
            </a:r>
          </a:p>
        </p:txBody>
      </p:sp>
      <p:sp>
        <p:nvSpPr>
          <p:cNvPr id="2" name="Title 1"/>
          <p:cNvSpPr>
            <a:spLocks noGrp="1"/>
          </p:cNvSpPr>
          <p:nvPr>
            <p:ph type="title"/>
          </p:nvPr>
        </p:nvSpPr>
        <p:spPr>
          <a:xfrm>
            <a:off x="0" y="0"/>
            <a:ext cx="9143999" cy="1002135"/>
          </a:xfrm>
        </p:spPr>
        <p:txBody>
          <a:bodyPr/>
          <a:lstStyle/>
          <a:p>
            <a:r>
              <a:rPr lang="en-US" sz="1200" dirty="0"/>
              <a:t>15.2: COMMIT &amp; ROLLBACK</a:t>
            </a:r>
            <a:br>
              <a:rPr lang="en-US" sz="1200" dirty="0"/>
            </a:br>
            <a:r>
              <a:rPr lang="en-US" dirty="0" smtClean="0"/>
              <a:t>Explanation</a:t>
            </a:r>
            <a:endParaRPr lang="en-US" dirty="0"/>
          </a:p>
        </p:txBody>
      </p:sp>
    </p:spTree>
    <p:extLst>
      <p:ext uri="{BB962C8B-B14F-4D97-AF65-F5344CB8AC3E}">
        <p14:creationId xmlns:p14="http://schemas.microsoft.com/office/powerpoint/2010/main" val="1999111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dirty="0"/>
              <a:t>Points to </a:t>
            </a:r>
            <a:r>
              <a:rPr lang="en-US" dirty="0" smtClean="0"/>
              <a:t>Note</a:t>
            </a:r>
            <a:endParaRPr lang="en-US" dirty="0"/>
          </a:p>
        </p:txBody>
      </p:sp>
      <p:sp>
        <p:nvSpPr>
          <p:cNvPr id="3" name="Content Placeholder 2"/>
          <p:cNvSpPr>
            <a:spLocks noGrp="1"/>
          </p:cNvSpPr>
          <p:nvPr>
            <p:ph idx="1"/>
          </p:nvPr>
        </p:nvSpPr>
        <p:spPr/>
        <p:txBody>
          <a:bodyPr/>
          <a:lstStyle/>
          <a:p>
            <a:r>
              <a:rPr lang="en-US" dirty="0"/>
              <a:t>Every SQL operation in DB2 is executed within the context of some transaction.</a:t>
            </a:r>
          </a:p>
          <a:p>
            <a:r>
              <a:rPr lang="en-US" dirty="0"/>
              <a:t>Transactions cannot be nested inside one another.</a:t>
            </a:r>
          </a:p>
          <a:p>
            <a:r>
              <a:rPr lang="en-US" dirty="0"/>
              <a:t>Single program execution consists of a sequence of one or more transactions.</a:t>
            </a:r>
          </a:p>
          <a:p>
            <a:r>
              <a:rPr lang="en-US" dirty="0"/>
              <a:t>Transactions are not only the unit of work but also the unit of recovery.</a:t>
            </a:r>
          </a:p>
          <a:p>
            <a:endParaRPr lang="en-US" dirty="0"/>
          </a:p>
        </p:txBody>
      </p:sp>
    </p:spTree>
    <p:extLst>
      <p:ext uri="{BB962C8B-B14F-4D97-AF65-F5344CB8AC3E}">
        <p14:creationId xmlns:p14="http://schemas.microsoft.com/office/powerpoint/2010/main" val="25465051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dec54838-42f9-41a2-a909-1ed037324a0b">Template</Material_x0020_Type>
    <Levels xmlns="dec54838-42f9-41a2-a909-1ed037324a0b">L1</Levels>
    <FolderName xmlns="952a6df7-b138-4f89-9bc4-e7a874ea3254" xsi:nil="true"/>
    <Category xmlns="dec54838-42f9-41a2-a909-1ed037324a0b">Module Artifact</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42837FBFFE9F46BAB6ECA4429E8B92" ma:contentTypeVersion="3" ma:contentTypeDescription="Create a new document." ma:contentTypeScope="" ma:versionID="b68c94c73f7bce793016c81e8e257010">
  <xsd:schema xmlns:xsd="http://www.w3.org/2001/XMLSchema" xmlns:xs="http://www.w3.org/2001/XMLSchema" xmlns:p="http://schemas.microsoft.com/office/2006/metadata/properties" xmlns:ns2="dec54838-42f9-41a2-a909-1ed037324a0b" xmlns:ns3="952a6df7-b138-4f89-9bc4-e7a874ea3254" targetNamespace="http://schemas.microsoft.com/office/2006/metadata/properties" ma:root="true" ma:fieldsID="ab78dec6ec4c51a708fa7cf0f56fa375" ns2:_="" ns3:_="">
    <xsd:import namespace="dec54838-42f9-41a2-a909-1ed037324a0b"/>
    <xsd:import namespace="952a6df7-b138-4f89-9bc4-e7a874ea3254"/>
    <xsd:element name="properties">
      <xsd:complexType>
        <xsd:sequence>
          <xsd:element name="documentManagement">
            <xsd:complexType>
              <xsd:all>
                <xsd:element ref="ns2:Material_x0020_Type" minOccurs="0"/>
                <xsd:element ref="ns2:Category" minOccurs="0"/>
                <xsd:element ref="ns2:Levels"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c54838-42f9-41a2-a909-1ed037324a0b" elementFormDefault="qualified">
    <xsd:import namespace="http://schemas.microsoft.com/office/2006/documentManagement/types"/>
    <xsd:import namespace="http://schemas.microsoft.com/office/infopath/2007/PartnerControls"/>
    <xsd:element name="Material_x0020_Type" ma:index="8"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Levels" ma:index="10" nillable="true" ma:displayName="Levels" ma:default="L1" ma:format="Dropdown" ma:internalName="Levels">
      <xsd:simpleType>
        <xsd:restriction base="dms:Choice">
          <xsd:enumeration value="L1"/>
          <xsd:enumeration value="L2"/>
          <xsd:enumeration value="L3"/>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documentManagement/types"/>
    <ds:schemaRef ds:uri="dec54838-42f9-41a2-a909-1ed037324a0b"/>
    <ds:schemaRef ds:uri="http://purl.org/dc/terms/"/>
    <ds:schemaRef ds:uri="http://purl.org/dc/elements/1.1/"/>
    <ds:schemaRef ds:uri="http://www.w3.org/XML/1998/namespace"/>
    <ds:schemaRef ds:uri="http://schemas.microsoft.com/office/2006/metadata/properties"/>
    <ds:schemaRef ds:uri="952a6df7-b138-4f89-9bc4-e7a874ea3254"/>
    <ds:schemaRef ds:uri="http://purl.org/dc/dcmityp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B4D0146F-6F33-429B-85CB-94DCE62DA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c54838-42f9-41a2-a909-1ed037324a0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5607</TotalTime>
  <Words>717</Words>
  <Application>Microsoft Office PowerPoint</Application>
  <PresentationFormat>On-screen Show (4:3)</PresentationFormat>
  <Paragraphs>93</Paragraphs>
  <Slides>10</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Arial</vt:lpstr>
      <vt:lpstr>ＭＳ Ｐゴシック</vt:lpstr>
      <vt:lpstr>Candara</vt:lpstr>
      <vt:lpstr>Helvetica Light</vt:lpstr>
      <vt:lpstr>Calibri</vt:lpstr>
      <vt:lpstr>Wingdings</vt:lpstr>
      <vt:lpstr>2_Corporate Presentation Template (4x3 - Normal)</vt:lpstr>
      <vt:lpstr>think-cell Slide</vt:lpstr>
      <vt:lpstr>DB2</vt:lpstr>
      <vt:lpstr>Lesson Objectives</vt:lpstr>
      <vt:lpstr>15.1:  What is a Transaction? Explanation</vt:lpstr>
      <vt:lpstr>15.1:  What is a Transaction? Sample Code for Transaction</vt:lpstr>
      <vt:lpstr>15.1:  What is a Transaction? Sample Code for Transaction</vt:lpstr>
      <vt:lpstr>15.1:  What is a Transaction? Transaction Processing</vt:lpstr>
      <vt:lpstr>15.2: COMMIT &amp; ROLLBACK Explanation</vt:lpstr>
      <vt:lpstr>15.2: COMMIT &amp; ROLLBACK Explanation</vt:lpstr>
      <vt:lpstr>Points to Note</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Misal, Dinesh</cp:lastModifiedBy>
  <cp:revision>141</cp:revision>
  <cp:lastPrinted>2016-09-07T10:02:48Z</cp:lastPrinted>
  <dcterms:created xsi:type="dcterms:W3CDTF">2012-05-18T02:59:15Z</dcterms:created>
  <dcterms:modified xsi:type="dcterms:W3CDTF">2016-09-07T10:03:00Z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0x010100ED42837FBFFE9F46BAB6ECA4429E8B92</vt:lpwstr>
  </property>
  <property fmtid="{D5CDD505-2E9C-101B-9397-08002B2CF9AE}" pid="4" name="_SourceUrl">
    <vt:lpwstr/>
  </property>
</Properties>
</file>