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40"/>
  </p:notesMasterIdLst>
  <p:handoutMasterIdLst>
    <p:handoutMasterId r:id="rId41"/>
  </p:handoutMasterIdLst>
  <p:sldIdLst>
    <p:sldId id="256" r:id="rId5"/>
    <p:sldId id="257" r:id="rId6"/>
    <p:sldId id="286" r:id="rId7"/>
    <p:sldId id="287" r:id="rId8"/>
    <p:sldId id="288" r:id="rId9"/>
    <p:sldId id="289" r:id="rId10"/>
    <p:sldId id="290" r:id="rId11"/>
    <p:sldId id="291" r:id="rId12"/>
    <p:sldId id="292" r:id="rId13"/>
    <p:sldId id="293" r:id="rId14"/>
    <p:sldId id="294" r:id="rId15"/>
    <p:sldId id="296" r:id="rId16"/>
    <p:sldId id="295" r:id="rId17"/>
    <p:sldId id="297" r:id="rId18"/>
    <p:sldId id="262" r:id="rId19"/>
    <p:sldId id="298" r:id="rId20"/>
    <p:sldId id="263" r:id="rId21"/>
    <p:sldId id="264" r:id="rId22"/>
    <p:sldId id="265" r:id="rId23"/>
    <p:sldId id="266" r:id="rId24"/>
    <p:sldId id="267" r:id="rId25"/>
    <p:sldId id="268" r:id="rId26"/>
    <p:sldId id="269" r:id="rId27"/>
    <p:sldId id="270" r:id="rId28"/>
    <p:sldId id="271" r:id="rId29"/>
    <p:sldId id="299" r:id="rId30"/>
    <p:sldId id="272" r:id="rId31"/>
    <p:sldId id="273" r:id="rId32"/>
    <p:sldId id="274" r:id="rId33"/>
    <p:sldId id="279" r:id="rId34"/>
    <p:sldId id="280" r:id="rId35"/>
    <p:sldId id="281" r:id="rId36"/>
    <p:sldId id="282" r:id="rId37"/>
    <p:sldId id="283" r:id="rId38"/>
    <p:sldId id="284" r:id="rId39"/>
  </p:sldIdLst>
  <p:sldSz cx="9144000" cy="6858000" type="screen4x3"/>
  <p:notesSz cx="7315200" cy="9601200"/>
  <p:embeddedFontLst>
    <p:embeddedFont>
      <p:font typeface="Calibri" panose="020F0502020204030204" pitchFamily="34" charset="0"/>
      <p:regular r:id="rId42"/>
      <p:bold r:id="rId43"/>
      <p:italic r:id="rId44"/>
      <p:boldItalic r:id="rId45"/>
    </p:embeddedFont>
    <p:embeddedFont>
      <p:font typeface="ＭＳ Ｐゴシック" panose="020B0600070205080204" pitchFamily="34" charset="-128"/>
      <p:regular r:id="rId46"/>
    </p:embeddedFont>
    <p:embeddedFont>
      <p:font typeface="Candara" panose="020E050203030302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4">
          <p15:clr>
            <a:srgbClr val="A4A3A4"/>
          </p15:clr>
        </p15:guide>
        <p15:guide id="2" pos="13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67522" autoAdjust="0"/>
  </p:normalViewPr>
  <p:slideViewPr>
    <p:cSldViewPr snapToGrid="0" showGuides="1">
      <p:cViewPr varScale="1">
        <p:scale>
          <a:sx n="47" d="100"/>
          <a:sy n="47" d="100"/>
        </p:scale>
        <p:origin x="1880"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52"/>
    </p:cViewPr>
  </p:sorterViewPr>
  <p:notesViewPr>
    <p:cSldViewPr snapToGrid="0">
      <p:cViewPr varScale="1">
        <p:scale>
          <a:sx n="76" d="100"/>
          <a:sy n="76" d="100"/>
        </p:scale>
        <p:origin x="-1944" y="-90"/>
      </p:cViewPr>
      <p:guideLst>
        <p:guide orient="horz" pos="2874"/>
        <p:guide pos="138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6/29/2017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546947"/>
            <a:ext cx="4892673" cy="4221209"/>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19266" y="49258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Concurrency and Locking</a:t>
            </a:r>
          </a:p>
        </p:txBody>
      </p:sp>
      <p:sp>
        <p:nvSpPr>
          <p:cNvPr id="12" name="Rectangle 14"/>
          <p:cNvSpPr>
            <a:spLocks noChangeArrowheads="1"/>
          </p:cNvSpPr>
          <p:nvPr/>
        </p:nvSpPr>
        <p:spPr bwMode="auto">
          <a:xfrm>
            <a:off x="4126771" y="878261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16-</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47106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8524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p:txBody>
          <a:bodyPr/>
          <a:lstStyle/>
          <a:p>
            <a:r>
              <a:rPr lang="en-US" smtClean="0"/>
              <a:t>A 'deadlock' occurs when program A locks page X exclusively and attempts to  lock page Y, while  program B has already locked page Y exclusively and attempts to lock page X.  Neither program can continue without the required lock.  DB2 cancels one of the processes (the one with the fewest log records) with  a time out code.  To avoid this situation, you can:</a:t>
            </a:r>
          </a:p>
          <a:p>
            <a:r>
              <a:rPr lang="en-US" smtClean="0"/>
              <a:t>Use the same sequence of update.  Both programs should advance along the tables in ascending key order; this makes it less likely that they will cross each other's  paths and attempt to lock the same page.  Both programs should access  various  tables in the same sequence, for the same reason.</a:t>
            </a:r>
          </a:p>
          <a:p>
            <a:endParaRPr lang="en-US" smtClean="0"/>
          </a:p>
          <a:p>
            <a:r>
              <a:rPr lang="en-US" smtClean="0"/>
              <a:t>Avoid clashing updates through different paths (if possible). The problem with such updates can be exemplified as follows:</a:t>
            </a:r>
          </a:p>
          <a:p>
            <a:r>
              <a:rPr lang="en-US" smtClean="0"/>
              <a:t>User A is updating page 1 using index X for access to the data.</a:t>
            </a:r>
          </a:p>
          <a:p>
            <a:r>
              <a:rPr lang="en-US" smtClean="0"/>
              <a:t>User B is updating page 2 using index Y for access to the data.</a:t>
            </a:r>
          </a:p>
          <a:p>
            <a:endParaRPr lang="en-US" smtClean="0"/>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59820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p:txBody>
          <a:bodyPr/>
          <a:lstStyle/>
          <a:p>
            <a:r>
              <a:rPr lang="en-US" smtClean="0"/>
              <a:t>However, each index also references the data on the other  page (i.e., Index X  references data on page 2 and index Y  references data on page 1).</a:t>
            </a:r>
          </a:p>
          <a:p>
            <a:endParaRPr lang="en-US" smtClean="0"/>
          </a:p>
          <a:p>
            <a:r>
              <a:rPr lang="en-US" smtClean="0"/>
              <a:t>Therefore, after the data is reached by means of one index, and after that data is updated, each query must modify the other index so it would reflect the new, updated data.  However, that other index is still locked  by the other query.</a:t>
            </a:r>
          </a:p>
          <a:p>
            <a:endParaRPr lang="en-US" smtClean="0"/>
          </a:p>
          <a:p>
            <a:r>
              <a:rPr lang="en-US" smtClean="0"/>
              <a:t>Such deadlocks are hard to avoid.  You may watch out for some conditions which make this situation more likely:</a:t>
            </a:r>
          </a:p>
          <a:p>
            <a:endParaRPr lang="en-US" smtClean="0"/>
          </a:p>
          <a:p>
            <a:r>
              <a:rPr lang="en-US" smtClean="0"/>
              <a:t>Large number of indexes on a table, with frequent deletes or updates.</a:t>
            </a:r>
          </a:p>
          <a:p>
            <a:r>
              <a:rPr lang="en-US" smtClean="0"/>
              <a:t>Multi-row updates and deletes.</a:t>
            </a:r>
          </a:p>
          <a:p>
            <a:r>
              <a:rPr lang="en-US" smtClean="0"/>
              <a:t>Large value used for SUBPAGES for the index.</a:t>
            </a:r>
          </a:p>
          <a:p>
            <a:r>
              <a:rPr lang="en-US" smtClean="0"/>
              <a:t>Use frequent   COMMITs. The chance that a page needed by  program A will already be held by program B is thereby reduced.</a:t>
            </a:r>
          </a:p>
          <a:p>
            <a:endParaRPr lang="en-US" smtClean="0"/>
          </a:p>
          <a:p>
            <a:r>
              <a:rPr lang="en-US" smtClean="0"/>
              <a:t>Use cursor with FOR UPDATE OF ... This technique locks with  INTENT UPDATE, ahead of time, all the pages which you will need.  This is a more relaxed lock than an exclusive lock, but it still prevents other programs from locking one of your  pages exclusively.  Thus, less contention, fewer deadlocks  and fewer time outs will occur.</a:t>
            </a:r>
          </a:p>
          <a:p>
            <a:r>
              <a:rPr lang="en-US" smtClean="0"/>
              <a:t/>
            </a:r>
            <a:br>
              <a:rPr lang="en-US" smtClean="0"/>
            </a:br>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676260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07914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827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2239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9344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75964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3889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8049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26466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81608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6774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62646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type="body" idx="1"/>
          </p:nvPr>
        </p:nvSpPr>
        <p:spPr/>
        <p:txBody>
          <a:bodyPr/>
          <a:lstStyle/>
          <a:p>
            <a:r>
              <a:rPr lang="en-US" smtClean="0"/>
              <a:t>.</a:t>
            </a:r>
            <a:endParaRPr lang="en-US"/>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22431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230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p:txBody>
          <a:bodyPr/>
          <a:lstStyle/>
          <a:p>
            <a:r>
              <a:rPr lang="en-US" dirty="0" smtClean="0"/>
              <a:t>DB2’s concurrency control mechanism is based on a technique called locking. The basic idea of locking is simple: when a transaction needs and assurance that some of the object it is interested  in typically a database row  - will not change in some unpredictable manner while its back is turned , it acquires a lock on that object and there by to prevent them from  changing it. The first transaction is thus able to carry out its processing in the certain knowledge that the object in question will remain in stable state for as long as that transaction wishes it to </a:t>
            </a:r>
          </a:p>
          <a:p>
            <a:endParaRPr lang="en-US" dirty="0" smtClean="0"/>
          </a:p>
          <a:p>
            <a:r>
              <a:rPr lang="en-US" dirty="0" smtClean="0"/>
              <a:t>The two types of locks that can be placed are shared lock(S) and exclusive lock (X). We assume  that if a transaction requests a lock that is currently not available , the transaction simply waits until it is. In practice, the installation can specify a maximum wait time ; then if any transaction ever reaches this threshold in waiting for a lock, it “times out” and the lock request fails ( a negative SQLCODE  is returned)</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8370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8017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7535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p:txBody>
          <a:bodyPr/>
          <a:lstStyle/>
          <a:p>
            <a:r>
              <a:rPr lang="en-US" smtClean="0"/>
              <a:t>From the compatibility matrix , two inferences can be drawn:</a:t>
            </a:r>
          </a:p>
          <a:p>
            <a:r>
              <a:rPr lang="en-US" smtClean="0"/>
              <a:t>If  transaction A holds an X lock on row R , then a request from transaction B for a lock of either type on R causes B to go into a wait state. B will wait until A’s lock is released.</a:t>
            </a:r>
          </a:p>
          <a:p>
            <a:endParaRPr lang="en-US" smtClean="0"/>
          </a:p>
          <a:p>
            <a:r>
              <a:rPr lang="en-US" smtClean="0"/>
              <a:t>If transaction A hold a shared lock (S) lock on row R , then A request from transaction B for an  X lock on R causes B to go into a wait state (and  B will wait until A’s lock is released).</a:t>
            </a:r>
          </a:p>
          <a:p>
            <a:r>
              <a:rPr lang="en-US" smtClean="0"/>
              <a:t>	</a:t>
            </a:r>
          </a:p>
          <a:p>
            <a:r>
              <a:rPr lang="en-US" smtClean="0"/>
              <a:t>A request  from transaction B for an S lock on R is granted (that is , B also holds an S lock on R).</a:t>
            </a:r>
          </a:p>
          <a:p>
            <a:endParaRPr lang="en-US" smtClean="0"/>
          </a:p>
          <a:p>
            <a:r>
              <a:rPr lang="en-US" smtClean="0"/>
              <a:t>Transaction  requests for row locks are always implicit. When a transaction successfully fetches a row , it automatically acquires an S lock on that row. When a transaction successfully updates a row, it automatically acquires and X lock on that row. If it already holds an S lock on that row, as it will in FETCH/UPDATE or FETCH/DELETE SEQUENCE, then the update or delete “promotes the S lock to X level.</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0527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9" name="Rectangle 5"/>
          <p:cNvSpPr>
            <a:spLocks noGrp="1" noChangeArrowheads="1"/>
          </p:cNvSpPr>
          <p:nvPr>
            <p:ph type="body" idx="1"/>
          </p:nvPr>
        </p:nvSpPr>
        <p:spPr/>
        <p:txBody>
          <a:bodyPr/>
          <a:lstStyle/>
          <a:p>
            <a:r>
              <a:rPr lang="en-US" smtClean="0"/>
              <a:t>The above figure shows what would happen to the interleaved execution under the locking mechanism of  DB2. As one can see, transaction A’s update at time t3 is not accepted because it is an implicit request for an X lock on R, and such a request conflicts with the S lock already held by transaction B; so A  goes into a wait state. For analogous reasons , B goes into a wait state at time t4. Now both transaction are unable to proceed, so there is no question of any update being lost.DB2 thus solves the   lost update problem by reducing it to another problem but  at least it does solve the original problem. This  problem is called the deadlock problem, discussed later.</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421976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Rectangle 5"/>
          <p:cNvSpPr>
            <a:spLocks noGrp="1" noChangeArrowheads="1"/>
          </p:cNvSpPr>
          <p:nvPr>
            <p:ph type="body" idx="1"/>
          </p:nvPr>
        </p:nvSpPr>
        <p:spPr/>
        <p:txBody>
          <a:bodyPr/>
          <a:lstStyle/>
          <a:p>
            <a:r>
              <a:rPr lang="en-US" smtClean="0"/>
              <a:t>Transaction A’s operation at time t2 is not accepted , because it is an implicit request for a lock on R, and such a request conflicts with the X lock already held by B; so A goes into a wait state and remains so until B reaches a synchpoint (either commit or rollback), when B’s lock is released and A is able to proceed; and at that point A sees a committed value (either the pre – B value, if B terminates and with a ROLLBACK , or the post – b value otherwise. Either way, A is no longer dependent on an uncommitted update.</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147894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4905588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56960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61801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3992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388761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59087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6273856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204706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4750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092238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6440540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72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31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73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65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73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245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7271661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16: Concurrency and Locking</a:t>
            </a:r>
            <a:endParaRPr lang="en-US" b="0" dirty="0">
              <a:ea typeface="ＭＳ Ｐゴシック"/>
              <a:cs typeface="ＭＳ Ｐゴシック"/>
            </a:endParaRPr>
          </a:p>
        </p:txBody>
      </p:sp>
    </p:spTree>
    <p:extLst>
      <p:ext uri="{BB962C8B-B14F-4D97-AF65-F5344CB8AC3E}">
        <p14:creationId xmlns:p14="http://schemas.microsoft.com/office/powerpoint/2010/main" val="2624778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Stability(RS)</a:t>
            </a:r>
            <a:endParaRPr lang="en-US"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928031" y="1425171"/>
            <a:ext cx="6818093" cy="4667275"/>
          </a:xfrm>
          <a:prstGeom prst="rect">
            <a:avLst/>
          </a:prstGeom>
        </p:spPr>
      </p:pic>
    </p:spTree>
    <p:extLst>
      <p:ext uri="{BB962C8B-B14F-4D97-AF65-F5344CB8AC3E}">
        <p14:creationId xmlns:p14="http://schemas.microsoft.com/office/powerpoint/2010/main" val="324837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Stability(RS)</a:t>
            </a:r>
          </a:p>
        </p:txBody>
      </p:sp>
      <p:sp>
        <p:nvSpPr>
          <p:cNvPr id="3" name="Content Placeholder 2"/>
          <p:cNvSpPr>
            <a:spLocks noGrp="1"/>
          </p:cNvSpPr>
          <p:nvPr>
            <p:ph idx="1"/>
          </p:nvPr>
        </p:nvSpPr>
        <p:spPr/>
        <p:txBody>
          <a:bodyPr/>
          <a:lstStyle/>
          <a:p>
            <a:r>
              <a:rPr lang="en-US" altLang="en-US" dirty="0" smtClean="0"/>
              <a:t>When </a:t>
            </a:r>
            <a:r>
              <a:rPr lang="en-US" altLang="en-US" dirty="0"/>
              <a:t>this isolation level is used, only rows that are actually retrieved or modified by the owning transaction are locked.</a:t>
            </a:r>
          </a:p>
          <a:p>
            <a:r>
              <a:rPr lang="en-US" altLang="en-US" dirty="0" smtClean="0"/>
              <a:t> When </a:t>
            </a:r>
            <a:r>
              <a:rPr lang="en-US" altLang="en-US" dirty="0"/>
              <a:t>this isolation level is used, lost updates, dirty reads, and non-repeatable reads cannot occur; phantoms, however, can and may be seen. </a:t>
            </a:r>
          </a:p>
          <a:p>
            <a:r>
              <a:rPr lang="en-US" altLang="en-US" dirty="0" smtClean="0"/>
              <a:t> Use </a:t>
            </a:r>
            <a:r>
              <a:rPr lang="en-US" altLang="en-US" dirty="0"/>
              <a:t>the Read Stability isolation level when you want some level of concurrency between applications, yet you also want qualified rows to remain stable for the duration of an individual transaction.</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690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Read(RR)</a:t>
            </a:r>
          </a:p>
        </p:txBody>
      </p:sp>
      <p:pic>
        <p:nvPicPr>
          <p:cNvPr id="5" name="Content Placeholder 4"/>
          <p:cNvPicPr>
            <a:picLocks noGrp="1" noChangeAspect="1"/>
          </p:cNvPicPr>
          <p:nvPr>
            <p:ph idx="1"/>
          </p:nvPr>
        </p:nvPicPr>
        <p:blipFill>
          <a:blip r:embed="rId2"/>
          <a:stretch>
            <a:fillRect/>
          </a:stretch>
        </p:blipFill>
        <p:spPr>
          <a:xfrm>
            <a:off x="1784547" y="1501775"/>
            <a:ext cx="5740006" cy="4637088"/>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51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Repeatable Read(RR)</a:t>
            </a:r>
            <a:endParaRPr lang="en-US" dirty="0"/>
          </a:p>
        </p:txBody>
      </p:sp>
      <p:sp>
        <p:nvSpPr>
          <p:cNvPr id="3" name="Content Placeholder 2"/>
          <p:cNvSpPr>
            <a:spLocks noGrp="1"/>
          </p:cNvSpPr>
          <p:nvPr>
            <p:ph idx="1"/>
          </p:nvPr>
        </p:nvSpPr>
        <p:spPr/>
        <p:txBody>
          <a:bodyPr/>
          <a:lstStyle/>
          <a:p>
            <a:r>
              <a:rPr lang="en-US" altLang="en-US" dirty="0" smtClean="0"/>
              <a:t> Most </a:t>
            </a:r>
            <a:r>
              <a:rPr lang="en-US" altLang="en-US" dirty="0"/>
              <a:t>restrictive isolation level available </a:t>
            </a:r>
          </a:p>
          <a:p>
            <a:r>
              <a:rPr lang="en-US" altLang="en-US" dirty="0" smtClean="0"/>
              <a:t> If </a:t>
            </a:r>
            <a:r>
              <a:rPr lang="en-US" altLang="en-US" dirty="0"/>
              <a:t>an entire table or view is scanned in response to a query, the entire table or all table rows referenced by the view are locked. This greatly reduces concurrency, especially when large tables are used.</a:t>
            </a:r>
          </a:p>
          <a:p>
            <a:r>
              <a:rPr lang="en-US" altLang="en-US" dirty="0" smtClean="0"/>
              <a:t> Lost </a:t>
            </a:r>
            <a:r>
              <a:rPr lang="en-US" altLang="en-US" dirty="0"/>
              <a:t>updates, dirty reads, non-repeatable reads, and phantoms cannot occur.</a:t>
            </a:r>
          </a:p>
          <a:p>
            <a:r>
              <a:rPr lang="en-US" altLang="en-US" dirty="0" smtClean="0"/>
              <a:t> Use </a:t>
            </a:r>
            <a:r>
              <a:rPr lang="en-US" altLang="en-US" dirty="0"/>
              <a:t>the Repeatable Read isolation level if you're executing large queries and you don't want concurrent transactions to have the ability to make changes that could cause the query to return different results if run more than once.</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3685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isolation levels with queries </a:t>
            </a:r>
            <a:endParaRPr lang="en-US" dirty="0"/>
          </a:p>
        </p:txBody>
      </p:sp>
      <p:sp>
        <p:nvSpPr>
          <p:cNvPr id="3" name="Content Placeholder 2"/>
          <p:cNvSpPr>
            <a:spLocks noGrp="1"/>
          </p:cNvSpPr>
          <p:nvPr>
            <p:ph idx="1"/>
          </p:nvPr>
        </p:nvSpPr>
        <p:spPr/>
        <p:txBody>
          <a:bodyPr/>
          <a:lstStyle/>
          <a:p>
            <a:r>
              <a:rPr lang="en-US" dirty="0" smtClean="0"/>
              <a:t> Specifying isolation levels with queries </a:t>
            </a:r>
          </a:p>
          <a:p>
            <a:pPr lvl="1"/>
            <a:r>
              <a:rPr lang="en-US" dirty="0" smtClean="0"/>
              <a:t>Syntax:</a:t>
            </a:r>
          </a:p>
          <a:p>
            <a:pPr lvl="2"/>
            <a:r>
              <a:rPr lang="en-US" altLang="en-US" dirty="0"/>
              <a:t>SELECT statement to set a specific query's isolation level to Repeatable Read (RR), Read Stability (RS), Cursor Stability (CS), or Uncommitted Read (UR</a:t>
            </a:r>
            <a:r>
              <a:rPr lang="en-US" altLang="en-US" dirty="0" smtClean="0"/>
              <a:t>).</a:t>
            </a:r>
          </a:p>
          <a:p>
            <a:pPr lvl="1"/>
            <a:r>
              <a:rPr lang="en-US" dirty="0" smtClean="0"/>
              <a:t>Example: </a:t>
            </a:r>
          </a:p>
          <a:p>
            <a:pPr lvl="2"/>
            <a:r>
              <a:rPr lang="en-US" altLang="en-US" dirty="0"/>
              <a:t>SELECT </a:t>
            </a:r>
            <a:r>
              <a:rPr lang="en-US" altLang="en-US" dirty="0" smtClean="0"/>
              <a:t>* FROM </a:t>
            </a:r>
            <a:r>
              <a:rPr lang="en-US" altLang="en-US" dirty="0"/>
              <a:t>employee WHERE </a:t>
            </a:r>
            <a:r>
              <a:rPr lang="en-US" altLang="en-US" dirty="0" err="1"/>
              <a:t>empid</a:t>
            </a:r>
            <a:r>
              <a:rPr lang="en-US" altLang="en-US" dirty="0"/>
              <a:t> = </a:t>
            </a:r>
            <a:r>
              <a:rPr lang="en-US" altLang="en-US" dirty="0" smtClean="0"/>
              <a:t>109124 </a:t>
            </a:r>
            <a:r>
              <a:rPr lang="en-US" altLang="en-US" dirty="0"/>
              <a:t>WITH RR</a:t>
            </a:r>
            <a:endParaRPr lang="en-US"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22948" t="13921" r="12442" b="66162"/>
          <a:stretch>
            <a:fillRect/>
          </a:stretch>
        </p:blipFill>
        <p:spPr>
          <a:xfrm>
            <a:off x="479863" y="3536604"/>
            <a:ext cx="7997825" cy="2601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731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dirty="0" smtClean="0"/>
              <a:t>Locking</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DB2’s </a:t>
            </a:r>
            <a:r>
              <a:rPr lang="en-US" dirty="0"/>
              <a:t>concurrency control mechanism is based on a technique called locking</a:t>
            </a:r>
            <a:r>
              <a:rPr lang="en-US" dirty="0" smtClean="0"/>
              <a:t>.</a:t>
            </a:r>
          </a:p>
          <a:p>
            <a:pPr>
              <a:buFont typeface="Wingdings" pitchFamily="2" charset="2"/>
              <a:buChar char="Ø"/>
            </a:pPr>
            <a:endParaRPr lang="en-US" dirty="0"/>
          </a:p>
          <a:p>
            <a:pPr>
              <a:buFont typeface="Wingdings" pitchFamily="2" charset="2"/>
              <a:buChar char="Ø"/>
            </a:pPr>
            <a:r>
              <a:rPr lang="en-US" dirty="0" smtClean="0"/>
              <a:t> When </a:t>
            </a:r>
            <a:r>
              <a:rPr lang="en-US" dirty="0"/>
              <a:t>a transaction needs assurance that the object it is interested does not change in some unpredictable manner during execution, it acquires a lock on that object to prevent it from changing</a:t>
            </a:r>
            <a:r>
              <a:rPr lang="en-US" dirty="0" smtClean="0"/>
              <a:t>.</a:t>
            </a:r>
          </a:p>
          <a:p>
            <a:pPr marL="0" indent="0">
              <a:buNone/>
            </a:pPr>
            <a:endParaRPr lang="en-US" dirty="0"/>
          </a:p>
          <a:p>
            <a:pPr>
              <a:buFont typeface="Wingdings" pitchFamily="2" charset="2"/>
              <a:buChar char="Ø"/>
            </a:pPr>
            <a:r>
              <a:rPr lang="en-US" altLang="en-US" dirty="0" smtClean="0"/>
              <a:t> A </a:t>
            </a:r>
            <a:r>
              <a:rPr lang="en-US" altLang="en-US" dirty="0"/>
              <a:t>lock is a mechanism that is used to associate a data resource with a single transaction, for the sole purpose of controlling how other transactions interact with that resource while it is associated with the transaction that has it locked. </a:t>
            </a:r>
          </a:p>
          <a:p>
            <a:pPr marL="0" indent="0">
              <a:buNone/>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3750878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20901" t="11127" r="27025" b="13638"/>
          <a:stretch>
            <a:fillRect/>
          </a:stretch>
        </p:blipFill>
        <p:spPr>
          <a:xfrm>
            <a:off x="1214651" y="1276658"/>
            <a:ext cx="7124131" cy="5060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8930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16.2: How Does DB2 Solve the Three Concurrency Problems? </a:t>
            </a:r>
            <a:r>
              <a:rPr lang="en-US" dirty="0"/>
              <a:t/>
            </a:r>
            <a:br>
              <a:rPr lang="en-US" dirty="0"/>
            </a:br>
            <a:r>
              <a:rPr lang="en-US" dirty="0"/>
              <a:t>Explanation: </a:t>
            </a:r>
            <a:r>
              <a:rPr lang="en-US" dirty="0" smtClean="0"/>
              <a:t>Locking</a:t>
            </a:r>
            <a:endParaRPr lang="en-US" dirty="0"/>
          </a:p>
        </p:txBody>
      </p:sp>
      <p:sp>
        <p:nvSpPr>
          <p:cNvPr id="3" name="Content Placeholder 2"/>
          <p:cNvSpPr>
            <a:spLocks noGrp="1"/>
          </p:cNvSpPr>
          <p:nvPr>
            <p:ph idx="1"/>
          </p:nvPr>
        </p:nvSpPr>
        <p:spPr/>
        <p:txBody>
          <a:bodyPr/>
          <a:lstStyle/>
          <a:p>
            <a:r>
              <a:rPr lang="en-US" dirty="0"/>
              <a:t>The effect of the lock is to lock other transactions out of the object and thereby prevent it from changing.</a:t>
            </a:r>
          </a:p>
          <a:p>
            <a:r>
              <a:rPr lang="en-US" dirty="0"/>
              <a:t>Important locks are</a:t>
            </a:r>
          </a:p>
          <a:p>
            <a:pPr lvl="1"/>
            <a:r>
              <a:rPr lang="en-US" dirty="0"/>
              <a:t>Shared locks     (S locks) </a:t>
            </a:r>
          </a:p>
          <a:p>
            <a:pPr lvl="1"/>
            <a:r>
              <a:rPr lang="en-US" dirty="0"/>
              <a:t>Exclusive locks (X locks)</a:t>
            </a:r>
          </a:p>
          <a:p>
            <a:r>
              <a:rPr lang="en-US" dirty="0"/>
              <a:t>Shared locks     (S locks) </a:t>
            </a:r>
          </a:p>
          <a:p>
            <a:r>
              <a:rPr lang="en-US" dirty="0"/>
              <a:t>Exclusive locks (X locks)</a:t>
            </a:r>
          </a:p>
          <a:p>
            <a:endParaRPr lang="en-US" dirty="0"/>
          </a:p>
        </p:txBody>
      </p:sp>
    </p:spTree>
    <p:extLst>
      <p:ext uri="{BB962C8B-B14F-4D97-AF65-F5344CB8AC3E}">
        <p14:creationId xmlns:p14="http://schemas.microsoft.com/office/powerpoint/2010/main" val="272822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16.2: How Does DB2 Solve the Three Concurrency Problems? </a:t>
            </a:r>
            <a:br>
              <a:rPr lang="en-US" sz="1200" dirty="0"/>
            </a:br>
            <a:r>
              <a:rPr lang="en-US" dirty="0"/>
              <a:t>Explanation: </a:t>
            </a:r>
            <a:r>
              <a:rPr lang="en-US" dirty="0" smtClean="0"/>
              <a:t>Locking</a:t>
            </a:r>
            <a:endParaRPr lang="en-US" dirty="0"/>
          </a:p>
        </p:txBody>
      </p:sp>
      <p:sp>
        <p:nvSpPr>
          <p:cNvPr id="3" name="Content Placeholder 2"/>
          <p:cNvSpPr>
            <a:spLocks noGrp="1"/>
          </p:cNvSpPr>
          <p:nvPr>
            <p:ph idx="1"/>
          </p:nvPr>
        </p:nvSpPr>
        <p:spPr/>
        <p:txBody>
          <a:bodyPr/>
          <a:lstStyle/>
          <a:p>
            <a:r>
              <a:rPr lang="en-US" dirty="0"/>
              <a:t>An application </a:t>
            </a:r>
            <a:r>
              <a:rPr lang="en-US" dirty="0" err="1"/>
              <a:t>pgm</a:t>
            </a:r>
            <a:r>
              <a:rPr lang="en-US" dirty="0"/>
              <a:t> may access a row in a db2 table in order to perform an update.</a:t>
            </a:r>
          </a:p>
          <a:p>
            <a:r>
              <a:rPr lang="en-US" dirty="0"/>
              <a:t>Application </a:t>
            </a:r>
            <a:r>
              <a:rPr lang="en-US" dirty="0" err="1"/>
              <a:t>pgm</a:t>
            </a:r>
            <a:r>
              <a:rPr lang="en-US" dirty="0"/>
              <a:t> takes a period of time to process the row information, move new values to columns to be updated, issue the statement to update the database and commit the data.</a:t>
            </a:r>
          </a:p>
          <a:p>
            <a:r>
              <a:rPr lang="en-US" dirty="0"/>
              <a:t>While data is changed, but not yet committed, DB2 places a lock on the data in the table.</a:t>
            </a:r>
          </a:p>
          <a:p>
            <a:endParaRPr lang="en-US" dirty="0"/>
          </a:p>
          <a:p>
            <a:endParaRPr lang="en-US" dirty="0"/>
          </a:p>
        </p:txBody>
      </p:sp>
    </p:spTree>
    <p:extLst>
      <p:ext uri="{BB962C8B-B14F-4D97-AF65-F5344CB8AC3E}">
        <p14:creationId xmlns:p14="http://schemas.microsoft.com/office/powerpoint/2010/main" val="58952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990600" y="1600200"/>
            <a:ext cx="6705600" cy="3200400"/>
          </a:xfrm>
          <a:prstGeom prst="rect">
            <a:avLst/>
          </a:prstGeom>
          <a:solidFill>
            <a:srgbClr val="FFFFFF"/>
          </a:solidFill>
          <a:ln w="9525">
            <a:solidFill>
              <a:schemeClr val="tx2"/>
            </a:solidFill>
            <a:miter lim="800000"/>
            <a:headEnd/>
            <a:tailEnd/>
          </a:ln>
          <a:effectLst/>
        </p:spPr>
        <p:txBody>
          <a:bodyPr wrap="none" anchor="ctr"/>
          <a:lstStyle/>
          <a:p>
            <a:endParaRPr lang="en-US">
              <a:latin typeface="Candara"/>
            </a:endParaRPr>
          </a:p>
        </p:txBody>
      </p:sp>
      <p:sp>
        <p:nvSpPr>
          <p:cNvPr id="269315" name="Rectangle 3"/>
          <p:cNvSpPr>
            <a:spLocks noChangeArrowheads="1"/>
          </p:cNvSpPr>
          <p:nvPr/>
        </p:nvSpPr>
        <p:spPr bwMode="auto">
          <a:xfrm>
            <a:off x="1981200" y="1905000"/>
            <a:ext cx="5029200" cy="2222500"/>
          </a:xfrm>
          <a:prstGeom prst="rect">
            <a:avLst/>
          </a:prstGeom>
          <a:noFill/>
          <a:ln w="12700">
            <a:noFill/>
            <a:miter lim="800000"/>
            <a:headEnd/>
            <a:tailEnd/>
          </a:ln>
          <a:effectLst/>
        </p:spPr>
        <p:txBody>
          <a:bodyPr lIns="90488" tIns="44450" rIns="90488" bIns="44450">
            <a:spAutoFit/>
          </a:bodyPr>
          <a:lstStyle/>
          <a:p>
            <a:pPr eaLnBrk="0" hangingPunct="0"/>
            <a:r>
              <a:rPr lang="en-US" sz="2000" dirty="0">
                <a:solidFill>
                  <a:srgbClr val="000000"/>
                </a:solidFill>
                <a:latin typeface="+mj-lt"/>
              </a:rPr>
              <a:t>	A</a:t>
            </a:r>
          </a:p>
          <a:p>
            <a:pPr eaLnBrk="0" hangingPunct="0"/>
            <a:r>
              <a:rPr lang="en-US" sz="2000" dirty="0">
                <a:solidFill>
                  <a:srgbClr val="000000"/>
                </a:solidFill>
                <a:latin typeface="+mj-lt"/>
              </a:rPr>
              <a:t>B		X		S</a:t>
            </a:r>
          </a:p>
          <a:p>
            <a:pPr eaLnBrk="0" hangingPunct="0"/>
            <a:endParaRPr lang="en-US" sz="2000" dirty="0">
              <a:solidFill>
                <a:srgbClr val="000000"/>
              </a:solidFill>
              <a:latin typeface="+mj-lt"/>
            </a:endParaRPr>
          </a:p>
          <a:p>
            <a:pPr eaLnBrk="0" hangingPunct="0"/>
            <a:r>
              <a:rPr lang="en-US" sz="2000" dirty="0">
                <a:solidFill>
                  <a:srgbClr val="000000"/>
                </a:solidFill>
                <a:latin typeface="+mj-lt"/>
              </a:rPr>
              <a:t>X		N		N</a:t>
            </a:r>
          </a:p>
          <a:p>
            <a:pPr eaLnBrk="0" hangingPunct="0"/>
            <a:endParaRPr lang="en-US" sz="2000" dirty="0">
              <a:solidFill>
                <a:srgbClr val="000000"/>
              </a:solidFill>
              <a:latin typeface="+mj-lt"/>
            </a:endParaRPr>
          </a:p>
          <a:p>
            <a:pPr eaLnBrk="0" hangingPunct="0"/>
            <a:r>
              <a:rPr lang="en-US" sz="2000" dirty="0">
                <a:solidFill>
                  <a:srgbClr val="000000"/>
                </a:solidFill>
                <a:latin typeface="+mj-lt"/>
              </a:rPr>
              <a:t>S		N		Y</a:t>
            </a:r>
          </a:p>
          <a:p>
            <a:pPr eaLnBrk="0" latinLnBrk="1" hangingPunct="0"/>
            <a:endParaRPr lang="en-US" sz="2000" dirty="0">
              <a:solidFill>
                <a:srgbClr val="000000"/>
              </a:solidFill>
              <a:latin typeface="+mj-lt"/>
            </a:endParaRPr>
          </a:p>
        </p:txBody>
      </p:sp>
      <p:sp>
        <p:nvSpPr>
          <p:cNvPr id="269317" name="Line 5"/>
          <p:cNvSpPr>
            <a:spLocks noChangeShapeType="1"/>
          </p:cNvSpPr>
          <p:nvPr/>
        </p:nvSpPr>
        <p:spPr bwMode="auto">
          <a:xfrm>
            <a:off x="2209800" y="1981200"/>
            <a:ext cx="381000" cy="533400"/>
          </a:xfrm>
          <a:prstGeom prst="line">
            <a:avLst/>
          </a:prstGeom>
          <a:noFill/>
          <a:ln w="9525">
            <a:solidFill>
              <a:schemeClr val="tx2"/>
            </a:solidFill>
            <a:round/>
            <a:headEnd/>
            <a:tailEnd type="triangle" w="med" len="med"/>
          </a:ln>
          <a:effectLst/>
        </p:spPr>
        <p:txBody>
          <a:bodyPr wrap="none" anchor="ctr"/>
          <a:lstStyle/>
          <a:p>
            <a:endParaRPr lang="en-US">
              <a:solidFill>
                <a:schemeClr val="tx2"/>
              </a:solidFill>
              <a:latin typeface="Candara"/>
            </a:endParaRPr>
          </a:p>
        </p:txBody>
      </p:sp>
      <p:sp>
        <p:nvSpPr>
          <p:cNvPr id="2" name="Title 1"/>
          <p:cNvSpPr>
            <a:spLocks noGrp="1"/>
          </p:cNvSpPr>
          <p:nvPr>
            <p:ph type="title"/>
          </p:nvPr>
        </p:nvSpPr>
        <p:spPr>
          <a:xfrm>
            <a:off x="1" y="0"/>
            <a:ext cx="9143999" cy="1002135"/>
          </a:xfrm>
        </p:spPr>
        <p:txBody>
          <a:bodyPr/>
          <a:lstStyle/>
          <a:p>
            <a:r>
              <a:rPr lang="en-US" sz="1200" dirty="0"/>
              <a:t>16.2: How Does DB2 Solve the Three Concurrency Problems? </a:t>
            </a:r>
            <a:br>
              <a:rPr lang="en-US" sz="1200" dirty="0"/>
            </a:br>
            <a:r>
              <a:rPr lang="en-US" dirty="0"/>
              <a:t>Explanation: Compatibility Matrix </a:t>
            </a:r>
          </a:p>
        </p:txBody>
      </p:sp>
    </p:spTree>
    <p:extLst>
      <p:ext uri="{BB962C8B-B14F-4D97-AF65-F5344CB8AC3E}">
        <p14:creationId xmlns:p14="http://schemas.microsoft.com/office/powerpoint/2010/main" val="144764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Concurrency problems: </a:t>
            </a:r>
          </a:p>
          <a:p>
            <a:pPr lvl="2"/>
            <a:r>
              <a:rPr lang="en-US" dirty="0"/>
              <a:t>Lost update problem. </a:t>
            </a:r>
          </a:p>
          <a:p>
            <a:pPr lvl="2"/>
            <a:r>
              <a:rPr lang="en-US" dirty="0"/>
              <a:t>Uncommitted  dependency problem. </a:t>
            </a:r>
          </a:p>
          <a:p>
            <a:pPr lvl="2"/>
            <a:r>
              <a:rPr lang="en-US" dirty="0"/>
              <a:t>Inconsistent analysis problem.</a:t>
            </a:r>
          </a:p>
          <a:p>
            <a:pPr lvl="1"/>
            <a:r>
              <a:rPr lang="en-US" dirty="0"/>
              <a:t>How DB2 solves these problems.</a:t>
            </a:r>
          </a:p>
          <a:p>
            <a:pPr lvl="1"/>
            <a:r>
              <a:rPr lang="en-US" dirty="0"/>
              <a:t>Deadlocks</a:t>
            </a:r>
          </a:p>
          <a:p>
            <a:endParaRPr lang="en-US" dirty="0"/>
          </a:p>
        </p:txBody>
      </p:sp>
    </p:spTree>
    <p:extLst>
      <p:ext uri="{BB962C8B-B14F-4D97-AF65-F5344CB8AC3E}">
        <p14:creationId xmlns:p14="http://schemas.microsoft.com/office/powerpoint/2010/main" val="596043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776508" y="1494960"/>
            <a:ext cx="5645777" cy="366767"/>
          </a:xfrm>
          <a:prstGeom prst="rect">
            <a:avLst/>
          </a:prstGeom>
          <a:noFill/>
          <a:ln w="12700">
            <a:noFill/>
            <a:miter lim="800000"/>
            <a:headEnd/>
            <a:tailEnd/>
          </a:ln>
          <a:effectLst/>
        </p:spPr>
        <p:txBody>
          <a:bodyPr wrap="none" lIns="90488" tIns="44450" rIns="90488" bIns="44450">
            <a:spAutoFit/>
          </a:bodyPr>
          <a:lstStyle/>
          <a:p>
            <a:pPr eaLnBrk="0" hangingPunct="0"/>
            <a:r>
              <a:rPr lang="en-US">
                <a:latin typeface="+mj-lt"/>
                <a:cs typeface="Arial" pitchFamily="34" charset="0"/>
              </a:rPr>
              <a:t>TRAN  A			TIME		TRAN B</a:t>
            </a:r>
          </a:p>
        </p:txBody>
      </p:sp>
      <p:sp>
        <p:nvSpPr>
          <p:cNvPr id="271364" name="Rectangle 4"/>
          <p:cNvSpPr>
            <a:spLocks noChangeArrowheads="1"/>
          </p:cNvSpPr>
          <p:nvPr/>
        </p:nvSpPr>
        <p:spPr bwMode="auto">
          <a:xfrm>
            <a:off x="700308" y="1952160"/>
            <a:ext cx="7025963" cy="4275529"/>
          </a:xfrm>
          <a:prstGeom prst="rect">
            <a:avLst/>
          </a:prstGeom>
          <a:noFill/>
          <a:ln w="12700">
            <a:noFill/>
            <a:miter lim="800000"/>
            <a:headEnd/>
            <a:tailEnd/>
          </a:ln>
          <a:effectLst/>
        </p:spPr>
        <p:txBody>
          <a:bodyPr wrap="none" lIns="90488" tIns="44450" rIns="90488" bIns="44450">
            <a:spAutoFit/>
          </a:bodyPr>
          <a:lstStyle/>
          <a:p>
            <a:pPr eaLnBrk="0" hangingPunct="0"/>
            <a:r>
              <a:rPr lang="en-US" sz="1600" dirty="0">
                <a:latin typeface="+mj-lt"/>
              </a:rPr>
              <a:t>-					-</a:t>
            </a:r>
          </a:p>
          <a:p>
            <a:pPr eaLnBrk="0" hangingPunct="0"/>
            <a:r>
              <a:rPr lang="en-US" sz="1600" dirty="0">
                <a:latin typeface="+mj-lt"/>
                <a:cs typeface="Arial" pitchFamily="34" charset="0"/>
              </a:rPr>
              <a:t>FETCH R		T1		-</a:t>
            </a:r>
          </a:p>
          <a:p>
            <a:pPr eaLnBrk="0" hangingPunct="0"/>
            <a:r>
              <a:rPr lang="en-US" sz="1600" dirty="0">
                <a:latin typeface="+mj-lt"/>
                <a:cs typeface="Arial" pitchFamily="34" charset="0"/>
              </a:rPr>
              <a:t>(acquires S lock on R)	-		-</a:t>
            </a:r>
          </a:p>
          <a:p>
            <a:pPr eaLnBrk="0" hangingPunct="0"/>
            <a:r>
              <a:rPr lang="en-US" sz="1600" dirty="0">
                <a:latin typeface="+mj-lt"/>
                <a:cs typeface="Arial" pitchFamily="34" charset="0"/>
              </a:rPr>
              <a:t>-					-</a:t>
            </a:r>
          </a:p>
          <a:p>
            <a:pPr eaLnBrk="0" hangingPunct="0"/>
            <a:endParaRPr lang="en-US" sz="1600" dirty="0">
              <a:latin typeface="+mj-lt"/>
              <a:cs typeface="Arial" pitchFamily="34" charset="0"/>
            </a:endParaRPr>
          </a:p>
          <a:p>
            <a:pPr eaLnBrk="0" hangingPunct="0"/>
            <a:r>
              <a:rPr lang="en-US" sz="1600" dirty="0">
                <a:latin typeface="+mj-lt"/>
                <a:cs typeface="Arial" pitchFamily="34" charset="0"/>
              </a:rPr>
              <a:t>-			T2		FETCH R	</a:t>
            </a:r>
          </a:p>
          <a:p>
            <a:pPr eaLnBrk="0" hangingPunct="0"/>
            <a:r>
              <a:rPr lang="en-US" sz="1600" dirty="0">
                <a:latin typeface="+mj-lt"/>
                <a:cs typeface="Arial" pitchFamily="34" charset="0"/>
              </a:rPr>
              <a:t>-					(acquires S lock On R)</a:t>
            </a:r>
          </a:p>
          <a:p>
            <a:pPr eaLnBrk="0" hangingPunct="0"/>
            <a:r>
              <a:rPr lang="en-US" sz="1600" dirty="0">
                <a:latin typeface="+mj-lt"/>
                <a:cs typeface="Arial" pitchFamily="34" charset="0"/>
              </a:rPr>
              <a:t>-</a:t>
            </a:r>
          </a:p>
          <a:p>
            <a:pPr eaLnBrk="0" hangingPunct="0"/>
            <a:r>
              <a:rPr lang="en-US" sz="1600" dirty="0">
                <a:latin typeface="+mj-lt"/>
                <a:cs typeface="Arial" pitchFamily="34" charset="0"/>
              </a:rPr>
              <a:t>UPDATE R		T3		-</a:t>
            </a:r>
          </a:p>
          <a:p>
            <a:pPr eaLnBrk="0" hangingPunct="0"/>
            <a:r>
              <a:rPr lang="en-US" sz="1600" dirty="0">
                <a:latin typeface="+mj-lt"/>
                <a:cs typeface="Arial" pitchFamily="34" charset="0"/>
              </a:rPr>
              <a:t>(request X lock on R)			-</a:t>
            </a:r>
          </a:p>
          <a:p>
            <a:pPr eaLnBrk="0" hangingPunct="0"/>
            <a:r>
              <a:rPr lang="en-US" sz="1600" dirty="0">
                <a:latin typeface="+mj-lt"/>
                <a:cs typeface="Arial" pitchFamily="34" charset="0"/>
              </a:rPr>
              <a:t>					-</a:t>
            </a:r>
          </a:p>
          <a:p>
            <a:pPr eaLnBrk="0" hangingPunct="0"/>
            <a:r>
              <a:rPr lang="en-US" sz="1600" dirty="0">
                <a:latin typeface="+mj-lt"/>
                <a:cs typeface="Arial" pitchFamily="34" charset="0"/>
              </a:rPr>
              <a:t>Wait</a:t>
            </a:r>
          </a:p>
          <a:p>
            <a:pPr eaLnBrk="0" hangingPunct="0"/>
            <a:endParaRPr lang="en-US" sz="1600" dirty="0">
              <a:latin typeface="+mj-lt"/>
              <a:cs typeface="Arial" pitchFamily="34" charset="0"/>
            </a:endParaRPr>
          </a:p>
          <a:p>
            <a:pPr eaLnBrk="0" hangingPunct="0"/>
            <a:r>
              <a:rPr lang="en-US" sz="1600" dirty="0">
                <a:latin typeface="+mj-lt"/>
                <a:cs typeface="Arial" pitchFamily="34" charset="0"/>
              </a:rPr>
              <a:t>Wait					UPDATE R</a:t>
            </a:r>
          </a:p>
          <a:p>
            <a:pPr eaLnBrk="0" hangingPunct="0"/>
            <a:r>
              <a:rPr lang="en-US" sz="1600" dirty="0">
                <a:latin typeface="+mj-lt"/>
                <a:cs typeface="Arial" pitchFamily="34" charset="0"/>
              </a:rPr>
              <a:t>			T4		(request for X lock on R)</a:t>
            </a:r>
          </a:p>
          <a:p>
            <a:pPr eaLnBrk="0" hangingPunct="0"/>
            <a:r>
              <a:rPr lang="en-US" sz="1600" dirty="0">
                <a:latin typeface="+mj-lt"/>
                <a:cs typeface="Arial" pitchFamily="34" charset="0"/>
              </a:rPr>
              <a:t>Wait</a:t>
            </a:r>
          </a:p>
          <a:p>
            <a:pPr eaLnBrk="0" hangingPunct="0"/>
            <a:r>
              <a:rPr lang="en-US" sz="1600" dirty="0">
                <a:latin typeface="+mj-lt"/>
                <a:cs typeface="Arial" pitchFamily="34" charset="0"/>
              </a:rPr>
              <a:t>					Wait</a:t>
            </a:r>
          </a:p>
        </p:txBody>
      </p:sp>
      <p:sp>
        <p:nvSpPr>
          <p:cNvPr id="271365" name="Line 5"/>
          <p:cNvSpPr>
            <a:spLocks noChangeShapeType="1"/>
          </p:cNvSpPr>
          <p:nvPr/>
        </p:nvSpPr>
        <p:spPr bwMode="auto">
          <a:xfrm>
            <a:off x="547908" y="2028360"/>
            <a:ext cx="8288338"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71366" name="Line 6"/>
          <p:cNvSpPr>
            <a:spLocks noChangeShapeType="1"/>
          </p:cNvSpPr>
          <p:nvPr/>
        </p:nvSpPr>
        <p:spPr bwMode="auto">
          <a:xfrm>
            <a:off x="4084858" y="2826873"/>
            <a:ext cx="0" cy="48260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71367" name="Line 7"/>
          <p:cNvSpPr>
            <a:spLocks noChangeShapeType="1"/>
          </p:cNvSpPr>
          <p:nvPr/>
        </p:nvSpPr>
        <p:spPr bwMode="auto">
          <a:xfrm>
            <a:off x="4084858" y="3626973"/>
            <a:ext cx="0" cy="31115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71368" name="Line 8"/>
          <p:cNvSpPr>
            <a:spLocks noChangeShapeType="1"/>
          </p:cNvSpPr>
          <p:nvPr/>
        </p:nvSpPr>
        <p:spPr bwMode="auto">
          <a:xfrm>
            <a:off x="4084858" y="4255623"/>
            <a:ext cx="0" cy="93980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71369" name="Line 9"/>
          <p:cNvSpPr>
            <a:spLocks noChangeShapeType="1"/>
          </p:cNvSpPr>
          <p:nvPr/>
        </p:nvSpPr>
        <p:spPr bwMode="auto">
          <a:xfrm>
            <a:off x="4084858" y="5512923"/>
            <a:ext cx="0" cy="82550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 name="Title 1"/>
          <p:cNvSpPr>
            <a:spLocks noGrp="1"/>
          </p:cNvSpPr>
          <p:nvPr>
            <p:ph type="title"/>
          </p:nvPr>
        </p:nvSpPr>
        <p:spPr>
          <a:xfrm>
            <a:off x="1" y="0"/>
            <a:ext cx="9143999" cy="1002135"/>
          </a:xfrm>
        </p:spPr>
        <p:txBody>
          <a:bodyPr/>
          <a:lstStyle/>
          <a:p>
            <a:r>
              <a:rPr lang="en-US" sz="1200" dirty="0"/>
              <a:t>16.2: How Does DB2 Solve the Three Concurrency Problems?  </a:t>
            </a:r>
            <a:r>
              <a:rPr lang="en-US" dirty="0"/>
              <a:t/>
            </a:r>
            <a:br>
              <a:rPr lang="en-US" dirty="0"/>
            </a:br>
            <a:r>
              <a:rPr lang="en-US" dirty="0"/>
              <a:t>Handling Lost Update </a:t>
            </a:r>
            <a:r>
              <a:rPr lang="en-US" dirty="0" smtClean="0"/>
              <a:t>Problem</a:t>
            </a:r>
            <a:endParaRPr lang="en-US" dirty="0"/>
          </a:p>
        </p:txBody>
      </p:sp>
    </p:spTree>
    <p:extLst>
      <p:ext uri="{BB962C8B-B14F-4D97-AF65-F5344CB8AC3E}">
        <p14:creationId xmlns:p14="http://schemas.microsoft.com/office/powerpoint/2010/main" val="15736426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22510" y="1614702"/>
            <a:ext cx="8331200" cy="4600676"/>
            <a:chOff x="39" y="706"/>
            <a:chExt cx="4461" cy="3865"/>
          </a:xfrm>
        </p:grpSpPr>
        <p:sp>
          <p:nvSpPr>
            <p:cNvPr id="273412" name="Rectangle 4"/>
            <p:cNvSpPr>
              <a:spLocks noChangeArrowheads="1"/>
            </p:cNvSpPr>
            <p:nvPr/>
          </p:nvSpPr>
          <p:spPr bwMode="auto">
            <a:xfrm>
              <a:off x="39" y="706"/>
              <a:ext cx="3438" cy="308"/>
            </a:xfrm>
            <a:prstGeom prst="rect">
              <a:avLst/>
            </a:prstGeom>
            <a:noFill/>
            <a:ln w="12700">
              <a:noFill/>
              <a:miter lim="800000"/>
              <a:headEnd/>
              <a:tailEnd/>
            </a:ln>
            <a:effectLst/>
          </p:spPr>
          <p:txBody>
            <a:bodyPr wrap="none" lIns="90488" tIns="44450" rIns="90488" bIns="44450">
              <a:spAutoFit/>
            </a:bodyPr>
            <a:lstStyle/>
            <a:p>
              <a:pPr eaLnBrk="0" hangingPunct="0"/>
              <a:r>
                <a:rPr lang="en-US">
                  <a:cs typeface="Arial" pitchFamily="34" charset="0"/>
                </a:rPr>
                <a:t>TRAN A			TIME			TRAN B</a:t>
              </a:r>
            </a:p>
          </p:txBody>
        </p:sp>
        <p:sp>
          <p:nvSpPr>
            <p:cNvPr id="273413" name="Rectangle 5"/>
            <p:cNvSpPr>
              <a:spLocks noChangeArrowheads="1"/>
            </p:cNvSpPr>
            <p:nvPr/>
          </p:nvSpPr>
          <p:spPr bwMode="auto">
            <a:xfrm>
              <a:off x="87" y="1186"/>
              <a:ext cx="3832" cy="3385"/>
            </a:xfrm>
            <a:prstGeom prst="rect">
              <a:avLst/>
            </a:prstGeom>
            <a:noFill/>
            <a:ln w="12700">
              <a:noFill/>
              <a:miter lim="800000"/>
              <a:headEnd/>
              <a:tailEnd/>
            </a:ln>
            <a:effectLst/>
          </p:spPr>
          <p:txBody>
            <a:bodyPr wrap="none" lIns="90488" tIns="44450" rIns="90488" bIns="44450">
              <a:spAutoFit/>
            </a:bodyPr>
            <a:lstStyle/>
            <a:p>
              <a:pPr eaLnBrk="0" hangingPunct="0"/>
              <a:r>
                <a:rPr lang="en-US" sz="1600" dirty="0"/>
                <a:t>-						-</a:t>
              </a:r>
            </a:p>
            <a:p>
              <a:pPr eaLnBrk="0" hangingPunct="0"/>
              <a:r>
                <a:rPr lang="en-US" sz="1600" dirty="0"/>
                <a:t>-			</a:t>
              </a:r>
              <a:r>
                <a:rPr lang="en-US" sz="1600" dirty="0">
                  <a:cs typeface="Arial" pitchFamily="34" charset="0"/>
                </a:rPr>
                <a:t>T1			UPDATE R</a:t>
              </a:r>
            </a:p>
            <a:p>
              <a:pPr eaLnBrk="0" hangingPunct="0"/>
              <a:r>
                <a:rPr lang="en-US" sz="1600" dirty="0">
                  <a:cs typeface="Arial" pitchFamily="34" charset="0"/>
                </a:rPr>
                <a:t>-						(X lock on R)</a:t>
              </a:r>
            </a:p>
            <a:p>
              <a:pPr eaLnBrk="0" hangingPunct="0"/>
              <a:r>
                <a:rPr lang="en-US" sz="1600" dirty="0">
                  <a:cs typeface="Arial" pitchFamily="34" charset="0"/>
                </a:rPr>
                <a:t>-						-</a:t>
              </a:r>
            </a:p>
            <a:p>
              <a:pPr eaLnBrk="0" hangingPunct="0"/>
              <a:r>
                <a:rPr lang="en-US" sz="1600" dirty="0">
                  <a:cs typeface="Arial" pitchFamily="34" charset="0"/>
                </a:rPr>
                <a:t>FETCH R					-</a:t>
              </a:r>
            </a:p>
            <a:p>
              <a:pPr eaLnBrk="0" hangingPunct="0"/>
              <a:r>
                <a:rPr lang="en-US" sz="1600" dirty="0">
                  <a:cs typeface="Arial" pitchFamily="34" charset="0"/>
                </a:rPr>
                <a:t>(request for S lock on R)	T2			-	</a:t>
              </a:r>
            </a:p>
            <a:p>
              <a:pPr eaLnBrk="0" hangingPunct="0"/>
              <a:r>
                <a:rPr lang="en-US" sz="1600" dirty="0">
                  <a:cs typeface="Arial" pitchFamily="34" charset="0"/>
                </a:rPr>
                <a:t>						-</a:t>
              </a:r>
            </a:p>
            <a:p>
              <a:pPr eaLnBrk="0" hangingPunct="0"/>
              <a:r>
                <a:rPr lang="en-US" sz="1600" dirty="0">
                  <a:cs typeface="Arial" pitchFamily="34" charset="0"/>
                </a:rPr>
                <a:t>Wait</a:t>
              </a:r>
            </a:p>
            <a:p>
              <a:pPr eaLnBrk="0" hangingPunct="0"/>
              <a:r>
                <a:rPr lang="en-US" sz="1600" dirty="0">
                  <a:cs typeface="Arial" pitchFamily="34" charset="0"/>
                </a:rPr>
                <a:t>`</a:t>
              </a:r>
            </a:p>
            <a:p>
              <a:pPr eaLnBrk="0" hangingPunct="0"/>
              <a:r>
                <a:rPr lang="en-US" sz="1600" dirty="0">
                  <a:cs typeface="Arial" pitchFamily="34" charset="0"/>
                </a:rPr>
                <a:t>Wait						SYNCPOINT</a:t>
              </a:r>
            </a:p>
            <a:p>
              <a:pPr eaLnBrk="0" hangingPunct="0"/>
              <a:r>
                <a:rPr lang="en-US" sz="1600" dirty="0">
                  <a:cs typeface="Arial" pitchFamily="34" charset="0"/>
                </a:rPr>
                <a:t>			T3			(Release X lock</a:t>
              </a:r>
            </a:p>
            <a:p>
              <a:pPr eaLnBrk="0" hangingPunct="0"/>
              <a:r>
                <a:rPr lang="en-US" sz="1600" dirty="0">
                  <a:cs typeface="Arial" pitchFamily="34" charset="0"/>
                </a:rPr>
                <a:t>Wait						  on R)</a:t>
              </a:r>
            </a:p>
            <a:p>
              <a:pPr eaLnBrk="0" hangingPunct="0"/>
              <a:endParaRPr lang="en-US" sz="1600" dirty="0">
                <a:cs typeface="Arial" pitchFamily="34" charset="0"/>
              </a:endParaRPr>
            </a:p>
            <a:p>
              <a:pPr eaLnBrk="0" hangingPunct="0"/>
              <a:endParaRPr lang="en-US" sz="1600" dirty="0">
                <a:cs typeface="Arial" pitchFamily="34" charset="0"/>
              </a:endParaRPr>
            </a:p>
            <a:p>
              <a:pPr eaLnBrk="0" hangingPunct="0"/>
              <a:r>
                <a:rPr lang="en-US" sz="1600" dirty="0">
                  <a:cs typeface="Arial" pitchFamily="34" charset="0"/>
                </a:rPr>
                <a:t>resume : FETCH R	T4	</a:t>
              </a:r>
            </a:p>
            <a:p>
              <a:pPr eaLnBrk="0" hangingPunct="0"/>
              <a:r>
                <a:rPr lang="en-US" sz="1600" dirty="0">
                  <a:cs typeface="Arial" pitchFamily="34" charset="0"/>
                </a:rPr>
                <a:t>(X lock on R)`</a:t>
              </a:r>
            </a:p>
          </p:txBody>
        </p:sp>
        <p:sp>
          <p:nvSpPr>
            <p:cNvPr id="273414" name="Line 6"/>
            <p:cNvSpPr>
              <a:spLocks noChangeShapeType="1"/>
            </p:cNvSpPr>
            <p:nvPr/>
          </p:nvSpPr>
          <p:spPr bwMode="auto">
            <a:xfrm>
              <a:off x="62" y="1056"/>
              <a:ext cx="4438" cy="0"/>
            </a:xfrm>
            <a:prstGeom prst="line">
              <a:avLst/>
            </a:prstGeom>
            <a:noFill/>
            <a:ln w="12700">
              <a:solidFill>
                <a:schemeClr val="tx1"/>
              </a:solidFill>
              <a:round/>
              <a:headEnd/>
              <a:tailEnd/>
            </a:ln>
            <a:effectLst/>
          </p:spPr>
          <p:txBody>
            <a:bodyPr wrap="none" anchor="ctr"/>
            <a:lstStyle/>
            <a:p>
              <a:endParaRPr lang="en-US"/>
            </a:p>
          </p:txBody>
        </p:sp>
        <p:sp>
          <p:nvSpPr>
            <p:cNvPr id="273415" name="Line 7"/>
            <p:cNvSpPr>
              <a:spLocks noChangeShapeType="1"/>
            </p:cNvSpPr>
            <p:nvPr/>
          </p:nvSpPr>
          <p:spPr bwMode="auto">
            <a:xfrm>
              <a:off x="1920" y="1118"/>
              <a:ext cx="0" cy="214"/>
            </a:xfrm>
            <a:prstGeom prst="line">
              <a:avLst/>
            </a:prstGeom>
            <a:noFill/>
            <a:ln w="12700">
              <a:solidFill>
                <a:schemeClr val="tx2"/>
              </a:solidFill>
              <a:round/>
              <a:headEnd/>
              <a:tailEnd type="triangle" w="med" len="med"/>
            </a:ln>
            <a:effectLst/>
          </p:spPr>
          <p:txBody>
            <a:bodyPr wrap="none" anchor="ctr"/>
            <a:lstStyle/>
            <a:p>
              <a:endParaRPr lang="en-US"/>
            </a:p>
          </p:txBody>
        </p:sp>
        <p:sp>
          <p:nvSpPr>
            <p:cNvPr id="273416" name="Line 8"/>
            <p:cNvSpPr>
              <a:spLocks noChangeShapeType="1"/>
            </p:cNvSpPr>
            <p:nvPr/>
          </p:nvSpPr>
          <p:spPr bwMode="auto">
            <a:xfrm>
              <a:off x="1920" y="1598"/>
              <a:ext cx="0" cy="406"/>
            </a:xfrm>
            <a:prstGeom prst="line">
              <a:avLst/>
            </a:prstGeom>
            <a:noFill/>
            <a:ln w="12700">
              <a:solidFill>
                <a:schemeClr val="tx2"/>
              </a:solidFill>
              <a:round/>
              <a:headEnd/>
              <a:tailEnd type="triangle" w="med" len="med"/>
            </a:ln>
            <a:effectLst/>
          </p:spPr>
          <p:txBody>
            <a:bodyPr wrap="none" anchor="ctr"/>
            <a:lstStyle/>
            <a:p>
              <a:endParaRPr lang="en-US"/>
            </a:p>
          </p:txBody>
        </p:sp>
        <p:sp>
          <p:nvSpPr>
            <p:cNvPr id="273417" name="Line 9"/>
            <p:cNvSpPr>
              <a:spLocks noChangeShapeType="1"/>
            </p:cNvSpPr>
            <p:nvPr/>
          </p:nvSpPr>
          <p:spPr bwMode="auto">
            <a:xfrm>
              <a:off x="1920" y="2270"/>
              <a:ext cx="0" cy="646"/>
            </a:xfrm>
            <a:prstGeom prst="line">
              <a:avLst/>
            </a:prstGeom>
            <a:noFill/>
            <a:ln w="12700">
              <a:solidFill>
                <a:schemeClr val="tx2"/>
              </a:solidFill>
              <a:round/>
              <a:headEnd/>
              <a:tailEnd type="triangle" w="med" len="med"/>
            </a:ln>
            <a:effectLst/>
          </p:spPr>
          <p:txBody>
            <a:bodyPr wrap="none" anchor="ctr"/>
            <a:lstStyle/>
            <a:p>
              <a:endParaRPr lang="en-US"/>
            </a:p>
          </p:txBody>
        </p:sp>
        <p:sp>
          <p:nvSpPr>
            <p:cNvPr id="273418" name="Line 10"/>
            <p:cNvSpPr>
              <a:spLocks noChangeShapeType="1"/>
            </p:cNvSpPr>
            <p:nvPr/>
          </p:nvSpPr>
          <p:spPr bwMode="auto">
            <a:xfrm>
              <a:off x="1920" y="3182"/>
              <a:ext cx="0" cy="406"/>
            </a:xfrm>
            <a:prstGeom prst="line">
              <a:avLst/>
            </a:prstGeom>
            <a:noFill/>
            <a:ln w="12700">
              <a:solidFill>
                <a:schemeClr val="tx2"/>
              </a:solidFill>
              <a:round/>
              <a:headEnd/>
              <a:tailEnd type="triangle" w="med" len="med"/>
            </a:ln>
            <a:effectLst/>
          </p:spPr>
          <p:txBody>
            <a:bodyPr wrap="none" anchor="ctr"/>
            <a:lstStyle/>
            <a:p>
              <a:endParaRPr lang="en-US"/>
            </a:p>
          </p:txBody>
        </p:sp>
        <p:sp>
          <p:nvSpPr>
            <p:cNvPr id="273419" name="Line 11"/>
            <p:cNvSpPr>
              <a:spLocks noChangeShapeType="1"/>
            </p:cNvSpPr>
            <p:nvPr/>
          </p:nvSpPr>
          <p:spPr bwMode="auto">
            <a:xfrm>
              <a:off x="1920" y="3854"/>
              <a:ext cx="0" cy="310"/>
            </a:xfrm>
            <a:prstGeom prst="line">
              <a:avLst/>
            </a:prstGeom>
            <a:noFill/>
            <a:ln w="12700">
              <a:solidFill>
                <a:schemeClr val="tx2"/>
              </a:solidFill>
              <a:round/>
              <a:headEnd/>
              <a:tailEnd type="triangle" w="med" len="med"/>
            </a:ln>
            <a:effectLst/>
          </p:spPr>
          <p:txBody>
            <a:bodyPr wrap="none" anchor="ctr"/>
            <a:lstStyle/>
            <a:p>
              <a:endParaRPr lang="en-US"/>
            </a:p>
          </p:txBody>
        </p:sp>
      </p:grpSp>
      <p:sp>
        <p:nvSpPr>
          <p:cNvPr id="3" name="Title 2"/>
          <p:cNvSpPr>
            <a:spLocks noGrp="1"/>
          </p:cNvSpPr>
          <p:nvPr>
            <p:ph type="title"/>
          </p:nvPr>
        </p:nvSpPr>
        <p:spPr>
          <a:xfrm>
            <a:off x="0" y="0"/>
            <a:ext cx="9143999" cy="1002135"/>
          </a:xfrm>
        </p:spPr>
        <p:txBody>
          <a:bodyPr/>
          <a:lstStyle/>
          <a:p>
            <a:r>
              <a:rPr lang="en-US" sz="1200" dirty="0"/>
              <a:t>16.2: How Does DB2 Solve the Three Concurrency Problems?  </a:t>
            </a:r>
            <a:br>
              <a:rPr lang="en-US" sz="1200" dirty="0"/>
            </a:br>
            <a:r>
              <a:rPr lang="en-US" dirty="0"/>
              <a:t>Handling Uncommitted Dependency </a:t>
            </a:r>
            <a:r>
              <a:rPr lang="en-US" dirty="0" smtClean="0"/>
              <a:t>Problem</a:t>
            </a:r>
            <a:endParaRPr lang="en-US" dirty="0"/>
          </a:p>
        </p:txBody>
      </p:sp>
    </p:spTree>
    <p:extLst>
      <p:ext uri="{BB962C8B-B14F-4D97-AF65-F5344CB8AC3E}">
        <p14:creationId xmlns:p14="http://schemas.microsoft.com/office/powerpoint/2010/main" val="134529843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ChangeArrowheads="1"/>
          </p:cNvSpPr>
          <p:nvPr/>
        </p:nvSpPr>
        <p:spPr bwMode="auto">
          <a:xfrm>
            <a:off x="486228" y="1498590"/>
            <a:ext cx="6633227" cy="366767"/>
          </a:xfrm>
          <a:prstGeom prst="rect">
            <a:avLst/>
          </a:prstGeom>
          <a:noFill/>
          <a:ln w="12700">
            <a:noFill/>
            <a:miter lim="800000"/>
            <a:headEnd/>
            <a:tailEnd/>
          </a:ln>
          <a:effectLst/>
        </p:spPr>
        <p:txBody>
          <a:bodyPr wrap="none" lIns="90488" tIns="44450" rIns="90488" bIns="44450">
            <a:spAutoFit/>
          </a:bodyPr>
          <a:lstStyle/>
          <a:p>
            <a:pPr eaLnBrk="0" hangingPunct="0"/>
            <a:r>
              <a:rPr lang="en-US" dirty="0">
                <a:latin typeface="+mj-lt"/>
                <a:cs typeface="Arial" pitchFamily="34" charset="0"/>
              </a:rPr>
              <a:t>TRAN. A			TIME			TRAN. B</a:t>
            </a:r>
          </a:p>
        </p:txBody>
      </p:sp>
      <p:sp>
        <p:nvSpPr>
          <p:cNvPr id="275460" name="Line 4"/>
          <p:cNvSpPr>
            <a:spLocks noChangeShapeType="1"/>
          </p:cNvSpPr>
          <p:nvPr/>
        </p:nvSpPr>
        <p:spPr bwMode="auto">
          <a:xfrm>
            <a:off x="391878" y="1879590"/>
            <a:ext cx="8020050"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75461" name="Rectangle 5"/>
          <p:cNvSpPr>
            <a:spLocks noChangeArrowheads="1"/>
          </p:cNvSpPr>
          <p:nvPr/>
        </p:nvSpPr>
        <p:spPr bwMode="auto">
          <a:xfrm>
            <a:off x="486228" y="1955790"/>
            <a:ext cx="6646051" cy="4521751"/>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rgbClr val="000000"/>
                </a:solidFill>
                <a:latin typeface="+mj-lt"/>
              </a:rPr>
              <a:t>-						-</a:t>
            </a:r>
          </a:p>
          <a:p>
            <a:pPr eaLnBrk="0" hangingPunct="0"/>
            <a:r>
              <a:rPr lang="en-US" sz="1600">
                <a:solidFill>
                  <a:srgbClr val="000000"/>
                </a:solidFill>
                <a:latin typeface="+mj-lt"/>
              </a:rPr>
              <a:t>-						-</a:t>
            </a:r>
          </a:p>
          <a:p>
            <a:pPr eaLnBrk="0" hangingPunct="0"/>
            <a:r>
              <a:rPr lang="en-US" sz="1600">
                <a:solidFill>
                  <a:srgbClr val="000000"/>
                </a:solidFill>
                <a:latin typeface="+mj-lt"/>
                <a:cs typeface="Arial" pitchFamily="34" charset="0"/>
              </a:rPr>
              <a:t>Lock R1 in X mode	T1			-	</a:t>
            </a:r>
          </a:p>
          <a:p>
            <a:pPr eaLnBrk="0" hangingPunct="0"/>
            <a:r>
              <a:rPr lang="en-US" sz="1600">
                <a:solidFill>
                  <a:srgbClr val="000000"/>
                </a:solidFill>
                <a:latin typeface="+mj-lt"/>
                <a:cs typeface="Arial" pitchFamily="34" charset="0"/>
              </a:rPr>
              <a:t>						-</a:t>
            </a:r>
          </a:p>
          <a:p>
            <a:pPr eaLnBrk="0" hangingPunct="0"/>
            <a:endParaRPr lang="en-US" sz="1600">
              <a:solidFill>
                <a:srgbClr val="000000"/>
              </a:solidFill>
              <a:latin typeface="+mj-lt"/>
              <a:cs typeface="Arial" pitchFamily="34" charset="0"/>
            </a:endParaRPr>
          </a:p>
          <a:p>
            <a:pPr eaLnBrk="0" hangingPunct="0"/>
            <a:r>
              <a:rPr lang="en-US" sz="1600">
                <a:solidFill>
                  <a:srgbClr val="000000"/>
                </a:solidFill>
                <a:latin typeface="+mj-lt"/>
                <a:cs typeface="Arial" pitchFamily="34" charset="0"/>
              </a:rPr>
              <a:t>-			T2			R2  IN X	</a:t>
            </a:r>
          </a:p>
          <a:p>
            <a:pPr eaLnBrk="0" hangingPunct="0"/>
            <a:r>
              <a:rPr lang="en-US" sz="1600">
                <a:solidFill>
                  <a:srgbClr val="000000"/>
                </a:solidFill>
                <a:latin typeface="+mj-lt"/>
                <a:cs typeface="Arial" pitchFamily="34" charset="0"/>
              </a:rPr>
              <a:t>-						</a:t>
            </a:r>
          </a:p>
          <a:p>
            <a:pPr eaLnBrk="0" hangingPunct="0"/>
            <a:r>
              <a:rPr lang="en-US" sz="1600">
                <a:solidFill>
                  <a:srgbClr val="000000"/>
                </a:solidFill>
                <a:latin typeface="+mj-lt"/>
                <a:cs typeface="Arial" pitchFamily="34" charset="0"/>
              </a:rPr>
              <a:t>						-	</a:t>
            </a:r>
          </a:p>
          <a:p>
            <a:pPr eaLnBrk="0" hangingPunct="0"/>
            <a:endParaRPr lang="en-US" sz="1600">
              <a:solidFill>
                <a:srgbClr val="000000"/>
              </a:solidFill>
              <a:latin typeface="+mj-lt"/>
              <a:cs typeface="Arial" pitchFamily="34" charset="0"/>
            </a:endParaRPr>
          </a:p>
          <a:p>
            <a:pPr eaLnBrk="0" hangingPunct="0"/>
            <a:r>
              <a:rPr lang="en-US" sz="1600">
                <a:solidFill>
                  <a:srgbClr val="000000"/>
                </a:solidFill>
                <a:latin typeface="+mj-lt"/>
                <a:cs typeface="Arial" pitchFamily="34" charset="0"/>
              </a:rPr>
              <a:t>R2  IN X			T3			-</a:t>
            </a:r>
          </a:p>
          <a:p>
            <a:pPr eaLnBrk="0" hangingPunct="0"/>
            <a:endParaRPr lang="en-US" sz="1600">
              <a:solidFill>
                <a:srgbClr val="000000"/>
              </a:solidFill>
              <a:latin typeface="+mj-lt"/>
              <a:cs typeface="Arial" pitchFamily="34" charset="0"/>
            </a:endParaRPr>
          </a:p>
          <a:p>
            <a:pPr eaLnBrk="0" hangingPunct="0"/>
            <a:r>
              <a:rPr lang="en-US" sz="1600">
                <a:solidFill>
                  <a:srgbClr val="000000"/>
                </a:solidFill>
                <a:latin typeface="+mj-lt"/>
                <a:cs typeface="Arial" pitchFamily="34" charset="0"/>
              </a:rPr>
              <a:t>Wait</a:t>
            </a:r>
          </a:p>
          <a:p>
            <a:pPr eaLnBrk="0" hangingPunct="0"/>
            <a:r>
              <a:rPr lang="en-US" sz="1600">
                <a:solidFill>
                  <a:srgbClr val="000000"/>
                </a:solidFill>
                <a:latin typeface="+mj-lt"/>
                <a:cs typeface="Arial" pitchFamily="34" charset="0"/>
              </a:rPr>
              <a:t>Wait</a:t>
            </a:r>
          </a:p>
          <a:p>
            <a:pPr eaLnBrk="0" hangingPunct="0"/>
            <a:r>
              <a:rPr lang="en-US" sz="1600">
                <a:solidFill>
                  <a:srgbClr val="000000"/>
                </a:solidFill>
                <a:latin typeface="+mj-lt"/>
                <a:cs typeface="Arial" pitchFamily="34" charset="0"/>
              </a:rPr>
              <a:t>Wait</a:t>
            </a:r>
          </a:p>
          <a:p>
            <a:pPr eaLnBrk="0" hangingPunct="0"/>
            <a:r>
              <a:rPr lang="en-US" sz="1600">
                <a:solidFill>
                  <a:srgbClr val="000000"/>
                </a:solidFill>
                <a:latin typeface="+mj-lt"/>
                <a:cs typeface="Arial" pitchFamily="34" charset="0"/>
              </a:rPr>
              <a:t>Wait			T4			R1 IN X</a:t>
            </a:r>
          </a:p>
          <a:p>
            <a:pPr eaLnBrk="0" hangingPunct="0"/>
            <a:r>
              <a:rPr lang="en-US" sz="1600">
                <a:solidFill>
                  <a:srgbClr val="000000"/>
                </a:solidFill>
                <a:latin typeface="+mj-lt"/>
                <a:cs typeface="Arial" pitchFamily="34" charset="0"/>
              </a:rPr>
              <a:t>Wait						Wait</a:t>
            </a:r>
          </a:p>
          <a:p>
            <a:pPr eaLnBrk="0" hangingPunct="0"/>
            <a:r>
              <a:rPr lang="en-US" sz="1600">
                <a:solidFill>
                  <a:srgbClr val="000000"/>
                </a:solidFill>
                <a:latin typeface="+mj-lt"/>
                <a:cs typeface="Arial" pitchFamily="34" charset="0"/>
              </a:rPr>
              <a:t>						Wait</a:t>
            </a:r>
          </a:p>
          <a:p>
            <a:pPr eaLnBrk="0" latinLnBrk="1" hangingPunct="0"/>
            <a:endParaRPr lang="en-US" sz="1600">
              <a:solidFill>
                <a:srgbClr val="000000"/>
              </a:solidFill>
              <a:latin typeface="+mj-lt"/>
            </a:endParaRPr>
          </a:p>
        </p:txBody>
      </p:sp>
      <p:sp>
        <p:nvSpPr>
          <p:cNvPr id="275462" name="Line 6"/>
          <p:cNvSpPr>
            <a:spLocks noChangeShapeType="1"/>
          </p:cNvSpPr>
          <p:nvPr/>
        </p:nvSpPr>
        <p:spPr bwMode="auto">
          <a:xfrm>
            <a:off x="3883478" y="2640003"/>
            <a:ext cx="0" cy="36830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75463" name="Line 7"/>
          <p:cNvSpPr>
            <a:spLocks noChangeShapeType="1"/>
          </p:cNvSpPr>
          <p:nvPr/>
        </p:nvSpPr>
        <p:spPr bwMode="auto">
          <a:xfrm>
            <a:off x="3883478" y="3268653"/>
            <a:ext cx="0" cy="53975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75464" name="Line 8"/>
          <p:cNvSpPr>
            <a:spLocks noChangeShapeType="1"/>
          </p:cNvSpPr>
          <p:nvPr/>
        </p:nvSpPr>
        <p:spPr bwMode="auto">
          <a:xfrm>
            <a:off x="3883478" y="4068753"/>
            <a:ext cx="0" cy="65405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75465" name="Line 9"/>
          <p:cNvSpPr>
            <a:spLocks noChangeShapeType="1"/>
          </p:cNvSpPr>
          <p:nvPr/>
        </p:nvSpPr>
        <p:spPr bwMode="auto">
          <a:xfrm>
            <a:off x="3883478" y="5154603"/>
            <a:ext cx="0" cy="42545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 name="Title 1"/>
          <p:cNvSpPr>
            <a:spLocks noGrp="1"/>
          </p:cNvSpPr>
          <p:nvPr>
            <p:ph type="title"/>
          </p:nvPr>
        </p:nvSpPr>
        <p:spPr>
          <a:xfrm>
            <a:off x="1" y="-6133"/>
            <a:ext cx="9143999" cy="1002135"/>
          </a:xfrm>
        </p:spPr>
        <p:txBody>
          <a:bodyPr/>
          <a:lstStyle/>
          <a:p>
            <a:r>
              <a:rPr lang="en-US" sz="1200" dirty="0"/>
              <a:t>16.3: Deadlock  </a:t>
            </a:r>
            <a:br>
              <a:rPr lang="en-US" sz="1200" dirty="0"/>
            </a:br>
            <a:r>
              <a:rPr lang="en-US" dirty="0" smtClean="0"/>
              <a:t>Explanation</a:t>
            </a:r>
            <a:endParaRPr lang="en-US" dirty="0"/>
          </a:p>
        </p:txBody>
      </p:sp>
    </p:spTree>
    <p:extLst>
      <p:ext uri="{BB962C8B-B14F-4D97-AF65-F5344CB8AC3E}">
        <p14:creationId xmlns:p14="http://schemas.microsoft.com/office/powerpoint/2010/main" val="1921288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16.2: Deadlock  </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If a deadlock occurs, the system detects and break it.</a:t>
            </a:r>
          </a:p>
          <a:p>
            <a:r>
              <a:rPr lang="en-US" dirty="0"/>
              <a:t>To break a deadlock, choose one of the deadlocked transactions as the victim by either rolling it back automatically or requesting it to roll itself back.</a:t>
            </a:r>
          </a:p>
          <a:p>
            <a:r>
              <a:rPr lang="en-US" dirty="0"/>
              <a:t>Either way, the transaction releases its lock and allows some other transaction to proceed.</a:t>
            </a:r>
          </a:p>
          <a:p>
            <a:endParaRPr lang="en-US" dirty="0"/>
          </a:p>
          <a:p>
            <a:endParaRPr lang="en-US" dirty="0"/>
          </a:p>
        </p:txBody>
      </p:sp>
    </p:spTree>
    <p:extLst>
      <p:ext uri="{BB962C8B-B14F-4D97-AF65-F5344CB8AC3E}">
        <p14:creationId xmlns:p14="http://schemas.microsoft.com/office/powerpoint/2010/main" val="109227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85692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16.3: Deadlock  </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In general, any executable SQL operation may be rejected with a negative SQLCODE.</a:t>
            </a:r>
          </a:p>
          <a:p>
            <a:pPr lvl="1"/>
            <a:r>
              <a:rPr lang="en-US" dirty="0"/>
              <a:t>This indicates that the transaction has just been selected as the victim in a deadlock situation.</a:t>
            </a:r>
          </a:p>
          <a:p>
            <a:pPr lvl="1"/>
            <a:r>
              <a:rPr lang="en-US" dirty="0"/>
              <a:t>It has either been rolled back or is requested to do so.</a:t>
            </a:r>
          </a:p>
          <a:p>
            <a:r>
              <a:rPr lang="en-US" dirty="0"/>
              <a:t>Application programs may need to include explicit code to deal with the problem of deadlock if it arises.</a:t>
            </a:r>
          </a:p>
          <a:p>
            <a:endParaRPr lang="en-US" dirty="0"/>
          </a:p>
          <a:p>
            <a:endParaRPr lang="en-US" dirty="0"/>
          </a:p>
        </p:txBody>
      </p:sp>
    </p:spTree>
    <p:extLst>
      <p:ext uri="{BB962C8B-B14F-4D97-AF65-F5344CB8AC3E}">
        <p14:creationId xmlns:p14="http://schemas.microsoft.com/office/powerpoint/2010/main" val="155211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Attributes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altLang="en-US" dirty="0"/>
              <a:t> Resource being locked is called object. </a:t>
            </a:r>
            <a:endParaRPr lang="en-US" altLang="en-US" dirty="0" smtClean="0"/>
          </a:p>
          <a:p>
            <a:pPr>
              <a:buFont typeface="Wingdings" pitchFamily="2" charset="2"/>
              <a:buChar char="Ø"/>
            </a:pPr>
            <a:endParaRPr lang="en-US" altLang="en-US" dirty="0" smtClean="0"/>
          </a:p>
          <a:p>
            <a:pPr>
              <a:buFont typeface="Wingdings" pitchFamily="2" charset="2"/>
              <a:buChar char="Ø"/>
            </a:pPr>
            <a:r>
              <a:rPr lang="en-US" altLang="en-US" dirty="0" smtClean="0"/>
              <a:t> Objects </a:t>
            </a:r>
            <a:r>
              <a:rPr lang="en-US" altLang="en-US" dirty="0"/>
              <a:t>which can be explicitly locked are databases, tables and table spaces. </a:t>
            </a:r>
            <a:endParaRPr lang="en-US" altLang="en-US" dirty="0" smtClean="0"/>
          </a:p>
          <a:p>
            <a:pPr>
              <a:buFont typeface="Wingdings" pitchFamily="2" charset="2"/>
              <a:buChar char="Ø"/>
            </a:pPr>
            <a:endParaRPr lang="en-US" altLang="en-US" dirty="0" smtClean="0"/>
          </a:p>
          <a:p>
            <a:pPr>
              <a:buFont typeface="Wingdings" pitchFamily="2" charset="2"/>
              <a:buChar char="Ø"/>
            </a:pPr>
            <a:r>
              <a:rPr lang="en-US" altLang="en-US" dirty="0" smtClean="0"/>
              <a:t> Objects </a:t>
            </a:r>
            <a:r>
              <a:rPr lang="en-US" altLang="en-US" dirty="0"/>
              <a:t>which can be </a:t>
            </a:r>
            <a:r>
              <a:rPr lang="en-US" altLang="en-US" dirty="0" smtClean="0"/>
              <a:t>implicitly </a:t>
            </a:r>
            <a:r>
              <a:rPr lang="en-US" altLang="en-US" dirty="0"/>
              <a:t>locked are rows, index keys, tables. Implicit locks are acquired by DB2 according to isolation level and processing </a:t>
            </a:r>
            <a:r>
              <a:rPr lang="en-US" altLang="en-US" dirty="0" smtClean="0"/>
              <a:t>situations.</a:t>
            </a:r>
          </a:p>
          <a:p>
            <a:pPr>
              <a:buFont typeface="Wingdings" pitchFamily="2" charset="2"/>
              <a:buChar char="Ø"/>
            </a:pPr>
            <a:endParaRPr lang="en-US" altLang="en-US" dirty="0" smtClean="0"/>
          </a:p>
          <a:p>
            <a:pPr>
              <a:buFont typeface="Wingdings" pitchFamily="2" charset="2"/>
              <a:buChar char="Ø"/>
            </a:pPr>
            <a:r>
              <a:rPr lang="en-US" altLang="en-US" dirty="0"/>
              <a:t> </a:t>
            </a:r>
            <a:r>
              <a:rPr lang="en-US" altLang="en-US" dirty="0" smtClean="0"/>
              <a:t>Object </a:t>
            </a:r>
            <a:r>
              <a:rPr lang="en-US" altLang="en-US" dirty="0"/>
              <a:t>being locked represents granularity of  </a:t>
            </a:r>
            <a:r>
              <a:rPr lang="en-US" altLang="en-US" dirty="0" smtClean="0"/>
              <a:t>lock. </a:t>
            </a:r>
          </a:p>
          <a:p>
            <a:pPr>
              <a:buFont typeface="Wingdings" pitchFamily="2" charset="2"/>
              <a:buChar char="Ø"/>
            </a:pPr>
            <a:endParaRPr lang="en-US" altLang="en-US" dirty="0" smtClean="0"/>
          </a:p>
          <a:p>
            <a:pPr>
              <a:buFont typeface="Wingdings" pitchFamily="2" charset="2"/>
              <a:buChar char="Ø"/>
            </a:pPr>
            <a:r>
              <a:rPr lang="en-US" altLang="en-US" dirty="0" smtClean="0"/>
              <a:t> Length </a:t>
            </a:r>
            <a:r>
              <a:rPr lang="en-US" altLang="en-US" dirty="0"/>
              <a:t>of time a lock is held is called duration and is affected by isolation level.</a:t>
            </a:r>
          </a:p>
          <a:p>
            <a:pPr>
              <a:buFont typeface="Wingdings" pitchFamily="2" charset="2"/>
              <a:buChar char="Ø"/>
            </a:pPr>
            <a:endParaRPr lang="en-US" dirty="0"/>
          </a:p>
        </p:txBody>
      </p:sp>
    </p:spTree>
    <p:extLst>
      <p:ext uri="{BB962C8B-B14F-4D97-AF65-F5344CB8AC3E}">
        <p14:creationId xmlns:p14="http://schemas.microsoft.com/office/powerpoint/2010/main" val="32502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dirty="0" smtClean="0"/>
              <a:t>How locks are acquired </a:t>
            </a:r>
            <a:endParaRPr lang="en-US" dirty="0"/>
          </a:p>
        </p:txBody>
      </p:sp>
      <p:sp>
        <p:nvSpPr>
          <p:cNvPr id="3" name="Content Placeholder 2"/>
          <p:cNvSpPr>
            <a:spLocks noGrp="1"/>
          </p:cNvSpPr>
          <p:nvPr>
            <p:ph idx="1"/>
          </p:nvPr>
        </p:nvSpPr>
        <p:spPr/>
        <p:txBody>
          <a:bodyPr/>
          <a:lstStyle/>
          <a:p>
            <a:r>
              <a:rPr lang="en-US" dirty="0"/>
              <a:t>DB2 provides certain explicit facilities such as:</a:t>
            </a:r>
          </a:p>
          <a:p>
            <a:pPr lvl="1"/>
            <a:r>
              <a:rPr lang="en-US" dirty="0"/>
              <a:t>LOCK TABLE (SQL statement),</a:t>
            </a:r>
          </a:p>
          <a:p>
            <a:pPr lvl="1"/>
            <a:r>
              <a:rPr lang="en-US" dirty="0"/>
              <a:t>Isolation parameter ON BIND command</a:t>
            </a:r>
          </a:p>
          <a:p>
            <a:pPr lvl="1"/>
            <a:r>
              <a:rPr lang="en-US" dirty="0" err="1"/>
              <a:t>Tablespace</a:t>
            </a:r>
            <a:r>
              <a:rPr lang="en-US" dirty="0"/>
              <a:t> LOCKSIZE parameter </a:t>
            </a:r>
          </a:p>
          <a:p>
            <a:pPr lvl="1"/>
            <a:r>
              <a:rPr lang="en-US" dirty="0"/>
              <a:t>Acquire or release parameters ON BIND</a:t>
            </a:r>
          </a:p>
          <a:p>
            <a:pPr lvl="1"/>
            <a:endParaRPr lang="en-US" dirty="0"/>
          </a:p>
        </p:txBody>
      </p:sp>
    </p:spTree>
    <p:extLst>
      <p:ext uri="{BB962C8B-B14F-4D97-AF65-F5344CB8AC3E}">
        <p14:creationId xmlns:p14="http://schemas.microsoft.com/office/powerpoint/2010/main" val="740270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Depending on the versions, this command either locks a table or an entire table space</a:t>
            </a:r>
            <a:r>
              <a:rPr lang="en-US" dirty="0" smtClean="0"/>
              <a:t>.</a:t>
            </a:r>
          </a:p>
          <a:p>
            <a:r>
              <a:rPr lang="en-US" dirty="0"/>
              <a:t>Syntax</a:t>
            </a:r>
          </a:p>
          <a:p>
            <a:endParaRPr lang="en-US" dirty="0" smtClean="0"/>
          </a:p>
          <a:p>
            <a:endParaRPr lang="en-US" dirty="0"/>
          </a:p>
          <a:p>
            <a:endParaRPr lang="en-US" dirty="0"/>
          </a:p>
          <a:p>
            <a:r>
              <a:rPr lang="en-US" dirty="0" smtClean="0"/>
              <a:t>Here </a:t>
            </a:r>
            <a:r>
              <a:rPr lang="en-US" dirty="0"/>
              <a:t>“mode” is SHARE or EXCLUSIVE and “table” must designate a base table and not a view.</a:t>
            </a:r>
          </a:p>
          <a:p>
            <a:r>
              <a:rPr lang="en-US" dirty="0"/>
              <a:t>Once a lock is acquired no other transaction is able to access any part of the table in any way - until the original lock is released</a:t>
            </a:r>
          </a:p>
          <a:p>
            <a:endParaRPr lang="en-US" dirty="0"/>
          </a:p>
          <a:p>
            <a:endParaRPr lang="en-US" dirty="0"/>
          </a:p>
        </p:txBody>
      </p:sp>
      <p:sp>
        <p:nvSpPr>
          <p:cNvPr id="282636" name="AutoShape 12"/>
          <p:cNvSpPr>
            <a:spLocks noChangeArrowheads="1"/>
          </p:cNvSpPr>
          <p:nvPr/>
        </p:nvSpPr>
        <p:spPr bwMode="auto">
          <a:xfrm>
            <a:off x="685800" y="2743200"/>
            <a:ext cx="7848600" cy="838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dirty="0">
                <a:latin typeface="+mj-lt"/>
              </a:rPr>
              <a:t>LOCK TABLE </a:t>
            </a:r>
            <a:r>
              <a:rPr lang="en-US" dirty="0" err="1">
                <a:latin typeface="+mj-lt"/>
              </a:rPr>
              <a:t>table</a:t>
            </a:r>
            <a:r>
              <a:rPr lang="en-US" dirty="0">
                <a:latin typeface="+mj-lt"/>
              </a:rPr>
              <a:t> IN mode </a:t>
            </a:r>
            <a:r>
              <a:rPr lang="en-US" dirty="0" err="1">
                <a:latin typeface="+mj-lt"/>
              </a:rPr>
              <a:t>MODE</a:t>
            </a:r>
            <a:endParaRPr lang="en-US" dirty="0">
              <a:latin typeface="+mj-lt"/>
            </a:endParaRPr>
          </a:p>
        </p:txBody>
      </p:sp>
      <p:sp>
        <p:nvSpPr>
          <p:cNvPr id="3" name="Title 2"/>
          <p:cNvSpPr>
            <a:spLocks noGrp="1"/>
          </p:cNvSpPr>
          <p:nvPr>
            <p:ph type="title"/>
          </p:nvPr>
        </p:nvSpPr>
        <p:spPr>
          <a:xfrm>
            <a:off x="0" y="0"/>
            <a:ext cx="9143999" cy="1002135"/>
          </a:xfrm>
        </p:spPr>
        <p:txBody>
          <a:bodyPr/>
          <a:lstStyle/>
          <a:p>
            <a:r>
              <a:rPr lang="en-US" sz="1200" dirty="0"/>
              <a:t>16.3: Lock Table</a:t>
            </a:r>
            <a:br>
              <a:rPr lang="en-US" sz="1200" dirty="0"/>
            </a:br>
            <a:r>
              <a:rPr lang="en-US" dirty="0" smtClean="0"/>
              <a:t>Explanation</a:t>
            </a:r>
            <a:endParaRPr lang="en-US" dirty="0"/>
          </a:p>
        </p:txBody>
      </p:sp>
    </p:spTree>
    <p:extLst>
      <p:ext uri="{BB962C8B-B14F-4D97-AF65-F5344CB8AC3E}">
        <p14:creationId xmlns:p14="http://schemas.microsoft.com/office/powerpoint/2010/main" val="1521025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16.3: Lock Table</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Time, the original lock is released depends on the RELEASE parameter on BIND.</a:t>
            </a:r>
          </a:p>
          <a:p>
            <a:r>
              <a:rPr lang="en-US" dirty="0"/>
              <a:t>Lock table statement can be used to control locks from within a DB2 application program.</a:t>
            </a:r>
          </a:p>
          <a:p>
            <a:r>
              <a:rPr lang="en-US" dirty="0"/>
              <a:t>Every individual page lock uses system resources during storage and processing.</a:t>
            </a:r>
          </a:p>
          <a:p>
            <a:r>
              <a:rPr lang="en-US" dirty="0"/>
              <a:t>A single table lock reduces storage and processing time required by many small locks.</a:t>
            </a:r>
          </a:p>
          <a:p>
            <a:pPr lvl="1"/>
            <a:r>
              <a:rPr lang="en-US" dirty="0"/>
              <a:t>Thus system resources are saved.</a:t>
            </a:r>
          </a:p>
          <a:p>
            <a:endParaRPr lang="en-US" dirty="0"/>
          </a:p>
        </p:txBody>
      </p:sp>
    </p:spTree>
    <p:extLst>
      <p:ext uri="{BB962C8B-B14F-4D97-AF65-F5344CB8AC3E}">
        <p14:creationId xmlns:p14="http://schemas.microsoft.com/office/powerpoint/2010/main" val="50854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Transaction </a:t>
            </a:r>
            <a:endParaRPr lang="en-US" dirty="0"/>
          </a:p>
        </p:txBody>
      </p:sp>
      <p:sp>
        <p:nvSpPr>
          <p:cNvPr id="3" name="Content Placeholder 2"/>
          <p:cNvSpPr>
            <a:spLocks noGrp="1"/>
          </p:cNvSpPr>
          <p:nvPr>
            <p:ph idx="1"/>
          </p:nvPr>
        </p:nvSpPr>
        <p:spPr/>
        <p:txBody>
          <a:bodyPr/>
          <a:lstStyle/>
          <a:p>
            <a:r>
              <a:rPr lang="en-US" dirty="0" smtClean="0"/>
              <a:t> Transaction is also know as unit of work  </a:t>
            </a:r>
          </a:p>
          <a:p>
            <a:endParaRPr lang="en-US" dirty="0" smtClean="0"/>
          </a:p>
          <a:p>
            <a:r>
              <a:rPr lang="en-US" dirty="0" smtClean="0"/>
              <a:t> I</a:t>
            </a:r>
            <a:r>
              <a:rPr lang="en-US" altLang="en-US" dirty="0" smtClean="0"/>
              <a:t>t </a:t>
            </a:r>
            <a:r>
              <a:rPr lang="en-US" altLang="en-US" dirty="0"/>
              <a:t>is a recoverable sequence of one or more SQL operations, grouped together as a single unit, usually within an application </a:t>
            </a:r>
            <a:r>
              <a:rPr lang="en-US" altLang="en-US" dirty="0" smtClean="0"/>
              <a:t>process.</a:t>
            </a:r>
          </a:p>
          <a:p>
            <a:endParaRPr lang="en-US" altLang="en-US" dirty="0" smtClean="0"/>
          </a:p>
          <a:p>
            <a:r>
              <a:rPr lang="en-US" altLang="en-US" dirty="0"/>
              <a:t> </a:t>
            </a:r>
            <a:r>
              <a:rPr lang="en-US" altLang="en-US" dirty="0" smtClean="0"/>
              <a:t>In </a:t>
            </a:r>
            <a:r>
              <a:rPr lang="en-US" altLang="en-US" dirty="0"/>
              <a:t>single-user environments, each transaction runs serially and doesn't interfere to other </a:t>
            </a:r>
            <a:r>
              <a:rPr lang="en-US" altLang="en-US" dirty="0" smtClean="0"/>
              <a:t>transactions.</a:t>
            </a:r>
          </a:p>
          <a:p>
            <a:endParaRPr lang="en-US" altLang="en-US" dirty="0" smtClean="0"/>
          </a:p>
          <a:p>
            <a:r>
              <a:rPr lang="en-US" altLang="en-US" dirty="0" smtClean="0"/>
              <a:t> In </a:t>
            </a:r>
            <a:r>
              <a:rPr lang="en-US" altLang="en-US" dirty="0"/>
              <a:t>multi-user environments, transactions can (and often do) run simultaneously. As a result, each transaction has the potential to interfere with other active transactions.</a:t>
            </a:r>
          </a:p>
          <a:p>
            <a:endParaRPr lang="en-US" altLang="en-US" dirty="0"/>
          </a:p>
          <a:p>
            <a:endParaRPr lang="en-US" alt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93223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16.3: The LOCKSIZE Parameter</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Physically, DB2 locks data in terms of pages or tables or table spaces, depending on what was specified as the LOCKSIZE for the relevant </a:t>
            </a:r>
            <a:r>
              <a:rPr lang="en-US" dirty="0" err="1"/>
              <a:t>tablespace</a:t>
            </a:r>
            <a:r>
              <a:rPr lang="en-US" dirty="0"/>
              <a:t> in the CREATE or ALTER TABLESPACE operation.</a:t>
            </a:r>
          </a:p>
          <a:p>
            <a:r>
              <a:rPr lang="en-US" dirty="0"/>
              <a:t>For a given table space, the LOCKSIZE can be specified as PAGE, TABLE, TABLESPACE or ANY</a:t>
            </a:r>
          </a:p>
          <a:p>
            <a:endParaRPr lang="en-US" dirty="0"/>
          </a:p>
        </p:txBody>
      </p:sp>
    </p:spTree>
    <p:extLst>
      <p:ext uri="{BB962C8B-B14F-4D97-AF65-F5344CB8AC3E}">
        <p14:creationId xmlns:p14="http://schemas.microsoft.com/office/powerpoint/2010/main" val="61130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16.3: The LOCKSIZE Parameter</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TABLESPACE</a:t>
            </a:r>
          </a:p>
          <a:p>
            <a:pPr lvl="1"/>
            <a:r>
              <a:rPr lang="en-US" dirty="0"/>
              <a:t>All locks acquired on data in the </a:t>
            </a:r>
            <a:r>
              <a:rPr lang="en-US" dirty="0" err="1"/>
              <a:t>tablespace</a:t>
            </a:r>
            <a:r>
              <a:rPr lang="en-US" dirty="0"/>
              <a:t> are at the </a:t>
            </a:r>
            <a:r>
              <a:rPr lang="en-US" dirty="0" err="1"/>
              <a:t>tablespace</a:t>
            </a:r>
            <a:r>
              <a:rPr lang="en-US" dirty="0"/>
              <a:t> level.</a:t>
            </a:r>
          </a:p>
          <a:p>
            <a:r>
              <a:rPr lang="en-US" dirty="0"/>
              <a:t>TABLE</a:t>
            </a:r>
          </a:p>
          <a:p>
            <a:pPr lvl="1"/>
            <a:r>
              <a:rPr lang="en-US" dirty="0"/>
              <a:t>Locks acquired on data in the </a:t>
            </a:r>
            <a:r>
              <a:rPr lang="en-US" dirty="0" err="1"/>
              <a:t>tablespace</a:t>
            </a:r>
            <a:r>
              <a:rPr lang="en-US" dirty="0"/>
              <a:t> are at the table level.</a:t>
            </a:r>
          </a:p>
          <a:p>
            <a:r>
              <a:rPr lang="en-US" dirty="0"/>
              <a:t>PAGE </a:t>
            </a:r>
          </a:p>
          <a:p>
            <a:pPr lvl="1"/>
            <a:r>
              <a:rPr lang="en-US" dirty="0"/>
              <a:t>Locks acquired on data in the </a:t>
            </a:r>
            <a:r>
              <a:rPr lang="en-US" dirty="0" err="1"/>
              <a:t>tablespace</a:t>
            </a:r>
            <a:r>
              <a:rPr lang="en-US" dirty="0"/>
              <a:t> are at the page level whenever possible.</a:t>
            </a:r>
          </a:p>
          <a:p>
            <a:r>
              <a:rPr lang="en-US" dirty="0"/>
              <a:t>ANY </a:t>
            </a:r>
          </a:p>
          <a:p>
            <a:pPr lvl="1"/>
            <a:r>
              <a:rPr lang="en-US" dirty="0"/>
              <a:t>(Which is the default) DB2 itself decides the appropriate physical unit of locking for the </a:t>
            </a:r>
            <a:r>
              <a:rPr lang="en-US" dirty="0" err="1"/>
              <a:t>tablespace</a:t>
            </a:r>
            <a:r>
              <a:rPr lang="en-US" dirty="0"/>
              <a:t> for each plan.</a:t>
            </a:r>
          </a:p>
          <a:p>
            <a:pPr lvl="1"/>
            <a:r>
              <a:rPr lang="en-US" dirty="0"/>
              <a:t>Defaults to a page lock</a:t>
            </a:r>
          </a:p>
          <a:p>
            <a:pPr lvl="2"/>
            <a:r>
              <a:rPr lang="en-US" dirty="0"/>
              <a:t>If the number of locked pages exceeds an installation default, DB2 does a lock escalation and automatically locks a larger unit.</a:t>
            </a:r>
          </a:p>
          <a:p>
            <a:endParaRPr lang="en-US" dirty="0"/>
          </a:p>
          <a:p>
            <a:endParaRPr lang="en-US" dirty="0"/>
          </a:p>
        </p:txBody>
      </p:sp>
    </p:spTree>
    <p:extLst>
      <p:ext uri="{BB962C8B-B14F-4D97-AF65-F5344CB8AC3E}">
        <p14:creationId xmlns:p14="http://schemas.microsoft.com/office/powerpoint/2010/main" val="3902810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16.3: Acquire/Release Parameters on Bind</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While Binding, DB2 allows us to specify transaction-level lock acquiring and releasing parameters.</a:t>
            </a:r>
          </a:p>
          <a:p>
            <a:r>
              <a:rPr lang="en-US" dirty="0"/>
              <a:t>ACQUIRE</a:t>
            </a:r>
          </a:p>
          <a:p>
            <a:pPr lvl="1"/>
            <a:r>
              <a:rPr lang="en-US" dirty="0"/>
              <a:t>ACQUIRE (use):</a:t>
            </a:r>
          </a:p>
          <a:p>
            <a:pPr lvl="2"/>
            <a:r>
              <a:rPr lang="en-US" dirty="0"/>
              <a:t>Tells DB2 to take locks at the time of SQL statements execution. This is the DB2 default.</a:t>
            </a:r>
          </a:p>
          <a:p>
            <a:pPr lvl="1"/>
            <a:r>
              <a:rPr lang="en-US" dirty="0"/>
              <a:t>ACQUIRE(allocate):</a:t>
            </a:r>
          </a:p>
          <a:p>
            <a:pPr lvl="2"/>
            <a:r>
              <a:rPr lang="en-US" dirty="0"/>
              <a:t>Tells DB2 to take all necessary locks at the start of the transaction.</a:t>
            </a:r>
          </a:p>
          <a:p>
            <a:endParaRPr lang="en-US" dirty="0"/>
          </a:p>
          <a:p>
            <a:endParaRPr lang="en-US" dirty="0"/>
          </a:p>
        </p:txBody>
      </p:sp>
    </p:spTree>
    <p:extLst>
      <p:ext uri="{BB962C8B-B14F-4D97-AF65-F5344CB8AC3E}">
        <p14:creationId xmlns:p14="http://schemas.microsoft.com/office/powerpoint/2010/main" val="10071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16.3: Acquire/Release Parameters on Bind</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RELEASE: Similar to the DB2 acquire parameters, there are 2 release parameters:</a:t>
            </a:r>
          </a:p>
          <a:p>
            <a:pPr lvl="1"/>
            <a:r>
              <a:rPr lang="en-US" dirty="0"/>
              <a:t>Release (commit): </a:t>
            </a:r>
          </a:p>
          <a:p>
            <a:pPr lvl="2"/>
            <a:r>
              <a:rPr lang="en-US" dirty="0"/>
              <a:t>Tells DB2 to release all locks of transaction commit time. This is the DB2 default.</a:t>
            </a:r>
          </a:p>
          <a:p>
            <a:pPr lvl="1"/>
            <a:r>
              <a:rPr lang="en-US" dirty="0"/>
              <a:t>Release(</a:t>
            </a:r>
            <a:r>
              <a:rPr lang="en-US" dirty="0" err="1"/>
              <a:t>deallocate</a:t>
            </a:r>
            <a:r>
              <a:rPr lang="en-US" dirty="0"/>
              <a:t>):</a:t>
            </a:r>
          </a:p>
          <a:p>
            <a:pPr lvl="2"/>
            <a:r>
              <a:rPr lang="en-US" dirty="0"/>
              <a:t>Tells DB2 to release all locks only when the program ends (i.e. the thread is de-allocated).</a:t>
            </a:r>
          </a:p>
          <a:p>
            <a:endParaRPr lang="en-US" dirty="0"/>
          </a:p>
          <a:p>
            <a:endParaRPr lang="en-US" dirty="0"/>
          </a:p>
        </p:txBody>
      </p:sp>
    </p:spTree>
    <p:extLst>
      <p:ext uri="{BB962C8B-B14F-4D97-AF65-F5344CB8AC3E}">
        <p14:creationId xmlns:p14="http://schemas.microsoft.com/office/powerpoint/2010/main" val="1785329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16.3: Acquire/Release Parameters on Bind</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ACQUIRE and RELEASE:</a:t>
            </a:r>
          </a:p>
          <a:p>
            <a:pPr lvl="1"/>
            <a:r>
              <a:rPr lang="en-US" dirty="0"/>
              <a:t>All combinations except ACQUIRE (Allocate) and RELEASE (commit) are allowed.</a:t>
            </a:r>
          </a:p>
          <a:p>
            <a:pPr lvl="1"/>
            <a:r>
              <a:rPr lang="en-US" dirty="0"/>
              <a:t>For more concurrency, use ACQUIRE (use) and RELEASE (commit). This is the DB2 default.</a:t>
            </a:r>
          </a:p>
          <a:p>
            <a:pPr lvl="1"/>
            <a:r>
              <a:rPr lang="en-US" dirty="0"/>
              <a:t>For better performance, use ACQUIRE (ALLOCATE) and RELEASE (DEALLOCATE).</a:t>
            </a:r>
          </a:p>
          <a:p>
            <a:pPr lvl="1"/>
            <a:endParaRPr lang="en-US" dirty="0"/>
          </a:p>
        </p:txBody>
      </p:sp>
    </p:spTree>
    <p:extLst>
      <p:ext uri="{BB962C8B-B14F-4D97-AF65-F5344CB8AC3E}">
        <p14:creationId xmlns:p14="http://schemas.microsoft.com/office/powerpoint/2010/main" val="556549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What should be isolation level parameter so that other transactions could change the data which your transaction has already read?</a:t>
            </a:r>
          </a:p>
          <a:p>
            <a:pPr lvl="1"/>
            <a:r>
              <a:rPr lang="en-US" dirty="0"/>
              <a:t>Option 1: RR</a:t>
            </a:r>
          </a:p>
          <a:p>
            <a:pPr lvl="1"/>
            <a:r>
              <a:rPr lang="en-US" dirty="0"/>
              <a:t>Option 2: CS</a:t>
            </a:r>
          </a:p>
          <a:p>
            <a:pPr lvl="1"/>
            <a:r>
              <a:rPr lang="en-US" dirty="0"/>
              <a:t>Option 3: SS</a:t>
            </a:r>
          </a:p>
          <a:p>
            <a:endParaRPr lang="en-US" dirty="0"/>
          </a:p>
          <a:p>
            <a:r>
              <a:rPr lang="en-US" dirty="0"/>
              <a:t>Question 2: Which of the combinations should be used for better performance?</a:t>
            </a:r>
          </a:p>
          <a:p>
            <a:pPr lvl="1"/>
            <a:r>
              <a:rPr lang="en-US" dirty="0"/>
              <a:t>Option 1: ACQUIRE (ALLOCATE) and RELEASE (DEALLOCATE)</a:t>
            </a:r>
          </a:p>
          <a:p>
            <a:pPr lvl="1"/>
            <a:r>
              <a:rPr lang="en-US" dirty="0"/>
              <a:t>Option 2: ACQUIRE (Allocate) and RELEASE (commit) </a:t>
            </a:r>
          </a:p>
          <a:p>
            <a:pPr lvl="1"/>
            <a:r>
              <a:rPr lang="en-US" dirty="0"/>
              <a:t>Option 3: ACQUIRE (use) and RELEASE (commit)</a:t>
            </a:r>
          </a:p>
          <a:p>
            <a:pPr lvl="1"/>
            <a:endParaRPr lang="en-US" dirty="0"/>
          </a:p>
        </p:txBody>
      </p:sp>
    </p:spTree>
    <p:extLst>
      <p:ext uri="{BB962C8B-B14F-4D97-AF65-F5344CB8AC3E}">
        <p14:creationId xmlns:p14="http://schemas.microsoft.com/office/powerpoint/2010/main" val="3111626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Transaction </a:t>
            </a:r>
          </a:p>
        </p:txBody>
      </p:sp>
      <p:sp>
        <p:nvSpPr>
          <p:cNvPr id="3" name="Content Placeholder 2"/>
          <p:cNvSpPr>
            <a:spLocks noGrp="1"/>
          </p:cNvSpPr>
          <p:nvPr>
            <p:ph idx="1"/>
          </p:nvPr>
        </p:nvSpPr>
        <p:spPr/>
        <p:txBody>
          <a:bodyPr/>
          <a:lstStyle/>
          <a:p>
            <a:r>
              <a:rPr lang="en-US" dirty="0" smtClean="0"/>
              <a:t> </a:t>
            </a:r>
            <a:r>
              <a:rPr lang="en-US" dirty="0"/>
              <a:t>P</a:t>
            </a:r>
            <a:r>
              <a:rPr lang="en-US" dirty="0" smtClean="0"/>
              <a:t>roblems with multiple user environments</a:t>
            </a:r>
          </a:p>
          <a:p>
            <a:pPr lvl="1"/>
            <a:r>
              <a:rPr lang="en-US" b="1" dirty="0" smtClean="0"/>
              <a:t>Lost Update: </a:t>
            </a:r>
            <a:r>
              <a:rPr lang="en-US" dirty="0" smtClean="0"/>
              <a:t>This occurs when </a:t>
            </a:r>
            <a:r>
              <a:rPr lang="en-US" altLang="en-US" dirty="0" smtClean="0"/>
              <a:t>two </a:t>
            </a:r>
            <a:r>
              <a:rPr lang="en-US" altLang="en-US" dirty="0"/>
              <a:t>transactions read and then attempt to update the same data, and one of the updates is lost</a:t>
            </a:r>
            <a:r>
              <a:rPr lang="en-US" altLang="en-US" dirty="0" smtClean="0"/>
              <a:t>.</a:t>
            </a:r>
          </a:p>
          <a:p>
            <a:pPr lvl="1"/>
            <a:endParaRPr lang="en-US" altLang="en-US" dirty="0" smtClean="0"/>
          </a:p>
          <a:p>
            <a:pPr lvl="1"/>
            <a:r>
              <a:rPr lang="en-US" altLang="en-US" b="1" dirty="0"/>
              <a:t>Uncommitted </a:t>
            </a:r>
            <a:r>
              <a:rPr lang="en-US" altLang="en-US" b="1" dirty="0" smtClean="0"/>
              <a:t>Read: </a:t>
            </a:r>
            <a:r>
              <a:rPr lang="en-US" altLang="en-US" dirty="0" smtClean="0"/>
              <a:t>This </a:t>
            </a:r>
            <a:r>
              <a:rPr lang="en-US" altLang="en-US" dirty="0"/>
              <a:t>occurs when a transaction reads data that has not yet been committed</a:t>
            </a:r>
            <a:r>
              <a:rPr lang="en-US" altLang="en-US" dirty="0" smtClean="0"/>
              <a:t>.</a:t>
            </a:r>
          </a:p>
          <a:p>
            <a:pPr lvl="1"/>
            <a:endParaRPr lang="en-US" altLang="en-US" dirty="0" smtClean="0"/>
          </a:p>
          <a:p>
            <a:pPr lvl="1"/>
            <a:r>
              <a:rPr lang="en-US" altLang="en-US" b="1" dirty="0" smtClean="0"/>
              <a:t>Non-repeatable Read: </a:t>
            </a:r>
            <a:r>
              <a:rPr lang="en-US" altLang="en-US" dirty="0" smtClean="0"/>
              <a:t>This occurs when a transaction reads the same row of data twice, but gets different data values each time.</a:t>
            </a:r>
          </a:p>
          <a:p>
            <a:pPr lvl="1"/>
            <a:endParaRPr lang="en-US" altLang="en-US" dirty="0" smtClean="0"/>
          </a:p>
          <a:p>
            <a:pPr lvl="1"/>
            <a:r>
              <a:rPr lang="en-US" altLang="en-US" b="1" dirty="0"/>
              <a:t>Phantom </a:t>
            </a:r>
            <a:r>
              <a:rPr lang="en-US" altLang="en-US" b="1" dirty="0" smtClean="0"/>
              <a:t>Read:</a:t>
            </a:r>
            <a:r>
              <a:rPr lang="en-US" altLang="en-US" dirty="0" smtClean="0"/>
              <a:t> This </a:t>
            </a:r>
            <a:r>
              <a:rPr lang="en-US" altLang="en-US" dirty="0"/>
              <a:t>occurs when a row of data that matches search criteria is not seen initially, but then seen in a later read operation.</a:t>
            </a:r>
          </a:p>
          <a:p>
            <a:pPr lvl="1"/>
            <a:endParaRPr lang="en-US" altLang="en-US" dirty="0"/>
          </a:p>
          <a:p>
            <a:pPr lvl="1"/>
            <a:endParaRPr lang="en-US" altLang="en-US" dirty="0"/>
          </a:p>
          <a:p>
            <a:pPr lvl="1"/>
            <a:endParaRPr lang="en-US" altLang="en-US" dirty="0"/>
          </a:p>
          <a:p>
            <a:pPr lvl="1"/>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1818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to maintain concurrency</a:t>
            </a:r>
            <a:endParaRPr lang="en-US" dirty="0"/>
          </a:p>
        </p:txBody>
      </p:sp>
      <p:sp>
        <p:nvSpPr>
          <p:cNvPr id="3" name="Content Placeholder 2"/>
          <p:cNvSpPr>
            <a:spLocks noGrp="1"/>
          </p:cNvSpPr>
          <p:nvPr>
            <p:ph idx="1"/>
          </p:nvPr>
        </p:nvSpPr>
        <p:spPr>
          <a:xfrm>
            <a:off x="319536" y="1533508"/>
            <a:ext cx="8712115" cy="4636540"/>
          </a:xfrm>
        </p:spPr>
        <p:txBody>
          <a:bodyPr/>
          <a:lstStyle/>
          <a:p>
            <a:r>
              <a:rPr lang="en-US" altLang="en-US" dirty="0" smtClean="0"/>
              <a:t>Maintaining </a:t>
            </a:r>
            <a:r>
              <a:rPr lang="en-US" altLang="en-US" dirty="0"/>
              <a:t>database consistency and data integrity, while allowing more than one application to access the same data at the same time, is known as concurrency.</a:t>
            </a:r>
          </a:p>
          <a:p>
            <a:r>
              <a:rPr lang="en-US" altLang="en-US" dirty="0"/>
              <a:t>DB2 attempts to enforce concurrency is through the use of given four isolation levels, which determine how data used in one transaction is locked or isolated from other transactions while the first transaction works with it.</a:t>
            </a:r>
          </a:p>
          <a:p>
            <a:pPr lvl="1"/>
            <a:r>
              <a:rPr lang="en-US" altLang="en-US" dirty="0" smtClean="0"/>
              <a:t>Repeatable </a:t>
            </a:r>
            <a:r>
              <a:rPr lang="en-US" altLang="en-US" dirty="0"/>
              <a:t>read</a:t>
            </a:r>
          </a:p>
          <a:p>
            <a:pPr lvl="1"/>
            <a:r>
              <a:rPr lang="en-US" altLang="en-US" dirty="0"/>
              <a:t>R</a:t>
            </a:r>
            <a:r>
              <a:rPr lang="en-US" altLang="en-US" dirty="0" smtClean="0"/>
              <a:t>ead </a:t>
            </a:r>
            <a:r>
              <a:rPr lang="en-US" altLang="en-US" dirty="0"/>
              <a:t>stability</a:t>
            </a:r>
          </a:p>
          <a:p>
            <a:pPr lvl="1"/>
            <a:r>
              <a:rPr lang="en-US" altLang="en-US" dirty="0" smtClean="0"/>
              <a:t>Cursor </a:t>
            </a:r>
            <a:r>
              <a:rPr lang="en-US" altLang="en-US" dirty="0"/>
              <a:t>stability</a:t>
            </a:r>
          </a:p>
          <a:p>
            <a:pPr lvl="1"/>
            <a:r>
              <a:rPr lang="en-US" altLang="en-US" dirty="0" smtClean="0"/>
              <a:t>Uncommitted </a:t>
            </a:r>
            <a:r>
              <a:rPr lang="en-US" altLang="en-US" dirty="0"/>
              <a:t>read</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920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Uncommitted Read (UR)</a:t>
            </a:r>
            <a:endParaRPr lang="en-US" dirty="0"/>
          </a:p>
        </p:txBody>
      </p:sp>
      <p:pic>
        <p:nvPicPr>
          <p:cNvPr id="5" name="Content Placeholder 4"/>
          <p:cNvPicPr>
            <a:picLocks noGrp="1" noChangeAspect="1"/>
          </p:cNvPicPr>
          <p:nvPr>
            <p:ph idx="1"/>
          </p:nvPr>
        </p:nvPicPr>
        <p:blipFill>
          <a:blip r:embed="rId3"/>
          <a:stretch>
            <a:fillRect/>
          </a:stretch>
        </p:blipFill>
        <p:spPr>
          <a:xfrm>
            <a:off x="1571208" y="1501775"/>
            <a:ext cx="6166683" cy="4637088"/>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6824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Uncommitted Read (UR)</a:t>
            </a:r>
          </a:p>
        </p:txBody>
      </p:sp>
      <p:sp>
        <p:nvSpPr>
          <p:cNvPr id="3" name="Content Placeholder 2"/>
          <p:cNvSpPr>
            <a:spLocks noGrp="1"/>
          </p:cNvSpPr>
          <p:nvPr>
            <p:ph idx="1"/>
          </p:nvPr>
        </p:nvSpPr>
        <p:spPr/>
        <p:txBody>
          <a:bodyPr/>
          <a:lstStyle/>
          <a:p>
            <a:r>
              <a:rPr lang="en-US" altLang="en-US" dirty="0" smtClean="0"/>
              <a:t> Least </a:t>
            </a:r>
            <a:r>
              <a:rPr lang="en-US" altLang="en-US" dirty="0"/>
              <a:t>restrictive isolation level available. </a:t>
            </a:r>
          </a:p>
          <a:p>
            <a:r>
              <a:rPr lang="en-US" altLang="en-US" dirty="0" smtClean="0"/>
              <a:t> Allows </a:t>
            </a:r>
            <a:r>
              <a:rPr lang="en-US" altLang="en-US" dirty="0"/>
              <a:t>an application to access uncommitted changes of other applications.</a:t>
            </a:r>
          </a:p>
          <a:p>
            <a:r>
              <a:rPr lang="en-US" altLang="en-US" dirty="0" smtClean="0"/>
              <a:t> When </a:t>
            </a:r>
            <a:r>
              <a:rPr lang="en-US" altLang="en-US" dirty="0"/>
              <a:t>this isolation level is used, rows retrieved by a transaction are only locked if the transaction modifies data associated with one or more rows retrieved or if another transaction drop or alter the table the rows were retrieved from.</a:t>
            </a:r>
          </a:p>
          <a:p>
            <a:r>
              <a:rPr lang="en-US" altLang="en-US" dirty="0" smtClean="0"/>
              <a:t> When </a:t>
            </a:r>
            <a:r>
              <a:rPr lang="en-US" altLang="en-US" dirty="0"/>
              <a:t>this isolation level is used, dirty reads, non-repeatable reads, and phantoms can occur. </a:t>
            </a:r>
          </a:p>
          <a:p>
            <a:r>
              <a:rPr lang="en-US" altLang="en-US" dirty="0" smtClean="0"/>
              <a:t> Use </a:t>
            </a:r>
            <a:r>
              <a:rPr lang="en-US" altLang="en-US" dirty="0"/>
              <a:t>it if you're executing queries on read-only tables/views/databases or if it doesn't matter whether a query returns uncommitted data values. </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388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Stability(CS)</a:t>
            </a:r>
            <a:endParaRPr lang="en-US" dirty="0"/>
          </a:p>
        </p:txBody>
      </p:sp>
      <p:pic>
        <p:nvPicPr>
          <p:cNvPr id="5" name="Content Placeholder 4"/>
          <p:cNvPicPr>
            <a:picLocks noGrp="1" noChangeAspect="1"/>
          </p:cNvPicPr>
          <p:nvPr>
            <p:ph idx="1"/>
          </p:nvPr>
        </p:nvPicPr>
        <p:blipFill>
          <a:blip r:embed="rId2"/>
          <a:stretch>
            <a:fillRect/>
          </a:stretch>
        </p:blipFill>
        <p:spPr>
          <a:xfrm>
            <a:off x="1810151" y="1501775"/>
            <a:ext cx="5688798" cy="4637088"/>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166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 Stability(CS)</a:t>
            </a:r>
          </a:p>
        </p:txBody>
      </p:sp>
      <p:sp>
        <p:nvSpPr>
          <p:cNvPr id="3" name="Content Placeholder 2"/>
          <p:cNvSpPr>
            <a:spLocks noGrp="1"/>
          </p:cNvSpPr>
          <p:nvPr>
            <p:ph idx="1"/>
          </p:nvPr>
        </p:nvSpPr>
        <p:spPr/>
        <p:txBody>
          <a:bodyPr/>
          <a:lstStyle/>
          <a:p>
            <a:r>
              <a:rPr lang="en-US" altLang="en-US" dirty="0" smtClean="0"/>
              <a:t> Default </a:t>
            </a:r>
            <a:r>
              <a:rPr lang="en-US" altLang="en-US" dirty="0"/>
              <a:t>isolation level.</a:t>
            </a:r>
          </a:p>
          <a:p>
            <a:r>
              <a:rPr lang="en-US" altLang="en-US" dirty="0" smtClean="0"/>
              <a:t> This </a:t>
            </a:r>
            <a:r>
              <a:rPr lang="en-US" altLang="en-US" dirty="0"/>
              <a:t>isolation level only locks the row that is currently referenced by a cursor that was declared and opened by the owning transaction. The lock remains in effect until next row is fetched or  transaction is terminated. </a:t>
            </a:r>
          </a:p>
          <a:p>
            <a:r>
              <a:rPr lang="en-US" altLang="en-US" dirty="0" smtClean="0"/>
              <a:t> When </a:t>
            </a:r>
            <a:r>
              <a:rPr lang="en-US" altLang="en-US" dirty="0"/>
              <a:t>this isolation level is used, lost updates and dirty reads cannot occur; non-repeatable reads and phantoms can and may be seen. </a:t>
            </a:r>
          </a:p>
          <a:p>
            <a:r>
              <a:rPr lang="en-US" altLang="en-US" dirty="0" smtClean="0"/>
              <a:t> Use </a:t>
            </a:r>
            <a:r>
              <a:rPr lang="en-US" altLang="en-US" dirty="0"/>
              <a:t>the Cursor Stability isolation level when you want maximum concurrency between applications, yet you don't want queries to see uncommitted data.</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95832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Props1.xml><?xml version="1.0" encoding="utf-8"?>
<ds:datastoreItem xmlns:ds="http://schemas.openxmlformats.org/officeDocument/2006/customXml" ds:itemID="{1D680736-4E30-467A-A17F-3DC30C1B2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52a6df7-b138-4f89-9bc4-e7a874ea3254"/>
    <ds:schemaRef ds:uri="dec54838-42f9-41a2-a909-1ed037324a0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6631</TotalTime>
  <Words>2811</Words>
  <Application>Microsoft Office PowerPoint</Application>
  <PresentationFormat>On-screen Show (4:3)</PresentationFormat>
  <Paragraphs>265</Paragraphs>
  <Slides>35</Slides>
  <Notes>23</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Helvetica Light</vt:lpstr>
      <vt:lpstr>Calibri</vt:lpstr>
      <vt:lpstr>ＭＳ Ｐゴシック</vt:lpstr>
      <vt:lpstr>Candara</vt:lpstr>
      <vt:lpstr>Arial</vt:lpstr>
      <vt:lpstr>Wingdings</vt:lpstr>
      <vt:lpstr>2_Corporate Presentation Template (4x3 - Normal)</vt:lpstr>
      <vt:lpstr>think-cell Slide</vt:lpstr>
      <vt:lpstr>DB2</vt:lpstr>
      <vt:lpstr>Lesson Objectives</vt:lpstr>
      <vt:lpstr>Database Transaction </vt:lpstr>
      <vt:lpstr>Database Transaction </vt:lpstr>
      <vt:lpstr>Isolation levels to maintain concurrency</vt:lpstr>
      <vt:lpstr>Uncommitted Read (UR)</vt:lpstr>
      <vt:lpstr>Uncommitted Read (UR)</vt:lpstr>
      <vt:lpstr>Cursor Stability(CS)</vt:lpstr>
      <vt:lpstr>Cursor Stability(CS)</vt:lpstr>
      <vt:lpstr>Read Stability(RS)</vt:lpstr>
      <vt:lpstr>Read Stability(RS)</vt:lpstr>
      <vt:lpstr>Repeatable Read(RR)</vt:lpstr>
      <vt:lpstr>Repeatable Read(RR)</vt:lpstr>
      <vt:lpstr>Using isolation levels with queries </vt:lpstr>
      <vt:lpstr>Locking</vt:lpstr>
      <vt:lpstr>Locking</vt:lpstr>
      <vt:lpstr>16.2: How Does DB2 Solve the Three Concurrency Problems?  Explanation: Locking</vt:lpstr>
      <vt:lpstr>16.2: How Does DB2 Solve the Three Concurrency Problems?  Explanation: Locking</vt:lpstr>
      <vt:lpstr>16.2: How Does DB2 Solve the Three Concurrency Problems?  Explanation: Compatibility Matrix </vt:lpstr>
      <vt:lpstr>16.2: How Does DB2 Solve the Three Concurrency Problems?   Handling Lost Update Problem</vt:lpstr>
      <vt:lpstr>16.2: How Does DB2 Solve the Three Concurrency Problems?   Handling Uncommitted Dependency Problem</vt:lpstr>
      <vt:lpstr>16.3: Deadlock   Explanation</vt:lpstr>
      <vt:lpstr>16.2: Deadlock   Explanation</vt:lpstr>
      <vt:lpstr>PowerPoint Presentation</vt:lpstr>
      <vt:lpstr>16.3: Deadlock   Explanation</vt:lpstr>
      <vt:lpstr>Lock Attributes</vt:lpstr>
      <vt:lpstr>How locks are acquired </vt:lpstr>
      <vt:lpstr>16.3: Lock Table Explanation</vt:lpstr>
      <vt:lpstr>16.3: Lock Table Explanation</vt:lpstr>
      <vt:lpstr>16.3: The LOCKSIZE Parameter Explanation</vt:lpstr>
      <vt:lpstr>16.3: The LOCKSIZE Parameter Explanation</vt:lpstr>
      <vt:lpstr>16.3: Acquire/Release Parameters on Bind Explanation</vt:lpstr>
      <vt:lpstr>16.3: Acquire/Release Parameters on Bind Explanation</vt:lpstr>
      <vt:lpstr>16.3: Acquire/Release Parameters on Bind Explanation</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Keshavalu, Veena</cp:lastModifiedBy>
  <cp:revision>153</cp:revision>
  <cp:lastPrinted>2016-09-07T11:24:53Z</cp:lastPrinted>
  <dcterms:created xsi:type="dcterms:W3CDTF">2012-05-18T02:59:15Z</dcterms:created>
  <dcterms:modified xsi:type="dcterms:W3CDTF">2017-06-29T11:38:14Z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