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8.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0" r:id="rId4"/>
  </p:sldMasterIdLst>
  <p:notesMasterIdLst>
    <p:notesMasterId r:id="rId15"/>
  </p:notesMasterIdLst>
  <p:handoutMasterIdLst>
    <p:handoutMasterId r:id="rId16"/>
  </p:handoutMasterIdLst>
  <p:sldIdLst>
    <p:sldId id="256" r:id="rId5"/>
    <p:sldId id="257" r:id="rId6"/>
    <p:sldId id="288" r:id="rId7"/>
    <p:sldId id="289" r:id="rId8"/>
    <p:sldId id="290" r:id="rId9"/>
    <p:sldId id="291" r:id="rId10"/>
    <p:sldId id="292" r:id="rId11"/>
    <p:sldId id="293" r:id="rId12"/>
    <p:sldId id="295" r:id="rId13"/>
    <p:sldId id="296" r:id="rId14"/>
  </p:sldIdLst>
  <p:sldSz cx="9144000" cy="6858000" type="screen4x3"/>
  <p:notesSz cx="7315200" cy="9601200"/>
  <p:embeddedFontLst>
    <p:embeddedFont>
      <p:font typeface="ＭＳ Ｐゴシック" pitchFamily="34" charset="-128"/>
      <p:regular r:id="rId17"/>
    </p:embeddedFont>
    <p:embeddedFont>
      <p:font typeface="Candara" pitchFamily="34" charset="0"/>
      <p:regular r:id="rId18"/>
      <p:bold r:id="rId19"/>
      <p:italic r:id="rId20"/>
      <p:boldItalic r:id="rId21"/>
    </p:embeddedFont>
    <p:embeddedFont>
      <p:font typeface="Calibri" pitchFamily="3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78508" autoAdjust="0"/>
  </p:normalViewPr>
  <p:slideViewPr>
    <p:cSldViewPr snapToGrid="0" showGuides="1">
      <p:cViewPr>
        <p:scale>
          <a:sx n="66" d="100"/>
          <a:sy n="66" d="100"/>
        </p:scale>
        <p:origin x="-1164" y="-42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1944" y="-90"/>
      </p:cViewPr>
      <p:guideLst>
        <p:guide orient="horz" pos="2898"/>
        <p:guide pos="138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5.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8.fntdata"/><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6.fntdata"/><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9/8/2016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205038" y="4600575"/>
            <a:ext cx="4863156" cy="4167581"/>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31792" y="517638"/>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b="0" dirty="0" smtClean="0">
                <a:solidFill>
                  <a:srgbClr val="000000"/>
                </a:solidFill>
                <a:latin typeface="Arial" pitchFamily="34" charset="0"/>
                <a:cs typeface="Arial" pitchFamily="34" charset="0"/>
              </a:rPr>
              <a:t>DB2</a:t>
            </a:r>
            <a:r>
              <a:rPr lang="en-US" sz="1200" b="0" dirty="0" smtClean="0">
                <a:latin typeface="Arial" pitchFamily="34" charset="0"/>
                <a:cs typeface="Arial" pitchFamily="34" charset="0"/>
              </a:rPr>
              <a:t>				</a:t>
            </a:r>
            <a:r>
              <a:rPr lang="en-US" sz="1200" b="0" baseline="0" dirty="0" smtClean="0">
                <a:latin typeface="Arial" pitchFamily="34" charset="0"/>
                <a:ea typeface="ＭＳ Ｐゴシック"/>
                <a:cs typeface="Arial" pitchFamily="34" charset="0"/>
              </a:rPr>
              <a:t>                        </a:t>
            </a:r>
            <a:r>
              <a:rPr lang="en-US" sz="1200" b="0" dirty="0" smtClean="0">
                <a:latin typeface="Arial" pitchFamily="34" charset="0"/>
                <a:ea typeface="ＭＳ Ｐゴシック"/>
                <a:cs typeface="Arial" pitchFamily="34" charset="0"/>
              </a:rPr>
              <a:t>Concurrency </a:t>
            </a:r>
            <a:r>
              <a:rPr lang="en-US" sz="1200" b="0" dirty="0" smtClean="0">
                <a:latin typeface="Arial" pitchFamily="34" charset="0"/>
                <a:ea typeface="ＭＳ Ｐゴシック"/>
                <a:cs typeface="Arial" pitchFamily="34" charset="0"/>
              </a:rPr>
              <a:t>and </a:t>
            </a:r>
            <a:r>
              <a:rPr lang="en-US" sz="1200" b="0" dirty="0" smtClean="0">
                <a:latin typeface="Arial" pitchFamily="34" charset="0"/>
                <a:ea typeface="ＭＳ Ｐゴシック"/>
                <a:cs typeface="Arial" pitchFamily="34" charset="0"/>
              </a:rPr>
              <a:t>Locking</a:t>
            </a:r>
            <a:endParaRPr lang="en-US" sz="1200" b="0" dirty="0" smtClean="0">
              <a:latin typeface="Arial" pitchFamily="34" charset="0"/>
              <a:ea typeface="ＭＳ Ｐゴシック"/>
              <a:cs typeface="Arial" pitchFamily="34" charset="0"/>
            </a:endParaRPr>
          </a:p>
        </p:txBody>
      </p:sp>
      <p:sp>
        <p:nvSpPr>
          <p:cNvPr id="12" name="Rectangle 14"/>
          <p:cNvSpPr>
            <a:spLocks noChangeArrowheads="1"/>
          </p:cNvSpPr>
          <p:nvPr/>
        </p:nvSpPr>
        <p:spPr bwMode="auto">
          <a:xfrm>
            <a:off x="4114245" y="8782617"/>
            <a:ext cx="2946699" cy="348858"/>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16-</a:t>
            </a:r>
            <a:fld id="{BD9FB300-F9DC-4669-88F4-967ABA23CC04}" type="slidenum">
              <a:rPr lang="en-US" sz="10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62121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lnSpcReduction="10000"/>
          </a:bodyPr>
          <a:lstStyle/>
          <a:p>
            <a:r>
              <a:rPr lang="en-US" smtClean="0"/>
              <a:t>Reusability: The predominant reason for using stored procedures is to promote code reusability. Instead of replicating code on multiple servers and in multiple programs, stored procedures allow code to reside in a single place—the database server. Stored procedures then can be called from client programs to access DB2 data.</a:t>
            </a:r>
          </a:p>
          <a:p>
            <a:r>
              <a:rPr lang="en-US" smtClean="0"/>
              <a:t>Consistency: An additional benefit of stored procedures is increased consistency. If every user with the same requirements calls the same stored procedures, the DBA can be assured that everyone is running the same code. If each user uses his or her own individual, separate code, no assurance can be given that the same logic is being used by everyone. In fact, you can be almost certain that inconsistencies will occur.</a:t>
            </a:r>
          </a:p>
          <a:p>
            <a:r>
              <a:rPr lang="en-US" smtClean="0"/>
              <a:t>Maintenance: Stored procedures are particularly useful for reducing the overall code maintenance effort. Because the stored procedure exists in one place, you can make changes quickly without propagating the change to multiple workstations.</a:t>
            </a:r>
          </a:p>
          <a:p>
            <a:r>
              <a:rPr lang="en-US" smtClean="0"/>
              <a:t>Business Rules: By implementing your business rules in stored procedures, the rules can be accessed by multiple programs and take advantage of the reusability, consistency, and maintenance benefits discussed in the previous three bullets</a:t>
            </a:r>
          </a:p>
          <a:p>
            <a:r>
              <a:rPr lang="en-US" smtClean="0"/>
              <a:t>Data Integrity: Additionally, you can code stored procedures to support database integrity constraints. You can code column validation routines into stored procedures, which are called every time an attempt is made to modify the column data.</a:t>
            </a:r>
          </a:p>
          <a:p>
            <a:r>
              <a:rPr lang="en-US" smtClean="0"/>
              <a:t>Remote Access: Stored procedures can be developed to offer a simple way for calling remote programs.</a:t>
            </a:r>
          </a:p>
          <a:p>
            <a:r>
              <a:rPr lang="en-US" smtClean="0"/>
              <a:t>Performance: Another common reason to employ stored procedures is to enhance performance. In a client/server environment, stored procedures can reduce network traffic because multiple SQL statements can be invoked with a single execution of a procedure instead of sending multiple requests across the communication lines. </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667403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67403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67403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67403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67403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674032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893718429"/>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12456733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3762211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50"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243027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94753866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798638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02018282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9/6/2016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466762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8"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153366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8137642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324174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2541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7047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610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3586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9277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901178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30"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2492943723"/>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smtClean="0">
                <a:solidFill>
                  <a:srgbClr val="000000"/>
                </a:solidFill>
              </a:rPr>
              <a:t>DB2</a:t>
            </a:r>
            <a:endParaRPr lang="en-US" sz="3600" dirty="0">
              <a:solidFill>
                <a:srgbClr val="000000"/>
              </a:solidFill>
            </a:endParaRPr>
          </a:p>
        </p:txBody>
      </p:sp>
      <p:sp>
        <p:nvSpPr>
          <p:cNvPr id="12" name="Subtitle 11"/>
          <p:cNvSpPr>
            <a:spLocks noGrp="1"/>
          </p:cNvSpPr>
          <p:nvPr>
            <p:ph type="subTitle" idx="1"/>
          </p:nvPr>
        </p:nvSpPr>
        <p:spPr/>
        <p:txBody>
          <a:bodyPr/>
          <a:lstStyle/>
          <a:p>
            <a:pPr algn="l"/>
            <a:r>
              <a:rPr lang="en-US" b="0" dirty="0" smtClean="0">
                <a:ea typeface="ＭＳ Ｐゴシック"/>
                <a:cs typeface="ＭＳ Ｐゴシック"/>
              </a:rPr>
              <a:t>Lesson 17: Stored Procedure</a:t>
            </a:r>
            <a:endParaRPr lang="en-US" b="0" dirty="0">
              <a:ea typeface="ＭＳ Ｐゴシック"/>
              <a:cs typeface="ＭＳ Ｐゴシック"/>
            </a:endParaRPr>
          </a:p>
        </p:txBody>
      </p:sp>
    </p:spTree>
    <p:extLst>
      <p:ext uri="{BB962C8B-B14F-4D97-AF65-F5344CB8AC3E}">
        <p14:creationId xmlns:p14="http://schemas.microsoft.com/office/powerpoint/2010/main" val="2624778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9143999" cy="1002135"/>
          </a:xfrm>
        </p:spPr>
        <p:txBody>
          <a:bodyPr/>
          <a:lstStyle/>
          <a:p>
            <a:r>
              <a:rPr lang="en-US" dirty="0"/>
              <a:t>Review </a:t>
            </a:r>
            <a:r>
              <a:rPr lang="en-US" dirty="0" smtClean="0"/>
              <a:t>Questions</a:t>
            </a:r>
            <a:endParaRPr lang="en-US" dirty="0"/>
          </a:p>
        </p:txBody>
      </p:sp>
      <p:sp>
        <p:nvSpPr>
          <p:cNvPr id="4" name="Content Placeholder 3"/>
          <p:cNvSpPr>
            <a:spLocks noGrp="1"/>
          </p:cNvSpPr>
          <p:nvPr>
            <p:ph idx="1"/>
          </p:nvPr>
        </p:nvSpPr>
        <p:spPr/>
        <p:txBody>
          <a:bodyPr/>
          <a:lstStyle/>
          <a:p>
            <a:r>
              <a:rPr lang="en-US" dirty="0"/>
              <a:t>Question 1: ___________ allow data to be sent to and received from a stored procedure.</a:t>
            </a:r>
          </a:p>
          <a:p>
            <a:endParaRPr lang="en-US" dirty="0"/>
          </a:p>
          <a:p>
            <a:r>
              <a:rPr lang="en-US" dirty="0"/>
              <a:t>Question 2: ___________this statement creates a stored procedure.</a:t>
            </a:r>
          </a:p>
          <a:p>
            <a:endParaRPr lang="en-US" dirty="0"/>
          </a:p>
        </p:txBody>
      </p:sp>
    </p:spTree>
    <p:extLst>
      <p:ext uri="{BB962C8B-B14F-4D97-AF65-F5344CB8AC3E}">
        <p14:creationId xmlns:p14="http://schemas.microsoft.com/office/powerpoint/2010/main" val="11870444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9143999" cy="1002135"/>
          </a:xfrm>
        </p:spPr>
        <p:txBody>
          <a:bodyPr/>
          <a:lstStyle/>
          <a:p>
            <a:r>
              <a:rPr lang="en-US" dirty="0"/>
              <a:t>Lesson </a:t>
            </a:r>
            <a:r>
              <a:rPr lang="en-US" dirty="0" smtClean="0"/>
              <a:t>Objectives</a:t>
            </a:r>
            <a:endParaRPr lang="en-US" dirty="0"/>
          </a:p>
        </p:txBody>
      </p:sp>
      <p:sp>
        <p:nvSpPr>
          <p:cNvPr id="4" name="Content Placeholder 3"/>
          <p:cNvSpPr>
            <a:spLocks noGrp="1"/>
          </p:cNvSpPr>
          <p:nvPr>
            <p:ph idx="1"/>
          </p:nvPr>
        </p:nvSpPr>
        <p:spPr/>
        <p:txBody>
          <a:bodyPr/>
          <a:lstStyle/>
          <a:p>
            <a:r>
              <a:rPr lang="en-US" dirty="0"/>
              <a:t>In this lesson, you will learn about:</a:t>
            </a:r>
          </a:p>
          <a:p>
            <a:endParaRPr lang="en-US" dirty="0"/>
          </a:p>
          <a:p>
            <a:pPr lvl="1"/>
            <a:r>
              <a:rPr lang="en-US" dirty="0"/>
              <a:t>Introduction to stored procedure </a:t>
            </a:r>
          </a:p>
          <a:p>
            <a:pPr lvl="1"/>
            <a:endParaRPr lang="en-US" dirty="0"/>
          </a:p>
          <a:p>
            <a:pPr lvl="1"/>
            <a:r>
              <a:rPr lang="en-US" dirty="0"/>
              <a:t>Implementing DB2 Stored Procedures</a:t>
            </a:r>
          </a:p>
          <a:p>
            <a:pPr lvl="1"/>
            <a:endParaRPr lang="en-US" dirty="0"/>
          </a:p>
          <a:p>
            <a:pPr lvl="1"/>
            <a:r>
              <a:rPr lang="en-US" dirty="0"/>
              <a:t>Creating Stored Procedures</a:t>
            </a:r>
          </a:p>
          <a:p>
            <a:pPr lvl="1"/>
            <a:endParaRPr lang="en-US" dirty="0"/>
          </a:p>
          <a:p>
            <a:pPr lvl="1"/>
            <a:r>
              <a:rPr lang="en-US" dirty="0"/>
              <a:t>Executing a Stored Procedure</a:t>
            </a:r>
          </a:p>
          <a:p>
            <a:pPr lvl="1"/>
            <a:endParaRPr lang="en-US" dirty="0"/>
          </a:p>
          <a:p>
            <a:pPr lvl="1"/>
            <a:endParaRPr lang="en-US" dirty="0"/>
          </a:p>
        </p:txBody>
      </p:sp>
    </p:spTree>
    <p:extLst>
      <p:ext uri="{BB962C8B-B14F-4D97-AF65-F5344CB8AC3E}">
        <p14:creationId xmlns:p14="http://schemas.microsoft.com/office/powerpoint/2010/main" val="596043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17.1: Stored Procedure</a:t>
            </a:r>
            <a:br>
              <a:rPr lang="en-US" sz="1200" dirty="0"/>
            </a:br>
            <a:r>
              <a:rPr lang="en-US" dirty="0"/>
              <a:t>What Is a Stored Procedure</a:t>
            </a:r>
            <a:r>
              <a:rPr lang="en-US" dirty="0" smtClean="0"/>
              <a:t>?</a:t>
            </a:r>
            <a:endParaRPr lang="en-US" dirty="0"/>
          </a:p>
        </p:txBody>
      </p:sp>
      <p:sp>
        <p:nvSpPr>
          <p:cNvPr id="5" name="Content Placeholder 4"/>
          <p:cNvSpPr>
            <a:spLocks noGrp="1"/>
          </p:cNvSpPr>
          <p:nvPr>
            <p:ph idx="1"/>
          </p:nvPr>
        </p:nvSpPr>
        <p:spPr/>
        <p:txBody>
          <a:bodyPr/>
          <a:lstStyle/>
          <a:p>
            <a:r>
              <a:rPr lang="en-US" dirty="0"/>
              <a:t>Stored procedures are specialized programs that are executed under the control of the relational database management system. </a:t>
            </a:r>
          </a:p>
          <a:p>
            <a:r>
              <a:rPr lang="en-US" dirty="0"/>
              <a:t>A stored procedure must be directly and explicitly invoked before it can be executed. </a:t>
            </a:r>
          </a:p>
          <a:p>
            <a:r>
              <a:rPr lang="en-US" dirty="0"/>
              <a:t>Stored procedures can access flat files, Virtual Storage Access Method (VSAM) files, and other files, as well as DB2 tables.</a:t>
            </a:r>
          </a:p>
          <a:p>
            <a:r>
              <a:rPr lang="en-US" dirty="0"/>
              <a:t>A stored procedure provides a common piece of code that is written only once and is maintained in a single instance that can be called from several different applications. </a:t>
            </a:r>
          </a:p>
          <a:p>
            <a:r>
              <a:rPr lang="en-US" dirty="0"/>
              <a:t>DB2 provides some stored procedures  but you can also create your own.</a:t>
            </a:r>
          </a:p>
          <a:p>
            <a:endParaRPr lang="en-US" dirty="0"/>
          </a:p>
          <a:p>
            <a:endParaRPr lang="en-US" dirty="0"/>
          </a:p>
          <a:p>
            <a:endParaRPr lang="en-US" dirty="0"/>
          </a:p>
        </p:txBody>
      </p:sp>
    </p:spTree>
    <p:extLst>
      <p:ext uri="{BB962C8B-B14F-4D97-AF65-F5344CB8AC3E}">
        <p14:creationId xmlns:p14="http://schemas.microsoft.com/office/powerpoint/2010/main" val="2914501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17.1: Stored Procedure</a:t>
            </a:r>
            <a:r>
              <a:rPr lang="en-US" dirty="0"/>
              <a:t/>
            </a:r>
            <a:br>
              <a:rPr lang="en-US" dirty="0"/>
            </a:br>
            <a:r>
              <a:rPr lang="en-US" dirty="0"/>
              <a:t>Use Of Stored Procedures</a:t>
            </a:r>
            <a:r>
              <a:rPr lang="en-US" dirty="0" smtClean="0"/>
              <a:t>?</a:t>
            </a:r>
            <a:endParaRPr lang="en-US" dirty="0"/>
          </a:p>
        </p:txBody>
      </p:sp>
      <p:sp>
        <p:nvSpPr>
          <p:cNvPr id="5" name="Content Placeholder 4"/>
          <p:cNvSpPr>
            <a:spLocks noGrp="1"/>
          </p:cNvSpPr>
          <p:nvPr>
            <p:ph idx="1"/>
          </p:nvPr>
        </p:nvSpPr>
        <p:spPr/>
        <p:txBody>
          <a:bodyPr/>
          <a:lstStyle/>
          <a:p>
            <a:r>
              <a:rPr lang="en-US" dirty="0" smtClean="0"/>
              <a:t>Reusability</a:t>
            </a:r>
            <a:endParaRPr lang="en-US" dirty="0"/>
          </a:p>
          <a:p>
            <a:r>
              <a:rPr lang="en-US" dirty="0" smtClean="0"/>
              <a:t>Consistency</a:t>
            </a:r>
            <a:endParaRPr lang="en-US" dirty="0"/>
          </a:p>
          <a:p>
            <a:r>
              <a:rPr lang="en-US" dirty="0" smtClean="0"/>
              <a:t>Maintenance</a:t>
            </a:r>
            <a:endParaRPr lang="en-US" dirty="0"/>
          </a:p>
          <a:p>
            <a:r>
              <a:rPr lang="en-US" dirty="0"/>
              <a:t>Business </a:t>
            </a:r>
            <a:r>
              <a:rPr lang="en-US" dirty="0" smtClean="0"/>
              <a:t>Rules</a:t>
            </a:r>
            <a:endParaRPr lang="en-US" dirty="0"/>
          </a:p>
          <a:p>
            <a:r>
              <a:rPr lang="en-US" dirty="0"/>
              <a:t>Data </a:t>
            </a:r>
            <a:r>
              <a:rPr lang="en-US" dirty="0" smtClean="0"/>
              <a:t>Integrity</a:t>
            </a:r>
            <a:endParaRPr lang="en-US" dirty="0"/>
          </a:p>
          <a:p>
            <a:r>
              <a:rPr lang="en-US" dirty="0"/>
              <a:t>Remote </a:t>
            </a:r>
            <a:r>
              <a:rPr lang="en-US" dirty="0" smtClean="0"/>
              <a:t>Access</a:t>
            </a:r>
            <a:endParaRPr lang="en-US" dirty="0"/>
          </a:p>
          <a:p>
            <a:r>
              <a:rPr lang="en-US" dirty="0"/>
              <a:t>Performance</a:t>
            </a:r>
          </a:p>
          <a:p>
            <a:endParaRPr lang="en-US" dirty="0"/>
          </a:p>
        </p:txBody>
      </p:sp>
    </p:spTree>
    <p:extLst>
      <p:ext uri="{BB962C8B-B14F-4D97-AF65-F5344CB8AC3E}">
        <p14:creationId xmlns:p14="http://schemas.microsoft.com/office/powerpoint/2010/main" val="4227496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17.2: Stored Procedure</a:t>
            </a:r>
            <a:r>
              <a:rPr lang="en-US" dirty="0"/>
              <a:t/>
            </a:r>
            <a:br>
              <a:rPr lang="en-US" dirty="0"/>
            </a:br>
            <a:r>
              <a:rPr lang="en-US" dirty="0"/>
              <a:t>Implementing DB2 Stored </a:t>
            </a:r>
            <a:r>
              <a:rPr lang="en-US" dirty="0" smtClean="0"/>
              <a:t>Procedures</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 Placeholder 2"/>
          <p:cNvSpPr txBox="1">
            <a:spLocks/>
          </p:cNvSpPr>
          <p:nvPr>
            <p:custDataLst>
              <p:tags r:id="rId1"/>
            </p:custDataLst>
          </p:nvPr>
        </p:nvSpPr>
        <p:spPr>
          <a:xfrm>
            <a:off x="298516" y="1501977"/>
            <a:ext cx="8712115" cy="4636540"/>
          </a:xfrm>
          <a:prstGeom prst="rect">
            <a:avLst/>
          </a:prstGeom>
        </p:spPr>
        <p:txBody>
          <a:bodyPr vert="horz" lIns="108000" tIns="72000" rIns="72000" bIns="72000" rtlCol="0">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None/>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programming languages supported by DB2 for z/OS include C, C++, COBOL, z/OS Assembler, PL/I, REXX, SQL Procedures language (both external and native), and Java</a:t>
            </a:r>
            <a:r>
              <a:rPr lang="en-US" dirty="0" smtClean="0"/>
              <a:t>.</a:t>
            </a:r>
            <a:endParaRPr lang="en-US" dirty="0"/>
          </a:p>
          <a:p>
            <a:r>
              <a:rPr lang="en-US" dirty="0"/>
              <a:t>Parameters are essential to the effective use of stored procedures. </a:t>
            </a:r>
          </a:p>
          <a:p>
            <a:r>
              <a:rPr lang="en-US" dirty="0"/>
              <a:t>Parameters allow data to be sent to and received from a stored procedure</a:t>
            </a:r>
            <a:r>
              <a:rPr lang="en-US" dirty="0" smtClean="0"/>
              <a:t>.</a:t>
            </a:r>
            <a:endParaRPr lang="en-US" dirty="0"/>
          </a:p>
          <a:p>
            <a:r>
              <a:rPr lang="en-US" dirty="0"/>
              <a:t>DB2 stored procedures are registered and managed within DB2 like other DB2 objects, using standard DDL statements—ALTER, CREATE, and DROP.</a:t>
            </a:r>
          </a:p>
        </p:txBody>
      </p:sp>
    </p:spTree>
    <p:extLst>
      <p:ext uri="{BB962C8B-B14F-4D97-AF65-F5344CB8AC3E}">
        <p14:creationId xmlns:p14="http://schemas.microsoft.com/office/powerpoint/2010/main" val="4087831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17.3: Stored Procedure</a:t>
            </a:r>
            <a:br>
              <a:rPr lang="en-US" sz="1200" dirty="0"/>
            </a:br>
            <a:r>
              <a:rPr lang="en-US" dirty="0"/>
              <a:t>Creating Stored </a:t>
            </a:r>
            <a:r>
              <a:rPr lang="en-US" dirty="0" smtClean="0"/>
              <a:t>Procedures</a:t>
            </a:r>
            <a:endParaRPr lang="en-US" dirty="0"/>
          </a:p>
        </p:txBody>
      </p:sp>
      <p:sp>
        <p:nvSpPr>
          <p:cNvPr id="3" name="Content Placeholder 2"/>
          <p:cNvSpPr>
            <a:spLocks noGrp="1"/>
          </p:cNvSpPr>
          <p:nvPr>
            <p:ph idx="1"/>
          </p:nvPr>
        </p:nvSpPr>
        <p:spPr>
          <a:xfrm>
            <a:off x="298516" y="1494766"/>
            <a:ext cx="8845484" cy="4891520"/>
          </a:xfrm>
        </p:spPr>
        <p:txBody>
          <a:bodyPr>
            <a:normAutofit fontScale="85000" lnSpcReduction="20000"/>
          </a:bodyPr>
          <a:lstStyle/>
          <a:p>
            <a:pPr>
              <a:lnSpc>
                <a:spcPct val="100000"/>
              </a:lnSpc>
            </a:pPr>
            <a:r>
              <a:rPr lang="en-US" sz="2600" dirty="0"/>
              <a:t>CREATE PROCEDURE SYSPROC.PROCNAME(INOUT CHAR(20)) </a:t>
            </a:r>
          </a:p>
          <a:p>
            <a:pPr marL="400050" lvl="1" indent="0">
              <a:buNone/>
            </a:pPr>
            <a:r>
              <a:rPr lang="en-US" sz="1900" dirty="0" smtClean="0"/>
              <a:t>LANGUAGE </a:t>
            </a:r>
            <a:r>
              <a:rPr lang="en-US" sz="1900" dirty="0"/>
              <a:t>COBOL </a:t>
            </a:r>
            <a:endParaRPr lang="en-US" sz="1900" dirty="0" smtClean="0"/>
          </a:p>
          <a:p>
            <a:pPr marL="400050" lvl="1" indent="0">
              <a:buNone/>
            </a:pPr>
            <a:r>
              <a:rPr lang="en-US" sz="1900" dirty="0" smtClean="0"/>
              <a:t>EXTERNAL </a:t>
            </a:r>
            <a:r>
              <a:rPr lang="en-US" sz="1900" dirty="0"/>
              <a:t>NAME LOADNAME </a:t>
            </a:r>
            <a:endParaRPr lang="en-US" sz="1900" dirty="0" smtClean="0"/>
          </a:p>
          <a:p>
            <a:pPr marL="400050" lvl="1" indent="0">
              <a:buNone/>
            </a:pPr>
            <a:r>
              <a:rPr lang="en-US" sz="1900" dirty="0" smtClean="0"/>
              <a:t>PARAMETER </a:t>
            </a:r>
            <a:r>
              <a:rPr lang="en-US" sz="1900" dirty="0"/>
              <a:t>STYLE GENERAL </a:t>
            </a:r>
            <a:endParaRPr lang="en-US" sz="1900" dirty="0" smtClean="0"/>
          </a:p>
          <a:p>
            <a:pPr marL="400050" lvl="1" indent="0">
              <a:buNone/>
            </a:pPr>
            <a:r>
              <a:rPr lang="en-US" sz="1900" dirty="0" smtClean="0"/>
              <a:t>NOT DETERMINISTIC</a:t>
            </a:r>
          </a:p>
          <a:p>
            <a:pPr marL="400050" lvl="1" indent="0">
              <a:buNone/>
            </a:pPr>
            <a:r>
              <a:rPr lang="en-US" sz="1900" dirty="0" smtClean="0"/>
              <a:t> </a:t>
            </a:r>
            <a:r>
              <a:rPr lang="en-US" sz="1900" dirty="0"/>
              <a:t>MODIFIES SQL DATA </a:t>
            </a:r>
            <a:endParaRPr lang="en-US" sz="1900" dirty="0" smtClean="0"/>
          </a:p>
          <a:p>
            <a:pPr marL="400050" lvl="1" indent="0">
              <a:buNone/>
            </a:pPr>
            <a:r>
              <a:rPr lang="en-US" sz="1900" dirty="0" smtClean="0"/>
              <a:t>WLM </a:t>
            </a:r>
            <a:r>
              <a:rPr lang="en-US" sz="1900" dirty="0"/>
              <a:t>ENVIRONMENT WLMNAME </a:t>
            </a:r>
            <a:endParaRPr lang="en-US" sz="1900" dirty="0" smtClean="0"/>
          </a:p>
          <a:p>
            <a:pPr marL="400050" lvl="1" indent="0">
              <a:buNone/>
            </a:pPr>
            <a:r>
              <a:rPr lang="en-US" sz="1900" dirty="0" smtClean="0"/>
              <a:t>STAY </a:t>
            </a:r>
            <a:r>
              <a:rPr lang="en-US" sz="1900" dirty="0"/>
              <a:t>RESIDENT </a:t>
            </a:r>
            <a:r>
              <a:rPr lang="en-US" sz="1900" dirty="0" smtClean="0"/>
              <a:t>YES</a:t>
            </a:r>
          </a:p>
          <a:p>
            <a:pPr marL="400050" lvl="1" indent="0">
              <a:buNone/>
            </a:pPr>
            <a:r>
              <a:rPr lang="en-US" sz="1900" dirty="0" smtClean="0"/>
              <a:t> </a:t>
            </a:r>
            <a:r>
              <a:rPr lang="en-US" sz="1900" dirty="0"/>
              <a:t>DYNAMIC RESULT SETS 1; </a:t>
            </a:r>
            <a:endParaRPr lang="en-US" sz="1900" dirty="0" smtClean="0"/>
          </a:p>
          <a:p>
            <a:pPr marL="166189" lvl="1" indent="-166189">
              <a:lnSpc>
                <a:spcPct val="110000"/>
              </a:lnSpc>
              <a:buClr>
                <a:schemeClr val="accent5"/>
              </a:buClr>
            </a:pPr>
            <a:endParaRPr lang="en-US" sz="1900" dirty="0"/>
          </a:p>
          <a:p>
            <a:pPr>
              <a:lnSpc>
                <a:spcPct val="100000"/>
              </a:lnSpc>
            </a:pPr>
            <a:r>
              <a:rPr lang="en-US" sz="2600" dirty="0"/>
              <a:t>This statement creates a stored procedure named PROCNAME in the SYSPROC schema using an external load module name of LOADNAME. </a:t>
            </a:r>
          </a:p>
          <a:p>
            <a:pPr>
              <a:lnSpc>
                <a:spcPct val="100000"/>
              </a:lnSpc>
            </a:pPr>
            <a:r>
              <a:rPr lang="en-US" sz="2600" dirty="0"/>
              <a:t>The stored procedure is written in COBOL and runs under the control of WLM(work load manager). </a:t>
            </a:r>
          </a:p>
          <a:p>
            <a:pPr>
              <a:lnSpc>
                <a:spcPct val="100000"/>
              </a:lnSpc>
            </a:pPr>
            <a:r>
              <a:rPr lang="en-US" sz="2600" dirty="0"/>
              <a:t>It returns one result set.</a:t>
            </a:r>
          </a:p>
        </p:txBody>
      </p:sp>
    </p:spTree>
    <p:extLst>
      <p:ext uri="{BB962C8B-B14F-4D97-AF65-F5344CB8AC3E}">
        <p14:creationId xmlns:p14="http://schemas.microsoft.com/office/powerpoint/2010/main" val="3537622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17.3: Stored Procedure</a:t>
            </a:r>
            <a:br>
              <a:rPr lang="en-US" sz="1200" dirty="0"/>
            </a:br>
            <a:r>
              <a:rPr lang="en-US" dirty="0"/>
              <a:t>Creating Stored </a:t>
            </a:r>
            <a:r>
              <a:rPr lang="en-US" dirty="0" smtClean="0"/>
              <a:t>Procedures</a:t>
            </a:r>
            <a:endParaRPr lang="en-US" dirty="0"/>
          </a:p>
        </p:txBody>
      </p:sp>
      <p:sp>
        <p:nvSpPr>
          <p:cNvPr id="3" name="Content Placeholder 2"/>
          <p:cNvSpPr>
            <a:spLocks noGrp="1"/>
          </p:cNvSpPr>
          <p:nvPr>
            <p:ph idx="1"/>
          </p:nvPr>
        </p:nvSpPr>
        <p:spPr/>
        <p:txBody>
          <a:bodyPr/>
          <a:lstStyle/>
          <a:p>
            <a:r>
              <a:rPr lang="en-US" dirty="0"/>
              <a:t>A native SQL stored procedure includes the executable SQL text of the stored procedure</a:t>
            </a:r>
            <a:r>
              <a:rPr lang="en-US" dirty="0" smtClean="0"/>
              <a:t>.</a:t>
            </a:r>
            <a:endParaRPr lang="en-US" dirty="0" smtClean="0"/>
          </a:p>
          <a:p>
            <a:r>
              <a:rPr lang="en-US" dirty="0" smtClean="0"/>
              <a:t> </a:t>
            </a:r>
            <a:r>
              <a:rPr lang="en-US" dirty="0"/>
              <a:t>For example, the following statement creates a new SQL stored procedure to update an employee salary</a:t>
            </a:r>
            <a:r>
              <a:rPr lang="en-US" dirty="0" smtClean="0"/>
              <a:t>:</a:t>
            </a:r>
          </a:p>
          <a:p>
            <a:endParaRPr lang="en-US" sz="1600" dirty="0"/>
          </a:p>
          <a:p>
            <a:pPr marL="0" indent="0">
              <a:buNone/>
            </a:pPr>
            <a:r>
              <a:rPr lang="en-US" sz="1600" dirty="0" smtClean="0"/>
              <a:t>       CREATE </a:t>
            </a:r>
            <a:r>
              <a:rPr lang="en-US" sz="1600" dirty="0"/>
              <a:t>PROCEDURE UPD_SALARY </a:t>
            </a:r>
            <a:endParaRPr lang="en-US" sz="1600" dirty="0" smtClean="0"/>
          </a:p>
          <a:p>
            <a:pPr marL="400050" lvl="1" indent="0">
              <a:buNone/>
            </a:pPr>
            <a:r>
              <a:rPr lang="en-US" sz="1600" dirty="0" smtClean="0"/>
              <a:t>(</a:t>
            </a:r>
            <a:r>
              <a:rPr lang="en-US" sz="1600" dirty="0"/>
              <a:t>IN EMP_NBR CHAR(10), IN PCT DECIMAL(6,2</a:t>
            </a:r>
            <a:r>
              <a:rPr lang="en-US" sz="1600" dirty="0" smtClean="0"/>
              <a:t>))</a:t>
            </a:r>
          </a:p>
          <a:p>
            <a:pPr marL="400050" lvl="1" indent="0">
              <a:buNone/>
            </a:pPr>
            <a:r>
              <a:rPr lang="en-US" sz="1600" dirty="0" smtClean="0"/>
              <a:t> </a:t>
            </a:r>
            <a:r>
              <a:rPr lang="en-US" sz="1600" dirty="0"/>
              <a:t>LANGUAGE SQL MODIFIES SQL DATA </a:t>
            </a:r>
            <a:endParaRPr lang="en-US" sz="1600" dirty="0" smtClean="0"/>
          </a:p>
          <a:p>
            <a:pPr marL="400050" lvl="1" indent="0">
              <a:buNone/>
            </a:pPr>
            <a:r>
              <a:rPr lang="en-US" sz="1600" dirty="0" smtClean="0"/>
              <a:t>UPDATE </a:t>
            </a:r>
            <a:r>
              <a:rPr lang="en-US" sz="1600" dirty="0"/>
              <a:t>DSN81010.EMP </a:t>
            </a:r>
            <a:endParaRPr lang="en-US" sz="1600" dirty="0" smtClean="0"/>
          </a:p>
          <a:p>
            <a:pPr marL="400050" lvl="1" indent="0">
              <a:buNone/>
            </a:pPr>
            <a:r>
              <a:rPr lang="en-US" sz="1600" dirty="0" smtClean="0"/>
              <a:t>SET </a:t>
            </a:r>
            <a:r>
              <a:rPr lang="en-US" sz="1600" dirty="0"/>
              <a:t>SALARY = SALARY * PCT </a:t>
            </a:r>
            <a:endParaRPr lang="en-US" sz="1600" dirty="0" smtClean="0"/>
          </a:p>
          <a:p>
            <a:pPr marL="400050" lvl="1" indent="0">
              <a:buNone/>
            </a:pPr>
            <a:r>
              <a:rPr lang="en-US" sz="1600" dirty="0" smtClean="0"/>
              <a:t>WHERE </a:t>
            </a:r>
            <a:r>
              <a:rPr lang="en-US" sz="1600" dirty="0"/>
              <a:t>EMPNO = EMP_NBR </a:t>
            </a:r>
          </a:p>
        </p:txBody>
      </p:sp>
      <p:sp>
        <p:nvSpPr>
          <p:cNvPr id="7" name="Content Placeholder 2"/>
          <p:cNvSpPr>
            <a:spLocks noGrp="1"/>
          </p:cNvSpPr>
          <p:nvPr/>
        </p:nvSpPr>
        <p:spPr>
          <a:xfrm>
            <a:off x="85090" y="1132114"/>
            <a:ext cx="8652510" cy="4936581"/>
          </a:xfrm>
          <a:prstGeom prst="rect">
            <a:avLst/>
          </a:prstGeom>
        </p:spPr>
        <p:txBody>
          <a:bodyPr vert="horz" wrap="square" lIns="91440" tIns="45720" rIns="91440" bIns="45720" rtlCol="0">
            <a:normAutofit/>
          </a:bodyPr>
          <a:lstStyle/>
          <a:p>
            <a:pPr marL="342900" marR="0" lvl="0" indent="-342900">
              <a:spcBef>
                <a:spcPts val="0"/>
              </a:spcBef>
              <a:spcAft>
                <a:spcPts val="0"/>
              </a:spcAft>
              <a:buFont typeface="Wingdings"/>
              <a:buChar char=""/>
              <a:tabLst>
                <a:tab pos="457200" algn="l"/>
              </a:tabLst>
            </a:pPr>
            <a:endParaRPr lang="en-US" sz="1200" dirty="0">
              <a:effectLst/>
              <a:latin typeface="Times New Roman"/>
              <a:ea typeface="Times New Roman"/>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41540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17.3: Stored Procedure</a:t>
            </a:r>
            <a:br>
              <a:rPr lang="en-US" sz="1200" dirty="0"/>
            </a:br>
            <a:r>
              <a:rPr lang="en-US" dirty="0"/>
              <a:t>Creating Stored </a:t>
            </a:r>
            <a:r>
              <a:rPr lang="en-US" dirty="0" smtClean="0"/>
              <a:t>Procedures</a:t>
            </a:r>
            <a:endParaRPr lang="en-US" dirty="0"/>
          </a:p>
        </p:txBody>
      </p:sp>
      <p:sp>
        <p:nvSpPr>
          <p:cNvPr id="3" name="Content Placeholder 2"/>
          <p:cNvSpPr>
            <a:spLocks noGrp="1"/>
          </p:cNvSpPr>
          <p:nvPr>
            <p:ph idx="1"/>
          </p:nvPr>
        </p:nvSpPr>
        <p:spPr/>
        <p:txBody>
          <a:bodyPr/>
          <a:lstStyle/>
          <a:p>
            <a:r>
              <a:rPr lang="en-US" dirty="0" smtClean="0"/>
              <a:t>Configuring Parameter Lists</a:t>
            </a:r>
          </a:p>
          <a:p>
            <a:endParaRPr lang="en-US" dirty="0" smtClean="0"/>
          </a:p>
          <a:p>
            <a:pPr lvl="1"/>
            <a:r>
              <a:rPr lang="en-US" dirty="0" smtClean="0"/>
              <a:t>The </a:t>
            </a:r>
            <a:r>
              <a:rPr lang="en-US" dirty="0"/>
              <a:t>parameters to be used by DB2 stored procedures must be specified in parentheses after the procedure name in the CREATE PROCEDURE statement. You can define three types of parameters</a:t>
            </a:r>
            <a:r>
              <a:rPr lang="en-US" dirty="0" smtClean="0"/>
              <a:t>:</a:t>
            </a:r>
          </a:p>
          <a:p>
            <a:pPr marL="457200" lvl="1" indent="0">
              <a:buNone/>
            </a:pPr>
            <a:endParaRPr lang="en-US" dirty="0"/>
          </a:p>
          <a:p>
            <a:pPr lvl="1"/>
            <a:r>
              <a:rPr lang="en-US" dirty="0"/>
              <a:t>IN: An input </a:t>
            </a:r>
            <a:r>
              <a:rPr lang="en-US" dirty="0" smtClean="0"/>
              <a:t>parameter</a:t>
            </a:r>
          </a:p>
          <a:p>
            <a:pPr lvl="1"/>
            <a:endParaRPr lang="en-US" dirty="0"/>
          </a:p>
          <a:p>
            <a:pPr lvl="1"/>
            <a:r>
              <a:rPr lang="en-US" dirty="0"/>
              <a:t>OUT: An output </a:t>
            </a:r>
            <a:r>
              <a:rPr lang="en-US" dirty="0" smtClean="0"/>
              <a:t>parameter</a:t>
            </a:r>
          </a:p>
          <a:p>
            <a:pPr lvl="1"/>
            <a:endParaRPr lang="en-US" dirty="0"/>
          </a:p>
          <a:p>
            <a:pPr lvl="1"/>
            <a:r>
              <a:rPr lang="en-US" dirty="0"/>
              <a:t>INOUT: A parameter that is used for both input and </a:t>
            </a:r>
            <a:r>
              <a:rPr lang="en-US" dirty="0" smtClean="0"/>
              <a:t>output</a:t>
            </a:r>
          </a:p>
          <a:p>
            <a:pPr lvl="1"/>
            <a:endParaRPr lang="en-US" dirty="0"/>
          </a:p>
          <a:p>
            <a:r>
              <a:rPr lang="en-US" dirty="0"/>
              <a:t>The type of parameter must be predetermined and cannot be changed without dropping and re-creating the stored procedure.</a:t>
            </a:r>
          </a:p>
          <a:p>
            <a:pPr lvl="1"/>
            <a:endParaRPr lang="en-US" dirty="0"/>
          </a:p>
        </p:txBody>
      </p:sp>
      <p:sp>
        <p:nvSpPr>
          <p:cNvPr id="7" name="Content Placeholder 2"/>
          <p:cNvSpPr>
            <a:spLocks noGrp="1"/>
          </p:cNvSpPr>
          <p:nvPr/>
        </p:nvSpPr>
        <p:spPr>
          <a:xfrm>
            <a:off x="85090" y="1132114"/>
            <a:ext cx="8652510" cy="4936581"/>
          </a:xfrm>
          <a:prstGeom prst="rect">
            <a:avLst/>
          </a:prstGeom>
        </p:spPr>
        <p:txBody>
          <a:bodyPr vert="horz" wrap="square" lIns="91440" tIns="45720" rIns="91440" bIns="45720" rtlCol="0">
            <a:normAutofit/>
          </a:bodyPr>
          <a:lstStyle/>
          <a:p>
            <a:pPr marL="342900" marR="0" lvl="0" indent="-342900">
              <a:spcBef>
                <a:spcPts val="0"/>
              </a:spcBef>
              <a:spcAft>
                <a:spcPts val="0"/>
              </a:spcAft>
              <a:buFont typeface="Wingdings"/>
              <a:buChar char=""/>
              <a:tabLst>
                <a:tab pos="457200" algn="l"/>
              </a:tabLst>
            </a:pPr>
            <a:endParaRPr lang="en-US" sz="1200" dirty="0">
              <a:effectLst/>
              <a:latin typeface="Times New Roman"/>
              <a:ea typeface="Times New Roman"/>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156981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17.4: Stored Procedure</a:t>
            </a:r>
            <a:br>
              <a:rPr lang="en-US" sz="1200" dirty="0"/>
            </a:br>
            <a:r>
              <a:rPr lang="en-US" dirty="0"/>
              <a:t>Executing a Stored </a:t>
            </a:r>
            <a:r>
              <a:rPr lang="en-US" dirty="0" smtClean="0"/>
              <a:t>Procedure</a:t>
            </a:r>
            <a:endParaRPr lang="en-US" dirty="0"/>
          </a:p>
        </p:txBody>
      </p:sp>
      <p:sp>
        <p:nvSpPr>
          <p:cNvPr id="3" name="Content Placeholder 2"/>
          <p:cNvSpPr>
            <a:spLocks noGrp="1"/>
          </p:cNvSpPr>
          <p:nvPr>
            <p:ph idx="1"/>
          </p:nvPr>
        </p:nvSpPr>
        <p:spPr/>
        <p:txBody>
          <a:bodyPr/>
          <a:lstStyle/>
          <a:p>
            <a:r>
              <a:rPr lang="en-US" dirty="0"/>
              <a:t>To run a stored procedure, you must explicitly issue a CALL statement. </a:t>
            </a:r>
            <a:endParaRPr lang="en-US" dirty="0" smtClean="0"/>
          </a:p>
          <a:p>
            <a:endParaRPr lang="en-US" dirty="0"/>
          </a:p>
          <a:p>
            <a:r>
              <a:rPr lang="en-US" dirty="0" smtClean="0"/>
              <a:t>For </a:t>
            </a:r>
            <a:r>
              <a:rPr lang="en-US" dirty="0"/>
              <a:t>example, the following statement calls a stored procedure named SAMPLE, sending a literal string as a parameter</a:t>
            </a:r>
            <a:r>
              <a:rPr lang="en-US" dirty="0" smtClean="0"/>
              <a:t>:</a:t>
            </a:r>
          </a:p>
          <a:p>
            <a:endParaRPr lang="en-US" dirty="0"/>
          </a:p>
          <a:p>
            <a:r>
              <a:rPr lang="en-US" dirty="0"/>
              <a:t>EXEC SQL CALL SAMPLE('ABC') END-EXEC. </a:t>
            </a:r>
            <a:endParaRPr lang="en-US" dirty="0" smtClean="0"/>
          </a:p>
          <a:p>
            <a:endParaRPr lang="en-US" dirty="0"/>
          </a:p>
          <a:p>
            <a:r>
              <a:rPr lang="en-US" dirty="0" smtClean="0"/>
              <a:t>To </a:t>
            </a:r>
            <a:r>
              <a:rPr lang="en-US" dirty="0"/>
              <a:t>issue a CALL statement for a stored procedure requires the EXECUTE privilege on the stored procedure</a:t>
            </a:r>
          </a:p>
          <a:p>
            <a:pPr lvl="1"/>
            <a:endParaRPr lang="en-US" dirty="0" smtClean="0"/>
          </a:p>
          <a:p>
            <a:r>
              <a:rPr lang="en-US" dirty="0"/>
              <a:t>Except for native SQL stored procedures, DB2 runs stored procedure code isolated from the core DB2 code</a:t>
            </a:r>
          </a:p>
        </p:txBody>
      </p:sp>
      <p:sp>
        <p:nvSpPr>
          <p:cNvPr id="7" name="Content Placeholder 2"/>
          <p:cNvSpPr>
            <a:spLocks noGrp="1"/>
          </p:cNvSpPr>
          <p:nvPr/>
        </p:nvSpPr>
        <p:spPr>
          <a:xfrm>
            <a:off x="85090" y="1132114"/>
            <a:ext cx="8652510" cy="4936581"/>
          </a:xfrm>
          <a:prstGeom prst="rect">
            <a:avLst/>
          </a:prstGeom>
        </p:spPr>
        <p:txBody>
          <a:bodyPr vert="horz" wrap="square" lIns="91440" tIns="45720" rIns="91440" bIns="45720" rtlCol="0">
            <a:normAutofit/>
          </a:bodyPr>
          <a:lstStyle/>
          <a:p>
            <a:pPr marL="342900" marR="0" lvl="0" indent="-342900">
              <a:spcBef>
                <a:spcPts val="0"/>
              </a:spcBef>
              <a:spcAft>
                <a:spcPts val="0"/>
              </a:spcAft>
              <a:buFont typeface="Wingdings"/>
              <a:buChar char=""/>
              <a:tabLst>
                <a:tab pos="457200" algn="l"/>
              </a:tabLst>
            </a:pPr>
            <a:endParaRPr lang="en-US" sz="1200" dirty="0">
              <a:effectLst/>
              <a:latin typeface="Times New Roman"/>
              <a:ea typeface="Times New Roman"/>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965494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2837FBFFE9F46BAB6ECA4429E8B92" ma:contentTypeVersion="3" ma:contentTypeDescription="Create a new document." ma:contentTypeScope="" ma:versionID="b68c94c73f7bce793016c81e8e257010">
  <xsd:schema xmlns:xsd="http://www.w3.org/2001/XMLSchema" xmlns:xs="http://www.w3.org/2001/XMLSchema" xmlns:p="http://schemas.microsoft.com/office/2006/metadata/properties" xmlns:ns2="dec54838-42f9-41a2-a909-1ed037324a0b" xmlns:ns3="952a6df7-b138-4f89-9bc4-e7a874ea3254" targetNamespace="http://schemas.microsoft.com/office/2006/metadata/properties" ma:root="true" ma:fieldsID="ab78dec6ec4c51a708fa7cf0f56fa375" ns2:_="" ns3:_="">
    <xsd:import namespace="dec54838-42f9-41a2-a909-1ed037324a0b"/>
    <xsd:import namespace="952a6df7-b138-4f89-9bc4-e7a874ea3254"/>
    <xsd:element name="properties">
      <xsd:complexType>
        <xsd:sequence>
          <xsd:element name="documentManagement">
            <xsd:complexType>
              <xsd:all>
                <xsd:element ref="ns2:Material_x0020_Type" minOccurs="0"/>
                <xsd:element ref="ns2:Category" minOccurs="0"/>
                <xsd:element ref="ns2:Levels"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c54838-42f9-41a2-a909-1ed037324a0b" elementFormDefault="qualified">
    <xsd:import namespace="http://schemas.microsoft.com/office/2006/documentManagement/types"/>
    <xsd:import namespace="http://schemas.microsoft.com/office/infopath/2007/PartnerControls"/>
    <xsd:element name="Material_x0020_Type" ma:index="8"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Levels" ma:index="10" nillable="true" ma:displayName="Levels" ma:default="L1" ma:format="Dropdown" ma:internalName="Levels">
      <xsd:simpleType>
        <xsd:restriction base="dms:Choice">
          <xsd:enumeration value="L1"/>
          <xsd:enumeration value="L2"/>
          <xsd:enumeration value="L3"/>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dec54838-42f9-41a2-a909-1ed037324a0b">Template</Material_x0020_Type>
    <Levels xmlns="dec54838-42f9-41a2-a909-1ed037324a0b">L1</Levels>
    <FolderName xmlns="952a6df7-b138-4f89-9bc4-e7a874ea3254" xsi:nil="true"/>
    <Category xmlns="dec54838-42f9-41a2-a909-1ed037324a0b">Module Artifact</Catego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680736-4E30-467A-A17F-3DC30C1B28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c54838-42f9-41a2-a909-1ed037324a0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1830C8-F522-4AF4-83DD-915E4EE23EB4}">
  <ds:schemaRefs>
    <ds:schemaRef ds:uri="http://schemas.microsoft.com/office/2006/documentManagement/types"/>
    <ds:schemaRef ds:uri="http://purl.org/dc/term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952a6df7-b138-4f89-9bc4-e7a874ea3254"/>
    <ds:schemaRef ds:uri="dec54838-42f9-41a2-a909-1ed037324a0b"/>
    <ds:schemaRef ds:uri="http://www.w3.org/XML/1998/namespace"/>
    <ds:schemaRef ds:uri="http://purl.org/dc/dcmitype/"/>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27182</TotalTime>
  <Words>896</Words>
  <Application>Microsoft Office PowerPoint</Application>
  <PresentationFormat>On-screen Show (4:3)</PresentationFormat>
  <Paragraphs>89</Paragraphs>
  <Slides>10</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9" baseType="lpstr">
      <vt:lpstr>Arial</vt:lpstr>
      <vt:lpstr>ＭＳ Ｐゴシック</vt:lpstr>
      <vt:lpstr>Candara</vt:lpstr>
      <vt:lpstr>Helvetica Light</vt:lpstr>
      <vt:lpstr>Times New Roman</vt:lpstr>
      <vt:lpstr>Calibri</vt:lpstr>
      <vt:lpstr>Wingdings</vt:lpstr>
      <vt:lpstr>2_Corporate Presentation Template (4x3 - Normal)</vt:lpstr>
      <vt:lpstr>think-cell Slide</vt:lpstr>
      <vt:lpstr>DB2</vt:lpstr>
      <vt:lpstr>Lesson Objectives</vt:lpstr>
      <vt:lpstr>17.1: Stored Procedure What Is a Stored Procedure?</vt:lpstr>
      <vt:lpstr>17.1: Stored Procedure Use Of Stored Procedures?</vt:lpstr>
      <vt:lpstr>17.2: Stored Procedure Implementing DB2 Stored Procedures</vt:lpstr>
      <vt:lpstr>17.3: Stored Procedure Creating Stored Procedures</vt:lpstr>
      <vt:lpstr>17.3: Stored Procedure Creating Stored Procedures</vt:lpstr>
      <vt:lpstr>17.3: Stored Procedure Creating Stored Procedures</vt:lpstr>
      <vt:lpstr>17.4: Stored Procedure Executing a Stored Procedure</vt:lpstr>
      <vt:lpstr>Review Questions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Misal, Dinesh</cp:lastModifiedBy>
  <cp:revision>186</cp:revision>
  <cp:lastPrinted>2016-09-08T03:00:00Z</cp:lastPrinted>
  <dcterms:created xsi:type="dcterms:W3CDTF">2012-05-18T02:59:15Z</dcterms:created>
  <dcterms:modified xsi:type="dcterms:W3CDTF">2016-09-08T03:00:06Z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0x010100ED42837FBFFE9F46BAB6ECA4429E8B92</vt:lpwstr>
  </property>
  <property fmtid="{D5CDD505-2E9C-101B-9397-08002B2CF9AE}" pid="4" name="_SourceUrl">
    <vt:lpwstr/>
  </property>
</Properties>
</file>