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Lst>
  <p:notesMasterIdLst>
    <p:notesMasterId r:id="rId19"/>
  </p:notesMasterIdLst>
  <p:handoutMasterIdLst>
    <p:handoutMasterId r:id="rId20"/>
  </p:handoutMasterIdLst>
  <p:sldIdLst>
    <p:sldId id="256" r:id="rId5"/>
    <p:sldId id="257" r:id="rId6"/>
    <p:sldId id="258" r:id="rId7"/>
    <p:sldId id="288" r:id="rId8"/>
    <p:sldId id="297" r:id="rId9"/>
    <p:sldId id="289" r:id="rId10"/>
    <p:sldId id="294" r:id="rId11"/>
    <p:sldId id="295" r:id="rId12"/>
    <p:sldId id="296" r:id="rId13"/>
    <p:sldId id="290" r:id="rId14"/>
    <p:sldId id="291" r:id="rId15"/>
    <p:sldId id="292" r:id="rId16"/>
    <p:sldId id="293" r:id="rId17"/>
    <p:sldId id="284" r:id="rId18"/>
  </p:sldIdLst>
  <p:sldSz cx="9144000" cy="6858000" type="screen4x3"/>
  <p:notesSz cx="7315200" cy="9601200"/>
  <p:embeddedFontLst>
    <p:embeddedFont>
      <p:font typeface="ＭＳ Ｐゴシック" pitchFamily="34" charset="-128"/>
      <p:regular r:id="rId21"/>
    </p:embeddedFont>
    <p:embeddedFont>
      <p:font typeface="Candara" pitchFamily="34" charset="0"/>
      <p:regular r:id="rId22"/>
      <p:bold r:id="rId23"/>
      <p:italic r:id="rId24"/>
      <p:boldItalic r:id="rId25"/>
    </p:embeddedFont>
    <p:embeddedFont>
      <p:font typeface="Calibri"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164"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1944" y="-90"/>
      </p:cViewPr>
      <p:guideLst>
        <p:guide orient="horz" pos="2898"/>
        <p:guide pos="13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9/8/2016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205038" y="4597051"/>
            <a:ext cx="4863156" cy="4171105"/>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44318" y="505112"/>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latin typeface="Arial" pitchFamily="34" charset="0"/>
                <a:cs typeface="Arial" pitchFamily="34" charset="0"/>
              </a:rPr>
              <a:t>DB2</a:t>
            </a:r>
            <a:r>
              <a:rPr lang="en-US" sz="1200" b="0" dirty="0" smtClean="0">
                <a:latin typeface="Arial" pitchFamily="34" charset="0"/>
                <a:cs typeface="Arial" pitchFamily="34" charset="0"/>
              </a:rPr>
              <a:t>				</a:t>
            </a:r>
            <a:r>
              <a:rPr lang="en-US" sz="1200" b="0" baseline="0" dirty="0" smtClean="0">
                <a:latin typeface="Arial" pitchFamily="34" charset="0"/>
                <a:ea typeface="ＭＳ Ｐゴシック"/>
                <a:cs typeface="Arial" pitchFamily="34" charset="0"/>
              </a:rPr>
              <a:t>                        </a:t>
            </a:r>
            <a:r>
              <a:rPr lang="en-US" sz="1200" b="0" dirty="0" smtClean="0">
                <a:latin typeface="Arial" pitchFamily="34" charset="0"/>
                <a:ea typeface="ＭＳ Ｐゴシック"/>
                <a:cs typeface="Arial" pitchFamily="34" charset="0"/>
              </a:rPr>
              <a:t>Concurrency </a:t>
            </a:r>
            <a:r>
              <a:rPr lang="en-US" sz="1200" b="0" dirty="0" smtClean="0">
                <a:latin typeface="Arial" pitchFamily="34" charset="0"/>
                <a:ea typeface="ＭＳ Ｐゴシック"/>
                <a:cs typeface="Arial" pitchFamily="34" charset="0"/>
              </a:rPr>
              <a:t>and </a:t>
            </a:r>
            <a:r>
              <a:rPr lang="en-US" sz="1200" b="0" dirty="0" smtClean="0">
                <a:latin typeface="Arial" pitchFamily="34" charset="0"/>
                <a:ea typeface="ＭＳ Ｐゴシック"/>
                <a:cs typeface="Arial" pitchFamily="34" charset="0"/>
              </a:rPr>
              <a:t>Locking</a:t>
            </a:r>
            <a:endParaRPr lang="en-US" sz="1200" b="0" dirty="0" smtClean="0">
              <a:latin typeface="Arial" pitchFamily="34" charset="0"/>
              <a:ea typeface="ＭＳ Ｐゴシック"/>
              <a:cs typeface="Arial" pitchFamily="34" charset="0"/>
            </a:endParaRPr>
          </a:p>
        </p:txBody>
      </p:sp>
      <p:sp>
        <p:nvSpPr>
          <p:cNvPr id="12" name="Rectangle 14"/>
          <p:cNvSpPr>
            <a:spLocks noChangeArrowheads="1"/>
          </p:cNvSpPr>
          <p:nvPr/>
        </p:nvSpPr>
        <p:spPr bwMode="auto">
          <a:xfrm>
            <a:off x="4101719" y="8782617"/>
            <a:ext cx="2946699" cy="336332"/>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16-</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43142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54961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1" name="Rectangle 3"/>
          <p:cNvSpPr>
            <a:spLocks noGrp="1" noChangeArrowheads="1"/>
          </p:cNvSpPr>
          <p:nvPr>
            <p:ph type="body" idx="1"/>
          </p:nvPr>
        </p:nvSpPr>
        <p:spPr/>
        <p:txBody>
          <a:bodyPr/>
          <a:lstStyle/>
          <a:p>
            <a:r>
              <a:rPr lang="en-US" smtClean="0"/>
              <a:t>.</a:t>
            </a:r>
            <a:endParaRPr lang="en-US"/>
          </a:p>
        </p:txBody>
      </p:sp>
      <p:sp>
        <p:nvSpPr>
          <p:cNvPr id="5" name="Slide Image Placeholder 4"/>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r>
              <a:rPr lang="en-US" smtClean="0"/>
              <a:t>COPY utility-it is used to create image copy backup dataset for a complete table space or a single partition of a table space. It can be of type FULL OR incremental. </a:t>
            </a:r>
          </a:p>
          <a:p>
            <a:endParaRPr lang="en-US" smtClean="0"/>
          </a:p>
          <a:p>
            <a:r>
              <a:rPr lang="en-US" smtClean="0"/>
              <a:t>CHECK utility-these are data consistency utilities. They are used to monitor, control and administer data consistency errors.</a:t>
            </a:r>
            <a:endParaRPr lang="en-US" dirty="0"/>
          </a:p>
        </p:txBody>
      </p:sp>
      <p:sp>
        <p:nvSpPr>
          <p:cNvPr id="4" name="Slide Image Placeholder 3"/>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r>
              <a:rPr lang="en-US" smtClean="0"/>
              <a:t>An FM/DB2 template is a collection of information that you can use to select and</a:t>
            </a:r>
          </a:p>
          <a:p>
            <a:r>
              <a:rPr lang="en-US" smtClean="0"/>
              <a:t>format tables and columns in a DB2 object. If you use an FM/DB2 function that</a:t>
            </a:r>
          </a:p>
          <a:p>
            <a:r>
              <a:rPr lang="en-US" smtClean="0"/>
              <a:t>interfaces with non-DB2 data, the corresponding template describes the records</a:t>
            </a:r>
          </a:p>
          <a:p>
            <a:r>
              <a:rPr lang="en-US" smtClean="0"/>
              <a:t>and fields in the data set.</a:t>
            </a:r>
            <a:endParaRPr lang="en-US" dirty="0"/>
          </a:p>
        </p:txBody>
      </p:sp>
      <p:sp>
        <p:nvSpPr>
          <p:cNvPr id="4" name="Slide Image Placeholder 3"/>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26330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4344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924595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92873228"/>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4619531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8191659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329418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32181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017530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11117363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01585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853848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8580194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7923765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181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2121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228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7330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5867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2721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0"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46033139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solidFill>
                  <a:srgbClr val="000000"/>
                </a:solidFill>
              </a:rPr>
              <a:t>DB2</a:t>
            </a:r>
            <a:endParaRPr lang="en-US" sz="3600" dirty="0">
              <a:solidFill>
                <a:srgbClr val="000000"/>
              </a:solidFill>
            </a:endParaRPr>
          </a:p>
        </p:txBody>
      </p:sp>
      <p:sp>
        <p:nvSpPr>
          <p:cNvPr id="12" name="Subtitle 11"/>
          <p:cNvSpPr>
            <a:spLocks noGrp="1"/>
          </p:cNvSpPr>
          <p:nvPr>
            <p:ph type="subTitle" idx="1"/>
          </p:nvPr>
        </p:nvSpPr>
        <p:spPr/>
        <p:txBody>
          <a:bodyPr/>
          <a:lstStyle/>
          <a:p>
            <a:pPr lvl="0"/>
            <a:r>
              <a:rPr lang="en-US" b="0" dirty="0" smtClean="0">
                <a:ea typeface="ＭＳ Ｐゴシック"/>
                <a:cs typeface="ＭＳ Ｐゴシック"/>
              </a:rPr>
              <a:t>Lesson 18: Tools and Utilities for</a:t>
            </a:r>
            <a:r>
              <a:rPr lang="en-US" b="0" dirty="0" smtClean="0"/>
              <a:t> DB2</a:t>
            </a:r>
            <a:endParaRPr lang="en-US" b="0" dirty="0"/>
          </a:p>
        </p:txBody>
      </p:sp>
    </p:spTree>
    <p:extLst>
      <p:ext uri="{BB962C8B-B14F-4D97-AF65-F5344CB8AC3E}">
        <p14:creationId xmlns:p14="http://schemas.microsoft.com/office/powerpoint/2010/main" val="2624778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File-AID </a:t>
            </a:r>
            <a:r>
              <a:rPr lang="en-US" dirty="0"/>
              <a:t>for DB2 makes browsing and editing table data as simple as working with data under ISPF</a:t>
            </a:r>
            <a:r>
              <a:rPr lang="en-US" dirty="0" smtClean="0"/>
              <a:t>.</a:t>
            </a:r>
            <a:endParaRPr lang="en-US" dirty="0"/>
          </a:p>
          <a:p>
            <a:r>
              <a:rPr lang="en-US" dirty="0"/>
              <a:t>Developers can edit an entire table or build selection criteria that can be saved and reused to</a:t>
            </a:r>
            <a:r>
              <a:rPr lang="en-US" dirty="0" smtClean="0"/>
              <a:t>:</a:t>
            </a:r>
            <a:endParaRPr lang="en-US" dirty="0"/>
          </a:p>
          <a:p>
            <a:pPr lvl="1"/>
            <a:r>
              <a:rPr lang="en-US" dirty="0"/>
              <a:t>select specific columns</a:t>
            </a:r>
          </a:p>
          <a:p>
            <a:pPr lvl="1"/>
            <a:r>
              <a:rPr lang="en-US" dirty="0"/>
              <a:t>determine the order in which columns are displayed</a:t>
            </a:r>
          </a:p>
          <a:p>
            <a:pPr lvl="1"/>
            <a:r>
              <a:rPr lang="en-US" dirty="0"/>
              <a:t>specify the sort order of the data in each column</a:t>
            </a:r>
          </a:p>
          <a:p>
            <a:pPr lvl="1"/>
            <a:r>
              <a:rPr lang="en-US" dirty="0"/>
              <a:t>select rows based on WHERE clauses</a:t>
            </a:r>
          </a:p>
          <a:p>
            <a:pPr lvl="1"/>
            <a:r>
              <a:rPr lang="en-US" dirty="0"/>
              <a:t>select data using pre-existing SQL statements.	</a:t>
            </a:r>
          </a:p>
          <a:p>
            <a:r>
              <a:rPr lang="en-US" dirty="0"/>
              <a:t>File-AID for DB2 always maintains the integrity of your database.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Title 1"/>
          <p:cNvSpPr>
            <a:spLocks noGrp="1"/>
          </p:cNvSpPr>
          <p:nvPr>
            <p:ph type="title"/>
          </p:nvPr>
        </p:nvSpPr>
        <p:spPr>
          <a:xfrm>
            <a:off x="0" y="0"/>
            <a:ext cx="9143999" cy="1002135"/>
          </a:xfrm>
        </p:spPr>
        <p:txBody>
          <a:bodyPr/>
          <a:lstStyle/>
          <a:p>
            <a:r>
              <a:rPr lang="en-US" sz="1200" dirty="0"/>
              <a:t>18.4: Tools for DB2</a:t>
            </a:r>
            <a:br>
              <a:rPr lang="en-US" sz="1200" dirty="0"/>
            </a:br>
            <a:r>
              <a:rPr lang="en-US" dirty="0"/>
              <a:t>File Aid for </a:t>
            </a:r>
            <a:r>
              <a:rPr lang="en-US" dirty="0" smtClean="0"/>
              <a:t>DB2</a:t>
            </a:r>
            <a:endParaRPr lang="en-US" dirty="0"/>
          </a:p>
        </p:txBody>
      </p:sp>
    </p:spTree>
    <p:extLst>
      <p:ext uri="{BB962C8B-B14F-4D97-AF65-F5344CB8AC3E}">
        <p14:creationId xmlns:p14="http://schemas.microsoft.com/office/powerpoint/2010/main" val="2955942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File-AID for DB2 EDIT function  lets developers view data in either</a:t>
            </a:r>
          </a:p>
          <a:p>
            <a:r>
              <a:rPr lang="en-US" dirty="0"/>
              <a:t>row or table mode.</a:t>
            </a:r>
          </a:p>
          <a:p>
            <a:endParaRPr lang="en-US" dirty="0"/>
          </a:p>
          <a:p>
            <a:endParaRPr lang="en-US" dirty="0"/>
          </a:p>
          <a:p>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334031"/>
            <a:ext cx="7431314" cy="389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 y="0"/>
            <a:ext cx="9143999" cy="1002135"/>
          </a:xfrm>
        </p:spPr>
        <p:txBody>
          <a:bodyPr/>
          <a:lstStyle/>
          <a:p>
            <a:r>
              <a:rPr lang="en-US" sz="1200" dirty="0"/>
              <a:t>18.4: Tools for DB2</a:t>
            </a:r>
            <a:br>
              <a:rPr lang="en-US" sz="1200" dirty="0"/>
            </a:br>
            <a:r>
              <a:rPr lang="en-US" dirty="0"/>
              <a:t>File Aid for </a:t>
            </a:r>
            <a:r>
              <a:rPr lang="en-US" dirty="0" smtClean="0"/>
              <a:t>DB2</a:t>
            </a:r>
            <a:endParaRPr lang="en-US" dirty="0"/>
          </a:p>
        </p:txBody>
      </p:sp>
    </p:spTree>
    <p:extLst>
      <p:ext uri="{BB962C8B-B14F-4D97-AF65-F5344CB8AC3E}">
        <p14:creationId xmlns:p14="http://schemas.microsoft.com/office/powerpoint/2010/main" val="2379603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smtClean="0">
                <a:solidFill>
                  <a:srgbClr val="000000"/>
                </a:solidFill>
                <a:ea typeface="ヒラギノ角ゴ Pro W3"/>
                <a:cs typeface="Arial" pitchFamily="34" charset="0"/>
              </a:rPr>
              <a:t>18.4: </a:t>
            </a:r>
            <a:r>
              <a:rPr lang="en-US" sz="1200" dirty="0">
                <a:solidFill>
                  <a:srgbClr val="000000"/>
                </a:solidFill>
                <a:ea typeface="ヒラギノ角ゴ Pro W3"/>
                <a:cs typeface="Arial" pitchFamily="34" charset="0"/>
              </a:rPr>
              <a:t>Tools for DB2</a:t>
            </a:r>
            <a:r>
              <a:rPr lang="en-US" sz="1200" b="1" dirty="0">
                <a:solidFill>
                  <a:srgbClr val="000000"/>
                </a:solidFill>
                <a:ea typeface="ヒラギノ角ゴ Pro W3"/>
                <a:cs typeface="Arial" pitchFamily="34" charset="0"/>
              </a:rPr>
              <a:t/>
            </a:r>
            <a:br>
              <a:rPr lang="en-US" sz="1200" b="1" dirty="0">
                <a:solidFill>
                  <a:srgbClr val="000000"/>
                </a:solidFill>
                <a:ea typeface="ヒラギノ角ゴ Pro W3"/>
                <a:cs typeface="Arial" pitchFamily="34" charset="0"/>
              </a:rPr>
            </a:br>
            <a:r>
              <a:rPr lang="en-US" dirty="0">
                <a:solidFill>
                  <a:srgbClr val="000000"/>
                </a:solidFill>
                <a:ea typeface="ヒラギノ角ゴ Pro W3"/>
                <a:cs typeface="Arial" pitchFamily="34" charset="0"/>
              </a:rPr>
              <a:t>File Aid for </a:t>
            </a:r>
            <a:r>
              <a:rPr lang="en-US" dirty="0" smtClean="0">
                <a:solidFill>
                  <a:srgbClr val="000000"/>
                </a:solidFill>
                <a:ea typeface="ヒラギノ角ゴ Pro W3"/>
                <a:cs typeface="Arial" pitchFamily="34" charset="0"/>
              </a:rPr>
              <a:t>DB2</a:t>
            </a:r>
            <a:endParaRPr lang="en-US" dirty="0"/>
          </a:p>
        </p:txBody>
      </p:sp>
      <p:sp>
        <p:nvSpPr>
          <p:cNvPr id="3" name="Content Placeholder 2"/>
          <p:cNvSpPr>
            <a:spLocks noGrp="1"/>
          </p:cNvSpPr>
          <p:nvPr>
            <p:ph idx="1"/>
          </p:nvPr>
        </p:nvSpPr>
        <p:spPr/>
        <p:txBody>
          <a:bodyPr/>
          <a:lstStyle/>
          <a:p>
            <a:r>
              <a:rPr lang="en-US" b="0" dirty="0"/>
              <a:t>With File-AID for DB2, developers can create, populate, customize</a:t>
            </a:r>
            <a:r>
              <a:rPr lang="en-US" b="0" dirty="0" smtClean="0"/>
              <a:t>, refresh </a:t>
            </a:r>
            <a:r>
              <a:rPr lang="en-US" b="0" dirty="0"/>
              <a:t>and, where appropriate, authorize DB2 objects</a:t>
            </a:r>
            <a:r>
              <a:rPr lang="en-US" b="0" dirty="0" smtClean="0"/>
              <a:t>.</a:t>
            </a:r>
            <a:endParaRPr lang="en-US" b="0" dirty="0"/>
          </a:p>
          <a:p>
            <a:r>
              <a:rPr lang="en-US" b="0" dirty="0"/>
              <a:t>File-AID for DB2 creates an effective DB2 environment — </a:t>
            </a:r>
            <a:r>
              <a:rPr lang="en-US" b="0" dirty="0" smtClean="0"/>
              <a:t>without coding </a:t>
            </a:r>
            <a:r>
              <a:rPr lang="en-US" b="0" dirty="0" smtClean="0"/>
              <a:t>SQL</a:t>
            </a:r>
            <a:endParaRPr lang="en-US" b="0" dirty="0"/>
          </a:p>
          <a:p>
            <a:r>
              <a:rPr lang="en-US" b="0" dirty="0"/>
              <a:t>File-AID for DB2 gets into the test cycle faster, letting </a:t>
            </a:r>
            <a:r>
              <a:rPr lang="en-US" b="0" dirty="0" smtClean="0"/>
              <a:t>developers validate </a:t>
            </a:r>
            <a:r>
              <a:rPr lang="en-US" b="0" dirty="0"/>
              <a:t>and explain program SQL before beginning the compile </a:t>
            </a:r>
            <a:r>
              <a:rPr lang="en-US" b="0" dirty="0" smtClean="0"/>
              <a:t>and bind </a:t>
            </a:r>
            <a:r>
              <a:rPr lang="en-US" b="0" dirty="0"/>
              <a:t>process</a:t>
            </a:r>
            <a:r>
              <a:rPr lang="en-US" b="0" dirty="0" smtClean="0"/>
              <a:t>.</a:t>
            </a:r>
            <a:endParaRPr lang="en-US" b="0" dirty="0"/>
          </a:p>
          <a:p>
            <a:r>
              <a:rPr lang="en-US" b="0" dirty="0"/>
              <a:t>File-AID for DB2 supports new features incorporated into recent </a:t>
            </a:r>
            <a:r>
              <a:rPr lang="en-US" b="0" dirty="0" smtClean="0"/>
              <a:t>DB2 releases</a:t>
            </a:r>
            <a:r>
              <a:rPr lang="en-US" b="0" dirty="0"/>
              <a:t>. These include: Distinct Type, Stored Procedures, Triggers</a:t>
            </a:r>
            <a:r>
              <a:rPr lang="en-US" b="0" dirty="0" smtClean="0"/>
              <a:t>, Identity </a:t>
            </a:r>
            <a:r>
              <a:rPr lang="en-US" b="0" dirty="0"/>
              <a:t>Column, ROWID and User Defined Functions.</a:t>
            </a:r>
            <a:endParaRPr lang="en-US" dirty="0"/>
          </a:p>
        </p:txBody>
      </p:sp>
    </p:spTree>
    <p:extLst>
      <p:ext uri="{BB962C8B-B14F-4D97-AF65-F5344CB8AC3E}">
        <p14:creationId xmlns:p14="http://schemas.microsoft.com/office/powerpoint/2010/main" val="2235720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solidFill>
                  <a:srgbClr val="000000"/>
                </a:solidFill>
                <a:ea typeface="ヒラギノ角ゴ Pro W3"/>
                <a:cs typeface="Arial" pitchFamily="34" charset="0"/>
              </a:rPr>
              <a:t>18.4: </a:t>
            </a:r>
            <a:r>
              <a:rPr lang="en-US" sz="1200" dirty="0">
                <a:solidFill>
                  <a:srgbClr val="000000"/>
                </a:solidFill>
                <a:ea typeface="ヒラギノ角ゴ Pro W3"/>
                <a:cs typeface="Arial" pitchFamily="34" charset="0"/>
              </a:rPr>
              <a:t>Tools for DB2</a:t>
            </a:r>
            <a:r>
              <a:rPr lang="en-US" sz="1200" b="1" dirty="0">
                <a:solidFill>
                  <a:srgbClr val="000000"/>
                </a:solidFill>
                <a:ea typeface="ヒラギノ角ゴ Pro W3"/>
                <a:cs typeface="Arial" pitchFamily="34" charset="0"/>
              </a:rPr>
              <a:t/>
            </a:r>
            <a:br>
              <a:rPr lang="en-US" sz="1200" b="1" dirty="0">
                <a:solidFill>
                  <a:srgbClr val="000000"/>
                </a:solidFill>
                <a:ea typeface="ヒラギノ角ゴ Pro W3"/>
                <a:cs typeface="Arial" pitchFamily="34" charset="0"/>
              </a:rPr>
            </a:br>
            <a:r>
              <a:rPr lang="en-US" dirty="0">
                <a:solidFill>
                  <a:srgbClr val="000000"/>
                </a:solidFill>
                <a:ea typeface="ヒラギノ角ゴ Pro W3"/>
                <a:cs typeface="Arial" pitchFamily="34" charset="0"/>
              </a:rPr>
              <a:t>File Aid for DB2</a:t>
            </a:r>
            <a:endParaRPr lang="en-US" dirty="0"/>
          </a:p>
        </p:txBody>
      </p:sp>
      <p:sp>
        <p:nvSpPr>
          <p:cNvPr id="3" name="Content Placeholder 2"/>
          <p:cNvSpPr>
            <a:spLocks noGrp="1"/>
          </p:cNvSpPr>
          <p:nvPr>
            <p:ph idx="1"/>
          </p:nvPr>
        </p:nvSpPr>
        <p:spPr/>
        <p:txBody>
          <a:bodyPr/>
          <a:lstStyle/>
          <a:p>
            <a:r>
              <a:rPr lang="en-US" b="0" dirty="0"/>
              <a:t>The CREATE/DROP/ALTER DB2 OBJECTS function creates </a:t>
            </a:r>
            <a:r>
              <a:rPr lang="en-US" b="0" dirty="0" smtClean="0"/>
              <a:t>a table </a:t>
            </a:r>
            <a:r>
              <a:rPr lang="en-US" b="0" dirty="0"/>
              <a:t>using ISPF-like screens instead of coding DDL statements</a:t>
            </a:r>
            <a:r>
              <a:rPr lang="en-US" b="0" dirty="0" smtClean="0"/>
              <a:t>.</a:t>
            </a:r>
            <a:endParaRPr lang="en-US" b="0" dirty="0"/>
          </a:p>
          <a:p>
            <a:r>
              <a:rPr lang="en-US" b="0" dirty="0"/>
              <a:t>By modeling the table after one created by a DBA, developers </a:t>
            </a:r>
            <a:r>
              <a:rPr lang="en-US" b="0" dirty="0" smtClean="0"/>
              <a:t>can quickly </a:t>
            </a:r>
            <a:r>
              <a:rPr lang="en-US" b="0" dirty="0"/>
              <a:t>set up their own test tables. </a:t>
            </a:r>
          </a:p>
          <a:p>
            <a:r>
              <a:rPr lang="en-US" b="0" dirty="0" smtClean="0"/>
              <a:t>With </a:t>
            </a:r>
            <a:r>
              <a:rPr lang="en-US" b="0" dirty="0"/>
              <a:t>File-AID </a:t>
            </a:r>
            <a:r>
              <a:rPr lang="en-US" b="0" i="1" dirty="0"/>
              <a:t>for DB2</a:t>
            </a:r>
            <a:r>
              <a:rPr lang="en-US" b="0" dirty="0"/>
              <a:t>, tables </a:t>
            </a:r>
            <a:r>
              <a:rPr lang="en-US" b="0" dirty="0" smtClean="0"/>
              <a:t>are populated </a:t>
            </a:r>
            <a:r>
              <a:rPr lang="en-US" b="0" dirty="0"/>
              <a:t>by:</a:t>
            </a:r>
          </a:p>
          <a:p>
            <a:pPr lvl="1"/>
            <a:r>
              <a:rPr lang="en-US" b="0" dirty="0" smtClean="0"/>
              <a:t>copying </a:t>
            </a:r>
            <a:r>
              <a:rPr lang="en-US" b="0" dirty="0"/>
              <a:t>data from an existing table</a:t>
            </a:r>
          </a:p>
          <a:p>
            <a:pPr lvl="1"/>
            <a:r>
              <a:rPr lang="en-US" b="0" dirty="0" smtClean="0"/>
              <a:t>cutting </a:t>
            </a:r>
            <a:r>
              <a:rPr lang="en-US" b="0" dirty="0"/>
              <a:t>and pasting </a:t>
            </a:r>
            <a:r>
              <a:rPr lang="en-US" b="0" dirty="0" smtClean="0"/>
              <a:t>data</a:t>
            </a:r>
            <a:endParaRPr lang="en-US" b="0" dirty="0"/>
          </a:p>
        </p:txBody>
      </p:sp>
    </p:spTree>
    <p:extLst>
      <p:ext uri="{BB962C8B-B14F-4D97-AF65-F5344CB8AC3E}">
        <p14:creationId xmlns:p14="http://schemas.microsoft.com/office/powerpoint/2010/main" val="8913403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dirty="0"/>
              <a:t>Review </a:t>
            </a:r>
            <a:r>
              <a:rPr lang="en-US" dirty="0" smtClean="0"/>
              <a:t>Questions</a:t>
            </a:r>
            <a:endParaRPr lang="en-US" dirty="0"/>
          </a:p>
        </p:txBody>
      </p:sp>
      <p:sp>
        <p:nvSpPr>
          <p:cNvPr id="4" name="Content Placeholder 3"/>
          <p:cNvSpPr>
            <a:spLocks noGrp="1"/>
          </p:cNvSpPr>
          <p:nvPr>
            <p:ph idx="1"/>
          </p:nvPr>
        </p:nvSpPr>
        <p:spPr/>
        <p:txBody>
          <a:bodyPr/>
          <a:lstStyle/>
          <a:p>
            <a:r>
              <a:rPr lang="en-US" dirty="0"/>
              <a:t>Question 1:________ utility is used to load data into a table of a </a:t>
            </a:r>
            <a:r>
              <a:rPr lang="en-US" dirty="0" err="1"/>
              <a:t>tablespace</a:t>
            </a:r>
            <a:r>
              <a:rPr lang="en-US" dirty="0"/>
              <a:t>.</a:t>
            </a:r>
          </a:p>
          <a:p>
            <a:pPr lvl="1"/>
            <a:r>
              <a:rPr lang="en-US" dirty="0"/>
              <a:t>Option 1: RECOVER</a:t>
            </a:r>
          </a:p>
          <a:p>
            <a:pPr lvl="1"/>
            <a:r>
              <a:rPr lang="en-US" dirty="0"/>
              <a:t>Option 2: LOAD</a:t>
            </a:r>
          </a:p>
          <a:p>
            <a:pPr lvl="1"/>
            <a:r>
              <a:rPr lang="en-US" dirty="0"/>
              <a:t>Option 3:  CHECK</a:t>
            </a:r>
          </a:p>
          <a:p>
            <a:endParaRPr lang="en-US" dirty="0"/>
          </a:p>
          <a:p>
            <a:r>
              <a:rPr lang="en-US" dirty="0"/>
              <a:t>Question 2: _________ uses templates to provide a formatted view of your data, enabling you to view, edit, and manipulate data according to the columns and data types in the table you are working with.</a:t>
            </a:r>
          </a:p>
          <a:p>
            <a:endParaRPr lang="en-US" dirty="0"/>
          </a:p>
          <a:p>
            <a:endParaRPr lang="en-US" dirty="0"/>
          </a:p>
        </p:txBody>
      </p:sp>
    </p:spTree>
    <p:extLst>
      <p:ext uri="{BB962C8B-B14F-4D97-AF65-F5344CB8AC3E}">
        <p14:creationId xmlns:p14="http://schemas.microsoft.com/office/powerpoint/2010/main" val="3111626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dirty="0"/>
              <a:t>Lesson </a:t>
            </a:r>
            <a:r>
              <a:rPr lang="en-US" dirty="0" smtClean="0"/>
              <a:t>Objectives</a:t>
            </a:r>
            <a:endParaRPr lang="en-US" dirty="0"/>
          </a:p>
        </p:txBody>
      </p:sp>
      <p:sp>
        <p:nvSpPr>
          <p:cNvPr id="4" name="Content Placeholder 3"/>
          <p:cNvSpPr>
            <a:spLocks noGrp="1"/>
          </p:cNvSpPr>
          <p:nvPr>
            <p:ph idx="1"/>
          </p:nvPr>
        </p:nvSpPr>
        <p:spPr/>
        <p:txBody>
          <a:bodyPr/>
          <a:lstStyle/>
          <a:p>
            <a:r>
              <a:rPr lang="en-US" dirty="0"/>
              <a:t>In this lesson, you will learn about:</a:t>
            </a:r>
          </a:p>
          <a:p>
            <a:pPr lvl="1"/>
            <a:r>
              <a:rPr lang="en-US" dirty="0"/>
              <a:t>Loading of DB2 tables</a:t>
            </a:r>
          </a:p>
          <a:p>
            <a:pPr lvl="1"/>
            <a:r>
              <a:rPr lang="en-US" dirty="0"/>
              <a:t>Unloading of DB2 tables</a:t>
            </a:r>
          </a:p>
          <a:p>
            <a:pPr lvl="1"/>
            <a:r>
              <a:rPr lang="en-US" dirty="0"/>
              <a:t>File Aid for DB2</a:t>
            </a:r>
          </a:p>
          <a:p>
            <a:pPr lvl="1"/>
            <a:r>
              <a:rPr lang="en-US" dirty="0"/>
              <a:t>File manager for DB2</a:t>
            </a:r>
          </a:p>
          <a:p>
            <a:pPr lvl="1"/>
            <a:endParaRPr lang="en-US" dirty="0"/>
          </a:p>
          <a:p>
            <a:pPr lvl="1"/>
            <a:endParaRPr lang="en-US" dirty="0"/>
          </a:p>
        </p:txBody>
      </p:sp>
    </p:spTree>
    <p:extLst>
      <p:ext uri="{BB962C8B-B14F-4D97-AF65-F5344CB8AC3E}">
        <p14:creationId xmlns:p14="http://schemas.microsoft.com/office/powerpoint/2010/main" val="596043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18.1: Utilities for Db2</a:t>
            </a:r>
            <a:br>
              <a:rPr lang="en-US" sz="1200" dirty="0"/>
            </a:br>
            <a:r>
              <a:rPr lang="en-US" dirty="0" err="1"/>
              <a:t>UnLoading</a:t>
            </a:r>
            <a:r>
              <a:rPr lang="en-US" dirty="0"/>
              <a:t> DB2 </a:t>
            </a:r>
            <a:r>
              <a:rPr lang="en-US" dirty="0" smtClean="0"/>
              <a:t>tables</a:t>
            </a:r>
            <a:endParaRPr lang="en-US" dirty="0"/>
          </a:p>
        </p:txBody>
      </p:sp>
      <p:sp>
        <p:nvSpPr>
          <p:cNvPr id="3" name="Content Placeholder 2"/>
          <p:cNvSpPr>
            <a:spLocks noGrp="1"/>
          </p:cNvSpPr>
          <p:nvPr>
            <p:ph idx="1"/>
          </p:nvPr>
        </p:nvSpPr>
        <p:spPr/>
        <p:txBody>
          <a:bodyPr/>
          <a:lstStyle/>
          <a:p>
            <a:r>
              <a:rPr lang="en-US" dirty="0"/>
              <a:t>The Unload utility is used to unload data from a table to a sequential data set</a:t>
            </a:r>
            <a:r>
              <a:rPr lang="en-US" dirty="0" smtClean="0"/>
              <a:t>.</a:t>
            </a:r>
            <a:endParaRPr lang="en-US" dirty="0"/>
          </a:p>
          <a:p>
            <a:r>
              <a:rPr lang="en-US" dirty="0"/>
              <a:t>To use the Unload utility, the definitions of the </a:t>
            </a:r>
            <a:r>
              <a:rPr lang="en-US" dirty="0" err="1"/>
              <a:t>tablespace</a:t>
            </a:r>
            <a:r>
              <a:rPr lang="en-US" dirty="0"/>
              <a:t> and tables must be available on the system</a:t>
            </a:r>
            <a:r>
              <a:rPr lang="en-US" dirty="0" smtClean="0"/>
              <a:t>.</a:t>
            </a:r>
            <a:endParaRPr lang="en-US" dirty="0"/>
          </a:p>
          <a:p>
            <a:r>
              <a:rPr lang="en-US" dirty="0"/>
              <a:t>The data set used for the unload operation can be saved both on disk and tape</a:t>
            </a:r>
            <a:r>
              <a:rPr lang="en-US" dirty="0" smtClean="0"/>
              <a:t>.</a:t>
            </a:r>
            <a:endParaRPr lang="en-US" dirty="0"/>
          </a:p>
          <a:p>
            <a:r>
              <a:rPr lang="en-US" dirty="0"/>
              <a:t>Unload work only with tables, and cannot be used with views</a:t>
            </a:r>
            <a:r>
              <a:rPr lang="en-US" dirty="0" smtClean="0"/>
              <a:t>.</a:t>
            </a:r>
            <a:endParaRPr lang="en-US" dirty="0"/>
          </a:p>
          <a:p>
            <a:r>
              <a:rPr lang="en-US" dirty="0"/>
              <a:t>We can use the unloaded data sets to create a backup database using either an existing database or creating a new database with a new database schema prefix.</a:t>
            </a:r>
          </a:p>
          <a:p>
            <a:endParaRPr lang="en-US" dirty="0"/>
          </a:p>
        </p:txBody>
      </p:sp>
    </p:spTree>
    <p:extLst>
      <p:ext uri="{BB962C8B-B14F-4D97-AF65-F5344CB8AC3E}">
        <p14:creationId xmlns:p14="http://schemas.microsoft.com/office/powerpoint/2010/main" val="1464738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02135"/>
          </a:xfrm>
        </p:spPr>
        <p:txBody>
          <a:bodyPr/>
          <a:lstStyle/>
          <a:p>
            <a:r>
              <a:rPr lang="en-US" sz="1200" dirty="0"/>
              <a:t>18.2: Utilities for DB2</a:t>
            </a:r>
            <a:br>
              <a:rPr lang="en-US" sz="1200" dirty="0"/>
            </a:br>
            <a:r>
              <a:rPr lang="en-US" dirty="0"/>
              <a:t>Loading DB2 </a:t>
            </a:r>
            <a:r>
              <a:rPr lang="en-US" dirty="0" smtClean="0"/>
              <a:t>tables</a:t>
            </a:r>
            <a:endParaRPr lang="en-US" dirty="0"/>
          </a:p>
        </p:txBody>
      </p:sp>
      <p:sp>
        <p:nvSpPr>
          <p:cNvPr id="3" name="Content Placeholder 2"/>
          <p:cNvSpPr>
            <a:spLocks noGrp="1"/>
          </p:cNvSpPr>
          <p:nvPr>
            <p:ph idx="1"/>
          </p:nvPr>
        </p:nvSpPr>
        <p:spPr/>
        <p:txBody>
          <a:bodyPr/>
          <a:lstStyle/>
          <a:p>
            <a:r>
              <a:rPr lang="en-US" dirty="0"/>
              <a:t>The Load utility is used to load data into a table of a </a:t>
            </a:r>
            <a:r>
              <a:rPr lang="en-US" dirty="0" err="1"/>
              <a:t>tablespace</a:t>
            </a:r>
            <a:r>
              <a:rPr lang="en-US" dirty="0" smtClean="0"/>
              <a:t>.</a:t>
            </a:r>
            <a:endParaRPr lang="en-US" dirty="0"/>
          </a:p>
          <a:p>
            <a:r>
              <a:rPr lang="en-US" dirty="0"/>
              <a:t>It enables you to load records into the tables and builds or extends any indexes defined on them. </a:t>
            </a:r>
          </a:p>
          <a:p>
            <a:r>
              <a:rPr lang="en-US" dirty="0"/>
              <a:t>If the </a:t>
            </a:r>
            <a:r>
              <a:rPr lang="en-US" dirty="0" smtClean="0"/>
              <a:t>table space </a:t>
            </a:r>
            <a:r>
              <a:rPr lang="en-US" dirty="0"/>
              <a:t>already contains data, you can either add the new data, or replace the existing data with the new data</a:t>
            </a:r>
            <a:r>
              <a:rPr lang="en-US" dirty="0" smtClean="0"/>
              <a:t>.</a:t>
            </a:r>
            <a:endParaRPr lang="en-US" dirty="0"/>
          </a:p>
          <a:p>
            <a:r>
              <a:rPr lang="en-US" dirty="0"/>
              <a:t>Because the Load utility operates at a </a:t>
            </a:r>
            <a:r>
              <a:rPr lang="en-US" dirty="0" smtClean="0"/>
              <a:t>table space </a:t>
            </a:r>
            <a:r>
              <a:rPr lang="en-US" dirty="0"/>
              <a:t>level, to run it you must have the required authority for all the tables of the </a:t>
            </a:r>
            <a:r>
              <a:rPr lang="en-US" dirty="0" smtClean="0"/>
              <a:t>table space.</a:t>
            </a:r>
            <a:endParaRPr lang="en-US" dirty="0"/>
          </a:p>
          <a:p>
            <a:r>
              <a:rPr lang="en-US" dirty="0"/>
              <a:t>The data set used for the Load utility can be read from both disk and tape</a:t>
            </a:r>
            <a:r>
              <a:rPr lang="en-US" dirty="0" smtClean="0"/>
              <a:t>.</a:t>
            </a:r>
            <a:endParaRPr lang="en-US" dirty="0"/>
          </a:p>
          <a:p>
            <a:r>
              <a:rPr lang="en-US" dirty="0"/>
              <a:t>Load work only with tables, and cannot be used with views.</a:t>
            </a:r>
          </a:p>
          <a:p>
            <a:endParaRPr lang="en-US" dirty="0"/>
          </a:p>
        </p:txBody>
      </p:sp>
    </p:spTree>
    <p:extLst>
      <p:ext uri="{BB962C8B-B14F-4D97-AF65-F5344CB8AC3E}">
        <p14:creationId xmlns:p14="http://schemas.microsoft.com/office/powerpoint/2010/main" val="2196342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COPY PENDING and CHECK PENDING status on the table space restricts any updates on table space</a:t>
            </a:r>
            <a:r>
              <a:rPr lang="en-US" dirty="0" smtClean="0"/>
              <a:t>.</a:t>
            </a:r>
            <a:endParaRPr lang="en-US" dirty="0"/>
          </a:p>
          <a:p>
            <a:r>
              <a:rPr lang="en-US" dirty="0"/>
              <a:t>If you  LOAD or REORG the table  space with the option LOG NO, then the table space get into COPY PENDING status.  The meaning is, an image copy is needed on table space</a:t>
            </a:r>
            <a:r>
              <a:rPr lang="en-US" dirty="0" smtClean="0"/>
              <a:t>.</a:t>
            </a:r>
            <a:endParaRPr lang="en-US" dirty="0"/>
          </a:p>
          <a:p>
            <a:r>
              <a:rPr lang="en-US" dirty="0"/>
              <a:t>If LOAD the table space with ENFORCE NO option, then the table space get into CHECK PENDING status.  The meaning is table space is loaded without enforcing constraints. </a:t>
            </a:r>
          </a:p>
          <a:p>
            <a:r>
              <a:rPr lang="en-US" dirty="0"/>
              <a:t>CHECK utility needs to be run on the table space.</a:t>
            </a:r>
          </a:p>
          <a:p>
            <a:endParaRPr lang="en-US" dirty="0"/>
          </a:p>
          <a:p>
            <a:endParaRPr lang="en-US" dirty="0"/>
          </a:p>
        </p:txBody>
      </p:sp>
      <p:sp>
        <p:nvSpPr>
          <p:cNvPr id="4" name="Title 3"/>
          <p:cNvSpPr>
            <a:spLocks noGrp="1"/>
          </p:cNvSpPr>
          <p:nvPr>
            <p:ph type="title"/>
          </p:nvPr>
        </p:nvSpPr>
        <p:spPr>
          <a:xfrm>
            <a:off x="1" y="0"/>
            <a:ext cx="9143999" cy="1002135"/>
          </a:xfrm>
        </p:spPr>
        <p:txBody>
          <a:bodyPr/>
          <a:lstStyle/>
          <a:p>
            <a:r>
              <a:rPr lang="en-US" sz="1200" dirty="0"/>
              <a:t>18.2: Utilities for DB2</a:t>
            </a:r>
            <a:br>
              <a:rPr lang="en-US" sz="1200" dirty="0"/>
            </a:br>
            <a:r>
              <a:rPr lang="en-US" dirty="0"/>
              <a:t>What are COPY and CHECK Pending</a:t>
            </a:r>
            <a:r>
              <a:rPr lang="en-US" dirty="0" smtClean="0"/>
              <a:t>?</a:t>
            </a:r>
            <a:endParaRPr lang="en-US" dirty="0"/>
          </a:p>
        </p:txBody>
      </p:sp>
    </p:spTree>
    <p:extLst>
      <p:ext uri="{BB962C8B-B14F-4D97-AF65-F5344CB8AC3E}">
        <p14:creationId xmlns:p14="http://schemas.microsoft.com/office/powerpoint/2010/main" val="1380960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endParaRPr lang="en-US" dirty="0"/>
          </a:p>
          <a:p>
            <a:pPr marL="285750" indent="-285750">
              <a:buFont typeface="Wingdings" pitchFamily="2" charset="2"/>
              <a:buChar char="Ø"/>
            </a:pPr>
            <a:endParaRPr lang="en-US" dirty="0" smtClean="0"/>
          </a:p>
          <a:p>
            <a:pPr marL="285750" indent="-285750">
              <a:buFont typeface="Wingdings" pitchFamily="2" charset="2"/>
              <a:buChar char="Ø"/>
            </a:pPr>
            <a:endParaRPr lang="en-US" dirty="0"/>
          </a:p>
          <a:p>
            <a:pPr marL="285750" indent="-285750">
              <a:buFont typeface="Wingdings" pitchFamily="2" charset="2"/>
              <a:buChar char="Ø"/>
            </a:pPr>
            <a:endParaRPr lang="en-US" dirty="0"/>
          </a:p>
          <a:p>
            <a:pPr lvl="1">
              <a:spcBef>
                <a:spcPct val="20000"/>
              </a:spcBef>
              <a:buClr>
                <a:srgbClr val="00A1E4"/>
              </a:buClr>
            </a:pPr>
            <a:endParaRPr lang="en-US" dirty="0"/>
          </a:p>
          <a:p>
            <a:pPr marL="347663" indent="-347663">
              <a:spcBef>
                <a:spcPct val="20000"/>
              </a:spcBef>
              <a:buClr>
                <a:srgbClr val="00A1E4"/>
              </a:buClr>
              <a:buFont typeface="Wingdings" pitchFamily="2" charset="2"/>
              <a:buChar char="Ø"/>
            </a:pPr>
            <a:endParaRPr lang="en-US" dirty="0">
              <a:solidFill>
                <a:srgbClr val="000000"/>
              </a:solidFill>
              <a:latin typeface="Candara"/>
              <a:cs typeface="Arial" pitchFamily="34" charset="0"/>
            </a:endParaRPr>
          </a:p>
        </p:txBody>
      </p:sp>
      <p:sp>
        <p:nvSpPr>
          <p:cNvPr id="3" name="Title 2"/>
          <p:cNvSpPr>
            <a:spLocks noGrp="1"/>
          </p:cNvSpPr>
          <p:nvPr>
            <p:ph type="title"/>
          </p:nvPr>
        </p:nvSpPr>
        <p:spPr>
          <a:xfrm>
            <a:off x="0" y="0"/>
            <a:ext cx="9143999" cy="1002135"/>
          </a:xfrm>
        </p:spPr>
        <p:txBody>
          <a:bodyPr/>
          <a:lstStyle/>
          <a:p>
            <a:r>
              <a:rPr lang="en-US" sz="1200" dirty="0"/>
              <a:t>18.3: Tools for DB2</a:t>
            </a:r>
            <a:br>
              <a:rPr lang="en-US" sz="1200" dirty="0"/>
            </a:br>
            <a:r>
              <a:rPr lang="en-US" dirty="0"/>
              <a:t>File Manager for </a:t>
            </a:r>
            <a:r>
              <a:rPr lang="en-US" dirty="0" smtClean="0"/>
              <a:t>DB2</a:t>
            </a:r>
            <a:endParaRPr lang="en-US" dirty="0"/>
          </a:p>
        </p:txBody>
      </p:sp>
      <p:sp>
        <p:nvSpPr>
          <p:cNvPr id="4" name="Content Placeholder 3"/>
          <p:cNvSpPr>
            <a:spLocks noGrp="1"/>
          </p:cNvSpPr>
          <p:nvPr>
            <p:ph idx="1"/>
          </p:nvPr>
        </p:nvSpPr>
        <p:spPr/>
        <p:txBody>
          <a:bodyPr/>
          <a:lstStyle/>
          <a:p>
            <a:r>
              <a:rPr lang="en-US" dirty="0"/>
              <a:t>File manager for DB2 provides a comprehensive, user-friendly set of tools for working with DB2 data</a:t>
            </a:r>
            <a:r>
              <a:rPr lang="en-US" dirty="0" smtClean="0"/>
              <a:t>.</a:t>
            </a:r>
            <a:endParaRPr lang="en-US" dirty="0"/>
          </a:p>
          <a:p>
            <a:r>
              <a:rPr lang="en-US" dirty="0"/>
              <a:t>These tools include the familiar view, edit, copy and print utilities found in ISPF, enhanced to meet the needs of application developers</a:t>
            </a:r>
            <a:r>
              <a:rPr lang="en-US" dirty="0" smtClean="0"/>
              <a:t>.</a:t>
            </a:r>
            <a:endParaRPr lang="en-US" dirty="0"/>
          </a:p>
          <a:p>
            <a:r>
              <a:rPr lang="en-US" dirty="0"/>
              <a:t>It also provides utilities for listing DB2 objects, managing DB2 privileges, generating JCL to run DB2 standalone utilities, exporting and importing DB2 tables to or from  VSAM data sets, creating data to populate DB2 tables, and prototyping SQL SELECT statements</a:t>
            </a:r>
            <a:r>
              <a:rPr lang="en-US" dirty="0" smtClean="0"/>
              <a:t>.</a:t>
            </a:r>
            <a:endParaRPr lang="en-US" dirty="0"/>
          </a:p>
          <a:p>
            <a:r>
              <a:rPr lang="en-US" dirty="0"/>
              <a:t>FM/DB2 uses templates to provide a formatted view of your data, enabling you to view, edit, and manipulate data according to the columns and data types in the table you are working with.</a:t>
            </a:r>
          </a:p>
          <a:p>
            <a:endParaRPr lang="en-US" dirty="0"/>
          </a:p>
          <a:p>
            <a:endParaRPr lang="en-US" dirty="0"/>
          </a:p>
        </p:txBody>
      </p:sp>
    </p:spTree>
    <p:extLst>
      <p:ext uri="{BB962C8B-B14F-4D97-AF65-F5344CB8AC3E}">
        <p14:creationId xmlns:p14="http://schemas.microsoft.com/office/powerpoint/2010/main" val="564353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smtClean="0">
                <a:solidFill>
                  <a:srgbClr val="000000"/>
                </a:solidFill>
                <a:ea typeface="ヒラギノ角ゴ Pro W3"/>
                <a:cs typeface="Arial" pitchFamily="34" charset="0"/>
              </a:rPr>
              <a:t>18.3: </a:t>
            </a:r>
            <a:r>
              <a:rPr lang="en-US" sz="1200" dirty="0">
                <a:solidFill>
                  <a:srgbClr val="000000"/>
                </a:solidFill>
                <a:ea typeface="ヒラギノ角ゴ Pro W3"/>
                <a:cs typeface="Arial" pitchFamily="34" charset="0"/>
              </a:rPr>
              <a:t>Tools for DB2</a:t>
            </a:r>
            <a:r>
              <a:rPr lang="en-US" b="1" dirty="0" smtClean="0"/>
              <a:t/>
            </a:r>
            <a:br>
              <a:rPr lang="en-US" b="1" dirty="0" smtClean="0"/>
            </a:br>
            <a:r>
              <a:rPr lang="en-US" dirty="0" smtClean="0"/>
              <a:t>Starting </a:t>
            </a:r>
            <a:r>
              <a:rPr lang="en-US" dirty="0"/>
              <a:t>and exiting FM/DB2</a:t>
            </a:r>
          </a:p>
        </p:txBody>
      </p:sp>
      <p:sp>
        <p:nvSpPr>
          <p:cNvPr id="5" name="Content Placeholder 4"/>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1" y="1667555"/>
            <a:ext cx="8084456"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7167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1200" dirty="0" smtClean="0">
                <a:solidFill>
                  <a:srgbClr val="000000"/>
                </a:solidFill>
                <a:ea typeface="ヒラギノ角ゴ Pro W3"/>
                <a:cs typeface="Arial" pitchFamily="34" charset="0"/>
              </a:rPr>
              <a:t>18.3: </a:t>
            </a:r>
            <a:r>
              <a:rPr lang="en-US" sz="1200" dirty="0">
                <a:solidFill>
                  <a:srgbClr val="000000"/>
                </a:solidFill>
                <a:ea typeface="ヒラギノ角ゴ Pro W3"/>
                <a:cs typeface="Arial" pitchFamily="34" charset="0"/>
              </a:rPr>
              <a:t>Tools for DB2</a:t>
            </a:r>
            <a:r>
              <a:rPr lang="en-US" b="1" dirty="0" smtClean="0"/>
              <a:t/>
            </a:r>
            <a:br>
              <a:rPr lang="en-US" b="1" dirty="0" smtClean="0"/>
            </a:br>
            <a:r>
              <a:rPr lang="en-US" dirty="0" smtClean="0"/>
              <a:t>Starting </a:t>
            </a:r>
            <a:r>
              <a:rPr lang="en-US" dirty="0"/>
              <a:t>and exiting FM/DB2</a:t>
            </a:r>
          </a:p>
        </p:txBody>
      </p:sp>
      <p:sp>
        <p:nvSpPr>
          <p:cNvPr id="2" name="Content Placeholder 1"/>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96" y="1491402"/>
            <a:ext cx="7924800" cy="4686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303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1200" dirty="0" smtClean="0">
                <a:solidFill>
                  <a:srgbClr val="000000"/>
                </a:solidFill>
                <a:ea typeface="ヒラギノ角ゴ Pro W3"/>
                <a:cs typeface="Arial" pitchFamily="34" charset="0"/>
              </a:rPr>
              <a:t>18.3: </a:t>
            </a:r>
            <a:r>
              <a:rPr lang="en-US" sz="1200" dirty="0">
                <a:solidFill>
                  <a:srgbClr val="000000"/>
                </a:solidFill>
                <a:ea typeface="ヒラギノ角ゴ Pro W3"/>
                <a:cs typeface="Arial" pitchFamily="34" charset="0"/>
              </a:rPr>
              <a:t>Tools for DB2</a:t>
            </a:r>
            <a:r>
              <a:rPr lang="en-US" b="1" dirty="0" smtClean="0"/>
              <a:t/>
            </a:r>
            <a:br>
              <a:rPr lang="en-US" b="1" dirty="0" smtClean="0"/>
            </a:br>
            <a:r>
              <a:rPr lang="en-US" dirty="0" smtClean="0"/>
              <a:t>Starting </a:t>
            </a:r>
            <a:r>
              <a:rPr lang="en-US" dirty="0"/>
              <a:t>and exiting FM/DB2</a:t>
            </a:r>
          </a:p>
        </p:txBody>
      </p:sp>
      <p:sp>
        <p:nvSpPr>
          <p:cNvPr id="3" name="Content Placeholder 2"/>
          <p:cNvSpPr>
            <a:spLocks noGrp="1"/>
          </p:cNvSpPr>
          <p:nvPr>
            <p:ph idx="1"/>
          </p:nvPr>
        </p:nvSpPr>
        <p:spPr/>
        <p:txBody>
          <a:bodyPr/>
          <a:lstStyle/>
          <a:p>
            <a:r>
              <a:rPr lang="en-US" dirty="0"/>
              <a:t>Exiting from FM/DB2</a:t>
            </a:r>
          </a:p>
          <a:p>
            <a:pPr lvl="1"/>
            <a:r>
              <a:rPr lang="en-US" b="0" dirty="0"/>
              <a:t>You can exit from FM/DB2 from the Primary Options Menu panel in any of the</a:t>
            </a:r>
          </a:p>
          <a:p>
            <a:pPr lvl="1"/>
            <a:r>
              <a:rPr lang="en-US" b="0" dirty="0"/>
              <a:t>following ways:</a:t>
            </a:r>
          </a:p>
          <a:p>
            <a:pPr lvl="1"/>
            <a:r>
              <a:rPr lang="en-US" b="0" dirty="0" smtClean="0"/>
              <a:t>Press </a:t>
            </a:r>
            <a:r>
              <a:rPr lang="en-US" b="0" dirty="0"/>
              <a:t>the Exit function key (F3).</a:t>
            </a:r>
          </a:p>
          <a:p>
            <a:pPr lvl="1"/>
            <a:r>
              <a:rPr lang="en-US" b="0" dirty="0" smtClean="0"/>
              <a:t> </a:t>
            </a:r>
            <a:r>
              <a:rPr lang="en-US" b="0" dirty="0"/>
              <a:t>Enter X (or EXIT or END) on the command line.</a:t>
            </a:r>
          </a:p>
          <a:p>
            <a:pPr lvl="1"/>
            <a:r>
              <a:rPr lang="en-US" b="0" dirty="0" smtClean="0"/>
              <a:t> </a:t>
            </a:r>
            <a:r>
              <a:rPr lang="en-US" b="0" dirty="0"/>
              <a:t>Select </a:t>
            </a:r>
            <a:r>
              <a:rPr lang="en-US" dirty="0"/>
              <a:t>Process</a:t>
            </a:r>
            <a:r>
              <a:rPr lang="en-US" b="0" dirty="0"/>
              <a:t>&gt; </a:t>
            </a:r>
            <a:r>
              <a:rPr lang="en-US" dirty="0"/>
              <a:t>Exit FM/DB2 </a:t>
            </a:r>
            <a:r>
              <a:rPr lang="en-US" b="0" dirty="0"/>
              <a:t>from the Action Bar.</a:t>
            </a:r>
          </a:p>
          <a:p>
            <a:pPr lvl="1"/>
            <a:r>
              <a:rPr lang="en-US" b="0" dirty="0"/>
              <a:t>To exit the application from a panel within FM/DB2:</a:t>
            </a:r>
          </a:p>
          <a:p>
            <a:pPr lvl="1"/>
            <a:r>
              <a:rPr lang="en-US" b="0" dirty="0" smtClean="0"/>
              <a:t>Enter </a:t>
            </a:r>
            <a:r>
              <a:rPr lang="en-US" b="0" dirty="0"/>
              <a:t>=X on the command line.</a:t>
            </a:r>
            <a:endParaRPr lang="en-US" dirty="0"/>
          </a:p>
        </p:txBody>
      </p:sp>
    </p:spTree>
    <p:extLst>
      <p:ext uri="{BB962C8B-B14F-4D97-AF65-F5344CB8AC3E}">
        <p14:creationId xmlns:p14="http://schemas.microsoft.com/office/powerpoint/2010/main" val="12095948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2837FBFFE9F46BAB6ECA4429E8B92" ma:contentTypeVersion="3" ma:contentTypeDescription="Create a new document." ma:contentTypeScope="" ma:versionID="b68c94c73f7bce793016c81e8e257010">
  <xsd:schema xmlns:xsd="http://www.w3.org/2001/XMLSchema" xmlns:xs="http://www.w3.org/2001/XMLSchema" xmlns:p="http://schemas.microsoft.com/office/2006/metadata/properties" xmlns:ns2="dec54838-42f9-41a2-a909-1ed037324a0b" xmlns:ns3="952a6df7-b138-4f89-9bc4-e7a874ea3254" targetNamespace="http://schemas.microsoft.com/office/2006/metadata/properties" ma:root="true" ma:fieldsID="ab78dec6ec4c51a708fa7cf0f56fa375" ns2:_="" ns3:_="">
    <xsd:import namespace="dec54838-42f9-41a2-a909-1ed037324a0b"/>
    <xsd:import namespace="952a6df7-b138-4f89-9bc4-e7a874ea3254"/>
    <xsd:element name="properties">
      <xsd:complexType>
        <xsd:sequence>
          <xsd:element name="documentManagement">
            <xsd:complexType>
              <xsd:all>
                <xsd:element ref="ns2:Material_x0020_Type" minOccurs="0"/>
                <xsd:element ref="ns2:Category" minOccurs="0"/>
                <xsd:element ref="ns2:Levels"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c54838-42f9-41a2-a909-1ed037324a0b" elementFormDefault="qualified">
    <xsd:import namespace="http://schemas.microsoft.com/office/2006/documentManagement/types"/>
    <xsd:import namespace="http://schemas.microsoft.com/office/infopath/2007/PartnerControls"/>
    <xsd:element name="Material_x0020_Type" ma:index="8"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Levels" ma:index="10" nillable="true" ma:displayName="Levels" ma:default="L1" ma:format="Dropdown" ma:internalName="Levels">
      <xsd:simpleType>
        <xsd:restriction base="dms:Choice">
          <xsd:enumeration value="L1"/>
          <xsd:enumeration value="L2"/>
          <xsd:enumeration value="L3"/>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dec54838-42f9-41a2-a909-1ed037324a0b">Template</Material_x0020_Type>
    <Levels xmlns="dec54838-42f9-41a2-a909-1ed037324a0b">L1</Levels>
    <FolderName xmlns="952a6df7-b138-4f89-9bc4-e7a874ea3254" xsi:nil="true"/>
    <Category xmlns="dec54838-42f9-41a2-a909-1ed037324a0b">Module Artifact</Category>
  </documentManagement>
</p:properties>
</file>

<file path=customXml/itemProps1.xml><?xml version="1.0" encoding="utf-8"?>
<ds:datastoreItem xmlns:ds="http://schemas.openxmlformats.org/officeDocument/2006/customXml" ds:itemID="{1D680736-4E30-467A-A17F-3DC30C1B28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c54838-42f9-41a2-a909-1ed037324a0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documentManagement/types"/>
    <ds:schemaRef ds:uri="http://www.w3.org/XML/1998/namespace"/>
    <ds:schemaRef ds:uri="dec54838-42f9-41a2-a909-1ed037324a0b"/>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952a6df7-b138-4f89-9bc4-e7a874ea3254"/>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26160</TotalTime>
  <Words>1011</Words>
  <Application>Microsoft Office PowerPoint</Application>
  <PresentationFormat>On-screen Show (4:3)</PresentationFormat>
  <Paragraphs>92</Paragraphs>
  <Slides>14</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Arial</vt:lpstr>
      <vt:lpstr>ＭＳ Ｐゴシック</vt:lpstr>
      <vt:lpstr>Helvetica Light</vt:lpstr>
      <vt:lpstr>Candara</vt:lpstr>
      <vt:lpstr>Calibri</vt:lpstr>
      <vt:lpstr>Wingdings</vt:lpstr>
      <vt:lpstr>ヒラギノ角ゴ Pro W3</vt:lpstr>
      <vt:lpstr>2_Corporate Presentation Template (4x3 - Normal)</vt:lpstr>
      <vt:lpstr>think-cell Slide</vt:lpstr>
      <vt:lpstr>DB2</vt:lpstr>
      <vt:lpstr>Lesson Objectives</vt:lpstr>
      <vt:lpstr>18.1: Utilities for Db2 UnLoading DB2 tables</vt:lpstr>
      <vt:lpstr>18.2: Utilities for DB2 Loading DB2 tables</vt:lpstr>
      <vt:lpstr>18.2: Utilities for DB2 What are COPY and CHECK Pending?</vt:lpstr>
      <vt:lpstr>18.3: Tools for DB2 File Manager for DB2</vt:lpstr>
      <vt:lpstr>18.3: Tools for DB2 Starting and exiting FM/DB2</vt:lpstr>
      <vt:lpstr>18.3: Tools for DB2 Starting and exiting FM/DB2</vt:lpstr>
      <vt:lpstr>18.3: Tools for DB2 Starting and exiting FM/DB2</vt:lpstr>
      <vt:lpstr>18.4: Tools for DB2 File Aid for DB2</vt:lpstr>
      <vt:lpstr>18.4: Tools for DB2 File Aid for DB2</vt:lpstr>
      <vt:lpstr>18.4: Tools for DB2 File Aid for DB2</vt:lpstr>
      <vt:lpstr>18.4: Tools for DB2 File Aid for DB2</vt:lpstr>
      <vt:lpstr>Review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Misal, Dinesh</cp:lastModifiedBy>
  <cp:revision>204</cp:revision>
  <cp:lastPrinted>2016-09-08T04:07:23Z</cp:lastPrinted>
  <dcterms:created xsi:type="dcterms:W3CDTF">2012-05-18T02:59:15Z</dcterms:created>
  <dcterms:modified xsi:type="dcterms:W3CDTF">2016-09-08T04:07:38Z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0x010100ED42837FBFFE9F46BAB6ECA4429E8B92</vt:lpwstr>
  </property>
  <property fmtid="{D5CDD505-2E9C-101B-9397-08002B2CF9AE}" pid="4" name="_SourceUrl">
    <vt:lpwstr/>
  </property>
</Properties>
</file>