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39"/>
  </p:notesMasterIdLst>
  <p:handoutMasterIdLst>
    <p:handoutMasterId r:id="rId4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2" r:id="rId23"/>
    <p:sldId id="283" r:id="rId24"/>
    <p:sldId id="289" r:id="rId25"/>
    <p:sldId id="284" r:id="rId26"/>
    <p:sldId id="285" r:id="rId27"/>
    <p:sldId id="286" r:id="rId28"/>
    <p:sldId id="287" r:id="rId29"/>
    <p:sldId id="288" r:id="rId30"/>
    <p:sldId id="274" r:id="rId31"/>
    <p:sldId id="275" r:id="rId32"/>
    <p:sldId id="276" r:id="rId33"/>
    <p:sldId id="277" r:id="rId34"/>
    <p:sldId id="278" r:id="rId35"/>
    <p:sldId id="279" r:id="rId36"/>
    <p:sldId id="280" r:id="rId37"/>
    <p:sldId id="281" r:id="rId38"/>
  </p:sldIdLst>
  <p:sldSz cx="9144000" cy="6858000" type="screen4x3"/>
  <p:notesSz cx="7315200" cy="9601200"/>
  <p:embeddedFontLst>
    <p:embeddedFont>
      <p:font typeface="ＭＳ Ｐゴシック" pitchFamily="34" charset="-128"/>
      <p:regular r:id="rId41"/>
    </p:embeddedFont>
    <p:embeddedFont>
      <p:font typeface="Candara" pitchFamily="34" charset="0"/>
      <p:regular r:id="rId42"/>
      <p:bold r:id="rId43"/>
      <p:italic r:id="rId44"/>
      <p:boldItalic r:id="rId45"/>
    </p:embeddedFont>
    <p:embeddedFont>
      <p:font typeface="Calibri"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90"/>
        <p:guide pos="13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9/6/2016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584525"/>
            <a:ext cx="4863156" cy="41836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4214" y="49258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Components </a:t>
            </a:r>
            <a:r>
              <a:rPr lang="en-US" sz="1200" b="0" dirty="0" smtClean="0">
                <a:latin typeface="Arial" pitchFamily="34" charset="0"/>
                <a:ea typeface="ＭＳ Ｐゴシック"/>
                <a:cs typeface="Arial" pitchFamily="34" charset="0"/>
              </a:rPr>
              <a:t>of </a:t>
            </a:r>
            <a:r>
              <a:rPr lang="en-US" sz="1200" b="0" dirty="0" smtClean="0">
                <a:latin typeface="Arial" pitchFamily="34" charset="0"/>
                <a:ea typeface="ＭＳ Ｐゴシック"/>
                <a:cs typeface="Arial" pitchFamily="34" charset="0"/>
              </a:rPr>
              <a:t>DB2</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01719" y="878261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09-</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smtClean="0"/>
              <a:t>Precompiler:</a:t>
            </a:r>
          </a:p>
          <a:p>
            <a:r>
              <a:rPr lang="en-US" smtClean="0"/>
              <a:t>Precompiler is the compiler for the SQL statements. It reads the SQL statements from the DBRMs and produces a mechanism to access data as directed by the SQL statements being bound. The bind plan accepts one or more DBRMs, which are produced from the previous DB2 program precompilation, as input. The output of the bind plan is an application plan containing executable logic representing optimized access paths to DB2 data. An application plan is executable only with a corresponding module. Before you can run a DB2 program, regardless of the environment, an application plan name must be specified.</a:t>
            </a:r>
          </a:p>
          <a:p>
            <a:r>
              <a:rPr lang="en-US" smtClean="0"/>
              <a:t>The major functions of bind are given below:</a:t>
            </a:r>
          </a:p>
          <a:p>
            <a:pPr lvl="1"/>
            <a:r>
              <a:rPr lang="en-US" smtClean="0"/>
              <a:t>Parsing and syntax checking</a:t>
            </a:r>
          </a:p>
          <a:p>
            <a:pPr lvl="1"/>
            <a:r>
              <a:rPr lang="en-US" smtClean="0"/>
              <a:t>Optimization</a:t>
            </a:r>
          </a:p>
          <a:p>
            <a:pPr lvl="1"/>
            <a:r>
              <a:rPr lang="en-US" smtClean="0"/>
              <a:t>Authorization</a:t>
            </a:r>
          </a:p>
          <a:p>
            <a:pPr lvl="1"/>
            <a:r>
              <a:rPr lang="en-US" smtClean="0"/>
              <a:t>Checking that DB2 tables and columns being accessed conform to the corresponding DB2 catalog information</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de-DE" smtClean="0"/>
              <a:t>Bind Plan versus Bind Package:</a:t>
            </a:r>
            <a:endParaRPr lang="en-US" smtClean="0"/>
          </a:p>
          <a:p>
            <a:r>
              <a:rPr lang="en-US" smtClean="0"/>
              <a:t>In some cases, however, a DBRM may not be bound directly into a plan. Instead it may first be bound into a package, and then finally the packages may be bound into a plan. There are certain disadvantages of directly binding the DBRMs into an application plan. They are:</a:t>
            </a:r>
          </a:p>
          <a:p>
            <a:pPr lvl="1"/>
            <a:r>
              <a:rPr lang="en-US" smtClean="0"/>
              <a:t>If an individual DBRM needs to be recompiled for any reason (for example: some index was dropped), then the entire plan has to be recompiled and rebound.</a:t>
            </a:r>
          </a:p>
          <a:p>
            <a:pPr lvl="1"/>
            <a:r>
              <a:rPr lang="en-US" smtClean="0"/>
              <a:t>If multiple plans involve the same DBRM, that same DBRM has to be compiled multiple times, and if that DBRM ever needs to be recompiled, then all relevant plans have to be recompiled and rebound in their entirety.</a:t>
            </a:r>
          </a:p>
          <a:p>
            <a:pPr lvl="1"/>
            <a:r>
              <a:rPr lang="en-US" smtClean="0"/>
              <a:t>Adding a new DBRM to an existing plan required (again) a recompilation and rebind of the entire plan.</a:t>
            </a:r>
          </a:p>
          <a:p>
            <a:pPr lvl="1"/>
            <a:r>
              <a:rPr lang="en-US" smtClean="0"/>
              <a:t>Partly as a consequence of the aforesaid points, bind and rebind times are becoming unacceptably high in some DB2 installations and availability was suffering as a result.</a:t>
            </a:r>
          </a:p>
          <a:p>
            <a:r>
              <a:rPr lang="en-US" smtClean="0"/>
              <a:t>The package concept was introduced to remedy these deficiencies. If  a given DBRM needs to be recompiled, then all that has to be done is an appropriate package bind – it is not necessary to recompile the entire plan. Indeed, it may not be necessary to do a new plan bind to incorporate the new package either.</a:t>
            </a:r>
            <a:endParaRPr lang="en-US" dirty="0"/>
          </a:p>
        </p:txBody>
      </p:sp>
      <p:sp>
        <p:nvSpPr>
          <p:cNvPr id="4" name="Slide Image Placeholder 3"/>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r>
              <a:rPr lang="en-US" smtClean="0"/>
              <a:t>Data Manager:</a:t>
            </a:r>
          </a:p>
          <a:p>
            <a:r>
              <a:rPr lang="en-US" smtClean="0"/>
              <a:t>The Data Manager can be thought of as a very sophisticated access method. </a:t>
            </a:r>
          </a:p>
          <a:p>
            <a:r>
              <a:rPr lang="en-US" smtClean="0"/>
              <a:t>It  performs all of the normal access method functioning such as search, retrieval, update, index maintenance, and so on. </a:t>
            </a:r>
          </a:p>
          <a:p>
            <a:r>
              <a:rPr lang="en-US" smtClean="0"/>
              <a:t>Broadly speaking, the Data Manager is the component that manages the physical database(s). It invokes other system components as necessary in order to perform detailed functions such as locking, logging, I/O operations, and so on during the performance of its basic task.</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p:txBody>
          <a:bodyPr/>
          <a:lstStyle/>
          <a:p>
            <a:r>
              <a:rPr lang="en-US" smtClean="0"/>
              <a:t>Buffer Manager:</a:t>
            </a:r>
          </a:p>
          <a:p>
            <a:r>
              <a:rPr lang="en-US" smtClean="0"/>
              <a:t>The Buffer Manager is the component responsible for physically transferring data between external storage and virtual memory. </a:t>
            </a:r>
          </a:p>
          <a:p>
            <a:r>
              <a:rPr lang="en-US" smtClean="0"/>
              <a:t>It employs sophisticated techniques to get the best performance out of the buffer pools under its care and to minimize the amount of physical I/O actually performed.</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p:txBody>
          <a:bodyPr/>
          <a:lstStyle/>
          <a:p>
            <a:r>
              <a:rPr lang="en-US" smtClean="0"/>
              <a:t>DB2 Application Programs Preparation and Execution:</a:t>
            </a:r>
          </a:p>
          <a:p>
            <a:r>
              <a:rPr lang="en-US" smtClean="0"/>
              <a:t>The DB2 catalog stores information about the plan and package.</a:t>
            </a:r>
          </a:p>
          <a:p>
            <a:r>
              <a:rPr lang="en-US" smtClean="0"/>
              <a:t>The DB2 directory stores the actual plan and package.</a:t>
            </a:r>
          </a:p>
          <a:p>
            <a:r>
              <a:rPr lang="en-US" smtClean="0"/>
              <a:t>The Load module, DB2 catalog, and DB2 directory must all be available when you execute a program.</a:t>
            </a:r>
          </a:p>
          <a:p>
            <a:r>
              <a:rPr lang="en-US" smtClean="0"/>
              <a:t>You can bind a program to a package or directly to a plan. However, you cannot run a program that is bound to a package until that package is bound to a plan. For efficiency, a program should be bound to a package that is bound to a plan.</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5"/>
          <p:cNvSpPr>
            <a:spLocks noGrp="1" noChangeArrowheads="1"/>
          </p:cNvSpPr>
          <p:nvPr>
            <p:ph type="body" idx="1"/>
          </p:nvPr>
        </p:nvSpPr>
        <p:spPr/>
        <p:txBody>
          <a:bodyPr/>
          <a:lstStyle/>
          <a:p>
            <a:r>
              <a:rPr lang="en-US" smtClean="0"/>
              <a:t>DB2 System Structure – Major Components:</a:t>
            </a:r>
          </a:p>
          <a:p>
            <a:r>
              <a:rPr lang="en-US" smtClean="0"/>
              <a:t>DB2 Environment Overview:</a:t>
            </a:r>
          </a:p>
          <a:p>
            <a:r>
              <a:rPr lang="en-US" smtClean="0"/>
              <a:t>DB2 requires MVS as the operating system.</a:t>
            </a:r>
          </a:p>
          <a:p>
            <a:r>
              <a:rPr lang="en-US" smtClean="0"/>
              <a:t>There are three MVS host environments through which applications can access DB2 resources. They are TSO, IMS, and CICS.</a:t>
            </a:r>
          </a:p>
          <a:p>
            <a:r>
              <a:rPr lang="en-US" smtClean="0"/>
              <a:t>TSO is the work environment for DB2’s interactive facilities </a:t>
            </a:r>
          </a:p>
          <a:p>
            <a:r>
              <a:rPr lang="en-US" smtClean="0"/>
              <a:t>DB2 data can be accessed from application programs written in COBOL, PL/I, or C.</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smtClean="0"/>
              <a:t>System Services:</a:t>
            </a:r>
          </a:p>
          <a:p>
            <a:r>
              <a:rPr lang="en-US" smtClean="0"/>
              <a:t>This component handles all system wide tasks including connections to other MVS subsystems. </a:t>
            </a:r>
          </a:p>
          <a:p>
            <a:pPr lvl="1"/>
            <a:r>
              <a:rPr lang="en-US" smtClean="0"/>
              <a:t>It also handles system startup and shut down operator communication.</a:t>
            </a:r>
          </a:p>
          <a:p>
            <a:pPr lvl="1"/>
            <a:r>
              <a:rPr lang="en-US" smtClean="0"/>
              <a:t>It manages the system log. </a:t>
            </a:r>
          </a:p>
          <a:p>
            <a:pPr lvl="2"/>
            <a:r>
              <a:rPr lang="en-US" smtClean="0"/>
              <a:t>The  system log is a set of predefined disk  data sets that are used to record information for recovering user and system data in the event of a failure. </a:t>
            </a:r>
          </a:p>
          <a:p>
            <a:pPr lvl="2"/>
            <a:r>
              <a:rPr lang="en-US" smtClean="0"/>
              <a:t>When an active log data set becomes full (or on operator command ), DB2 switches to a new data set and copies the old one to an archive log data set on disk or tape. </a:t>
            </a:r>
          </a:p>
          <a:p>
            <a:pPr lvl="2"/>
            <a:r>
              <a:rPr lang="en-US" smtClean="0"/>
              <a:t>When the active data sets are full, they are recycled. Information regarding the data sets themselves is recorded in the BOOT STRAP DATA SET (BSDS).</a:t>
            </a:r>
          </a:p>
          <a:p>
            <a:pPr lvl="1"/>
            <a:r>
              <a:rPr lang="en-US" smtClean="0"/>
              <a:t>Gathering system wide statistics, performance and accounting information.</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5487616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595026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402193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17009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42852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83556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7636843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10808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2648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6932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703104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75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88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0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55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50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2203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333856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9: Components of DB2</a:t>
            </a:r>
            <a:endParaRPr lang="en-US" b="0" dirty="0">
              <a:ea typeface="ＭＳ Ｐゴシック"/>
              <a:cs typeface="ＭＳ Ｐゴシック"/>
            </a:endParaRPr>
          </a:p>
        </p:txBody>
      </p:sp>
    </p:spTree>
    <p:extLst>
      <p:ext uri="{BB962C8B-B14F-4D97-AF65-F5344CB8AC3E}">
        <p14:creationId xmlns:p14="http://schemas.microsoft.com/office/powerpoint/2010/main" val="325889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9"/>
            <a:ext cx="9143999" cy="1002135"/>
          </a:xfrm>
        </p:spPr>
        <p:txBody>
          <a:bodyPr/>
          <a:lstStyle/>
          <a:p>
            <a:r>
              <a:rPr lang="en-US" sz="1200" dirty="0"/>
              <a:t>9.4: Database Services</a:t>
            </a:r>
            <a:br>
              <a:rPr lang="en-US" sz="1200" dirty="0"/>
            </a:br>
            <a:r>
              <a:rPr lang="en-US" dirty="0" err="1" smtClean="0"/>
              <a:t>Precompiler</a:t>
            </a:r>
            <a:endParaRPr lang="en-US" dirty="0"/>
          </a:p>
        </p:txBody>
      </p:sp>
      <p:sp>
        <p:nvSpPr>
          <p:cNvPr id="3" name="Content Placeholder 2"/>
          <p:cNvSpPr>
            <a:spLocks noGrp="1"/>
          </p:cNvSpPr>
          <p:nvPr>
            <p:ph idx="1"/>
          </p:nvPr>
        </p:nvSpPr>
        <p:spPr/>
        <p:txBody>
          <a:bodyPr/>
          <a:lstStyle/>
          <a:p>
            <a:r>
              <a:rPr lang="en-US" dirty="0" err="1"/>
              <a:t>Precompiler</a:t>
            </a:r>
            <a:r>
              <a:rPr lang="en-US" dirty="0"/>
              <a:t> is a preprocessor for the host language.</a:t>
            </a:r>
          </a:p>
          <a:p>
            <a:r>
              <a:rPr lang="en-US" dirty="0"/>
              <a:t>Functions of </a:t>
            </a:r>
            <a:r>
              <a:rPr lang="en-US" dirty="0" err="1"/>
              <a:t>Precompiler</a:t>
            </a:r>
            <a:r>
              <a:rPr lang="en-US" dirty="0"/>
              <a:t> are:</a:t>
            </a:r>
          </a:p>
          <a:p>
            <a:pPr lvl="1"/>
            <a:r>
              <a:rPr lang="en-US" dirty="0"/>
              <a:t>Analyzing the host language source module</a:t>
            </a:r>
          </a:p>
          <a:p>
            <a:pPr lvl="1"/>
            <a:r>
              <a:rPr lang="en-US" dirty="0"/>
              <a:t>Stripping out all the SQL statements it finds </a:t>
            </a:r>
          </a:p>
          <a:p>
            <a:pPr lvl="1"/>
            <a:r>
              <a:rPr lang="en-US" dirty="0"/>
              <a:t>Replacing them by host language CALL statements</a:t>
            </a:r>
          </a:p>
          <a:p>
            <a:pPr lvl="1"/>
            <a:r>
              <a:rPr lang="en-US" dirty="0"/>
              <a:t>From SQL statements it encounters, the </a:t>
            </a:r>
            <a:r>
              <a:rPr lang="en-US" dirty="0" err="1"/>
              <a:t>precompiler</a:t>
            </a:r>
            <a:r>
              <a:rPr lang="en-US" dirty="0"/>
              <a:t> constructs a Database Request Module (DBRM) which becomes input to  the BIND component</a:t>
            </a:r>
          </a:p>
          <a:p>
            <a:pPr lvl="1"/>
            <a:endParaRPr lang="en-US" dirty="0"/>
          </a:p>
        </p:txBody>
      </p:sp>
    </p:spTree>
    <p:extLst>
      <p:ext uri="{BB962C8B-B14F-4D97-AF65-F5344CB8AC3E}">
        <p14:creationId xmlns:p14="http://schemas.microsoft.com/office/powerpoint/2010/main" val="2255473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9.4: Database Services</a:t>
            </a:r>
            <a:br>
              <a:rPr lang="en-US" sz="1200" dirty="0"/>
            </a:br>
            <a:r>
              <a:rPr lang="en-US" dirty="0" err="1" smtClean="0"/>
              <a:t>Precompiler</a:t>
            </a:r>
            <a:endParaRPr lang="en-US" dirty="0"/>
          </a:p>
        </p:txBody>
      </p:sp>
      <p:sp>
        <p:nvSpPr>
          <p:cNvPr id="3" name="Content Placeholder 2"/>
          <p:cNvSpPr>
            <a:spLocks noGrp="1"/>
          </p:cNvSpPr>
          <p:nvPr>
            <p:ph idx="1"/>
          </p:nvPr>
        </p:nvSpPr>
        <p:spPr/>
        <p:txBody>
          <a:bodyPr/>
          <a:lstStyle/>
          <a:p>
            <a:r>
              <a:rPr lang="en-US" dirty="0"/>
              <a:t>A </a:t>
            </a:r>
            <a:r>
              <a:rPr lang="en-US" dirty="0" err="1"/>
              <a:t>precompiler</a:t>
            </a:r>
            <a:r>
              <a:rPr lang="en-US" dirty="0"/>
              <a:t> searches for and expands DB2 related include members.</a:t>
            </a:r>
          </a:p>
          <a:p>
            <a:r>
              <a:rPr lang="en-US" dirty="0"/>
              <a:t>It searches for SQL statements in the body of the program’s source code.</a:t>
            </a:r>
          </a:p>
          <a:p>
            <a:r>
              <a:rPr lang="en-US" dirty="0"/>
              <a:t>It creates a modified version of the source program in which every SQL statement in the program is commented out. </a:t>
            </a:r>
          </a:p>
          <a:p>
            <a:r>
              <a:rPr lang="en-US" dirty="0"/>
              <a:t>A call to the DB2 runtime interface module, along with applicable parameters, replaces each original SQL statement.</a:t>
            </a:r>
          </a:p>
          <a:p>
            <a:r>
              <a:rPr lang="en-US" dirty="0" err="1"/>
              <a:t>Precompiler</a:t>
            </a:r>
            <a:r>
              <a:rPr lang="en-US" dirty="0"/>
              <a:t> extracts all SQL statements from the program and places them in a database request module.</a:t>
            </a:r>
          </a:p>
          <a:p>
            <a:endParaRPr lang="en-US" dirty="0"/>
          </a:p>
          <a:p>
            <a:endParaRPr lang="en-US" dirty="0"/>
          </a:p>
          <a:p>
            <a:endParaRPr lang="en-US" dirty="0"/>
          </a:p>
        </p:txBody>
      </p:sp>
    </p:spTree>
    <p:extLst>
      <p:ext uri="{BB962C8B-B14F-4D97-AF65-F5344CB8AC3E}">
        <p14:creationId xmlns:p14="http://schemas.microsoft.com/office/powerpoint/2010/main" val="310930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9.4: Database Services</a:t>
            </a:r>
            <a:br>
              <a:rPr lang="en-US" sz="1200" dirty="0"/>
            </a:br>
            <a:r>
              <a:rPr lang="en-US" dirty="0" err="1" smtClean="0"/>
              <a:t>Precompiler</a:t>
            </a:r>
            <a:endParaRPr lang="en-US" dirty="0"/>
          </a:p>
        </p:txBody>
      </p:sp>
      <p:sp>
        <p:nvSpPr>
          <p:cNvPr id="3" name="Content Placeholder 2"/>
          <p:cNvSpPr>
            <a:spLocks noGrp="1"/>
          </p:cNvSpPr>
          <p:nvPr>
            <p:ph idx="1"/>
          </p:nvPr>
        </p:nvSpPr>
        <p:spPr/>
        <p:txBody>
          <a:bodyPr/>
          <a:lstStyle/>
          <a:p>
            <a:r>
              <a:rPr lang="en-US" dirty="0"/>
              <a:t>It places a timestamp token in the modified source and the DBRM to ensure that these two items are inextricably tied.</a:t>
            </a:r>
          </a:p>
          <a:p>
            <a:r>
              <a:rPr lang="en-US" dirty="0"/>
              <a:t>It reports on the success or failure of the pre-compile process.</a:t>
            </a:r>
          </a:p>
          <a:p>
            <a:r>
              <a:rPr lang="en-US" dirty="0"/>
              <a:t>The pre-compiler searches for SQL statements embedded in EXEC SQL and END EXEC SQL.</a:t>
            </a:r>
          </a:p>
          <a:p>
            <a:r>
              <a:rPr lang="en-US" dirty="0"/>
              <a:t>A </a:t>
            </a:r>
            <a:r>
              <a:rPr lang="en-US" dirty="0" err="1"/>
              <a:t>precompiler</a:t>
            </a:r>
            <a:r>
              <a:rPr lang="en-US" dirty="0"/>
              <a:t> uses the SQL statements to build a DBRM for P, which it stores away as a member of an MVS partitioned data set.</a:t>
            </a:r>
          </a:p>
          <a:p>
            <a:r>
              <a:rPr lang="en-US" dirty="0"/>
              <a:t>DBRM contains a copy of the original SQL statements, together with additional information.</a:t>
            </a:r>
          </a:p>
          <a:p>
            <a:endParaRPr lang="en-US" dirty="0"/>
          </a:p>
          <a:p>
            <a:endParaRPr lang="en-US" dirty="0"/>
          </a:p>
        </p:txBody>
      </p:sp>
    </p:spTree>
    <p:extLst>
      <p:ext uri="{BB962C8B-B14F-4D97-AF65-F5344CB8AC3E}">
        <p14:creationId xmlns:p14="http://schemas.microsoft.com/office/powerpoint/2010/main" val="422809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1447800" y="1752600"/>
            <a:ext cx="6986588" cy="4025900"/>
            <a:chOff x="941" y="1104"/>
            <a:chExt cx="4401" cy="2536"/>
          </a:xfrm>
        </p:grpSpPr>
        <p:sp>
          <p:nvSpPr>
            <p:cNvPr id="256003" name="Rectangle 3"/>
            <p:cNvSpPr>
              <a:spLocks noChangeArrowheads="1"/>
            </p:cNvSpPr>
            <p:nvPr/>
          </p:nvSpPr>
          <p:spPr bwMode="auto">
            <a:xfrm>
              <a:off x="2040" y="1104"/>
              <a:ext cx="1370" cy="537"/>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56004" name="Rectangle 4"/>
            <p:cNvSpPr>
              <a:spLocks noChangeArrowheads="1"/>
            </p:cNvSpPr>
            <p:nvPr/>
          </p:nvSpPr>
          <p:spPr bwMode="auto">
            <a:xfrm>
              <a:off x="2170" y="1224"/>
              <a:ext cx="1166" cy="328"/>
            </a:xfrm>
            <a:prstGeom prst="rect">
              <a:avLst/>
            </a:prstGeom>
            <a:noFill/>
            <a:ln w="12700">
              <a:noFill/>
              <a:miter lim="800000"/>
              <a:headEnd/>
              <a:tailEnd/>
            </a:ln>
            <a:effectLst/>
          </p:spPr>
          <p:txBody>
            <a:bodyPr lIns="90488" tIns="44450" rIns="90488" bIns="44450">
              <a:spAutoFit/>
            </a:bodyPr>
            <a:lstStyle/>
            <a:p>
              <a:pPr eaLnBrk="0" hangingPunct="0"/>
              <a:r>
                <a:rPr lang="en-US" sz="1400">
                  <a:latin typeface="+mj-lt"/>
                </a:rPr>
                <a:t>COBOL SOURCE</a:t>
              </a:r>
            </a:p>
            <a:p>
              <a:pPr eaLnBrk="0" hangingPunct="0"/>
              <a:r>
                <a:rPr lang="en-US" sz="1400">
                  <a:latin typeface="+mj-lt"/>
                </a:rPr>
                <a:t>MODULE  P</a:t>
              </a:r>
            </a:p>
          </p:txBody>
        </p:sp>
        <p:sp>
          <p:nvSpPr>
            <p:cNvPr id="256005" name="Rectangle 5"/>
            <p:cNvSpPr>
              <a:spLocks noChangeArrowheads="1"/>
            </p:cNvSpPr>
            <p:nvPr/>
          </p:nvSpPr>
          <p:spPr bwMode="auto">
            <a:xfrm>
              <a:off x="1896" y="1824"/>
              <a:ext cx="1798" cy="282"/>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56006" name="Rectangle 6"/>
            <p:cNvSpPr>
              <a:spLocks noChangeArrowheads="1"/>
            </p:cNvSpPr>
            <p:nvPr/>
          </p:nvSpPr>
          <p:spPr bwMode="auto">
            <a:xfrm>
              <a:off x="1929" y="1874"/>
              <a:ext cx="1221" cy="192"/>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latin typeface="+mj-lt"/>
                </a:rPr>
                <a:t>         PRECOMPILER</a:t>
              </a:r>
            </a:p>
          </p:txBody>
        </p:sp>
        <p:sp>
          <p:nvSpPr>
            <p:cNvPr id="256007" name="Line 7"/>
            <p:cNvSpPr>
              <a:spLocks noChangeShapeType="1"/>
            </p:cNvSpPr>
            <p:nvPr/>
          </p:nvSpPr>
          <p:spPr bwMode="auto">
            <a:xfrm>
              <a:off x="4155" y="1667"/>
              <a:ext cx="0" cy="484"/>
            </a:xfrm>
            <a:prstGeom prst="line">
              <a:avLst/>
            </a:prstGeom>
            <a:noFill/>
            <a:ln w="12700">
              <a:solidFill>
                <a:schemeClr val="tx2"/>
              </a:solidFill>
              <a:round/>
              <a:headEnd/>
              <a:tailEnd/>
            </a:ln>
            <a:effectLst/>
          </p:spPr>
          <p:txBody>
            <a:bodyPr wrap="none" anchor="ctr"/>
            <a:lstStyle/>
            <a:p>
              <a:endParaRPr lang="en-US">
                <a:latin typeface="+mj-lt"/>
              </a:endParaRPr>
            </a:p>
          </p:txBody>
        </p:sp>
        <p:sp>
          <p:nvSpPr>
            <p:cNvPr id="256008" name="Line 8"/>
            <p:cNvSpPr>
              <a:spLocks noChangeShapeType="1"/>
            </p:cNvSpPr>
            <p:nvPr/>
          </p:nvSpPr>
          <p:spPr bwMode="auto">
            <a:xfrm>
              <a:off x="4171" y="1656"/>
              <a:ext cx="1156" cy="0"/>
            </a:xfrm>
            <a:prstGeom prst="line">
              <a:avLst/>
            </a:prstGeom>
            <a:noFill/>
            <a:ln w="12700">
              <a:solidFill>
                <a:schemeClr val="tx2"/>
              </a:solidFill>
              <a:round/>
              <a:headEnd/>
              <a:tailEnd/>
            </a:ln>
            <a:effectLst/>
          </p:spPr>
          <p:txBody>
            <a:bodyPr wrap="none" anchor="ctr"/>
            <a:lstStyle/>
            <a:p>
              <a:endParaRPr lang="en-US">
                <a:latin typeface="+mj-lt"/>
              </a:endParaRPr>
            </a:p>
          </p:txBody>
        </p:sp>
        <p:sp>
          <p:nvSpPr>
            <p:cNvPr id="256009" name="Line 9"/>
            <p:cNvSpPr>
              <a:spLocks noChangeShapeType="1"/>
            </p:cNvSpPr>
            <p:nvPr/>
          </p:nvSpPr>
          <p:spPr bwMode="auto">
            <a:xfrm>
              <a:off x="5341" y="1667"/>
              <a:ext cx="0" cy="376"/>
            </a:xfrm>
            <a:prstGeom prst="line">
              <a:avLst/>
            </a:prstGeom>
            <a:noFill/>
            <a:ln w="12700">
              <a:solidFill>
                <a:schemeClr val="tx2"/>
              </a:solidFill>
              <a:round/>
              <a:headEnd/>
              <a:tailEnd/>
            </a:ln>
            <a:effectLst/>
          </p:spPr>
          <p:txBody>
            <a:bodyPr wrap="none" anchor="ctr"/>
            <a:lstStyle/>
            <a:p>
              <a:endParaRPr lang="en-US">
                <a:latin typeface="+mj-lt"/>
              </a:endParaRPr>
            </a:p>
          </p:txBody>
        </p:sp>
        <p:sp>
          <p:nvSpPr>
            <p:cNvPr id="256010" name="Freeform 10"/>
            <p:cNvSpPr>
              <a:spLocks/>
            </p:cNvSpPr>
            <p:nvPr/>
          </p:nvSpPr>
          <p:spPr bwMode="auto">
            <a:xfrm>
              <a:off x="4155" y="2070"/>
              <a:ext cx="1187" cy="163"/>
            </a:xfrm>
            <a:custGeom>
              <a:avLst/>
              <a:gdLst/>
              <a:ahLst/>
              <a:cxnLst>
                <a:cxn ang="0">
                  <a:pos x="0" y="120"/>
                </a:cxn>
                <a:cxn ang="0">
                  <a:pos x="36" y="180"/>
                </a:cxn>
                <a:cxn ang="0">
                  <a:pos x="90" y="180"/>
                </a:cxn>
                <a:cxn ang="0">
                  <a:pos x="144" y="216"/>
                </a:cxn>
                <a:cxn ang="0">
                  <a:pos x="198" y="216"/>
                </a:cxn>
                <a:cxn ang="0">
                  <a:pos x="252" y="216"/>
                </a:cxn>
                <a:cxn ang="0">
                  <a:pos x="360" y="216"/>
                </a:cxn>
                <a:cxn ang="0">
                  <a:pos x="432" y="198"/>
                </a:cxn>
                <a:cxn ang="0">
                  <a:pos x="486" y="198"/>
                </a:cxn>
                <a:cxn ang="0">
                  <a:pos x="540" y="180"/>
                </a:cxn>
                <a:cxn ang="0">
                  <a:pos x="594" y="162"/>
                </a:cxn>
                <a:cxn ang="0">
                  <a:pos x="648" y="126"/>
                </a:cxn>
                <a:cxn ang="0">
                  <a:pos x="720" y="72"/>
                </a:cxn>
                <a:cxn ang="0">
                  <a:pos x="774" y="54"/>
                </a:cxn>
                <a:cxn ang="0">
                  <a:pos x="846" y="18"/>
                </a:cxn>
                <a:cxn ang="0">
                  <a:pos x="900" y="0"/>
                </a:cxn>
                <a:cxn ang="0">
                  <a:pos x="954" y="0"/>
                </a:cxn>
                <a:cxn ang="0">
                  <a:pos x="1008" y="18"/>
                </a:cxn>
              </a:cxnLst>
              <a:rect l="0" t="0" r="r" b="b"/>
              <a:pathLst>
                <a:path w="1009" h="217">
                  <a:moveTo>
                    <a:pt x="0" y="120"/>
                  </a:moveTo>
                  <a:lnTo>
                    <a:pt x="36" y="180"/>
                  </a:lnTo>
                  <a:lnTo>
                    <a:pt x="90" y="180"/>
                  </a:lnTo>
                  <a:lnTo>
                    <a:pt x="144" y="216"/>
                  </a:lnTo>
                  <a:lnTo>
                    <a:pt x="198" y="216"/>
                  </a:lnTo>
                  <a:lnTo>
                    <a:pt x="252" y="216"/>
                  </a:lnTo>
                  <a:lnTo>
                    <a:pt x="360" y="216"/>
                  </a:lnTo>
                  <a:lnTo>
                    <a:pt x="432" y="198"/>
                  </a:lnTo>
                  <a:lnTo>
                    <a:pt x="486" y="198"/>
                  </a:lnTo>
                  <a:lnTo>
                    <a:pt x="540" y="180"/>
                  </a:lnTo>
                  <a:lnTo>
                    <a:pt x="594" y="162"/>
                  </a:lnTo>
                  <a:lnTo>
                    <a:pt x="648" y="126"/>
                  </a:lnTo>
                  <a:lnTo>
                    <a:pt x="720" y="72"/>
                  </a:lnTo>
                  <a:lnTo>
                    <a:pt x="774" y="54"/>
                  </a:lnTo>
                  <a:lnTo>
                    <a:pt x="846" y="18"/>
                  </a:lnTo>
                  <a:lnTo>
                    <a:pt x="900" y="0"/>
                  </a:lnTo>
                  <a:lnTo>
                    <a:pt x="954" y="0"/>
                  </a:lnTo>
                  <a:lnTo>
                    <a:pt x="1008" y="18"/>
                  </a:lnTo>
                </a:path>
              </a:pathLst>
            </a:custGeom>
            <a:noFill/>
            <a:ln w="12700" cap="rnd" cmpd="sng">
              <a:solidFill>
                <a:schemeClr val="tx2"/>
              </a:solidFill>
              <a:prstDash val="solid"/>
              <a:round/>
              <a:headEnd type="none" w="med" len="med"/>
              <a:tailEnd type="none" w="med" len="med"/>
            </a:ln>
            <a:effectLst/>
          </p:spPr>
          <p:txBody>
            <a:bodyPr/>
            <a:lstStyle/>
            <a:p>
              <a:endParaRPr lang="en-US">
                <a:latin typeface="+mj-lt"/>
              </a:endParaRPr>
            </a:p>
          </p:txBody>
        </p:sp>
        <p:sp>
          <p:nvSpPr>
            <p:cNvPr id="256011" name="Rectangle 11"/>
            <p:cNvSpPr>
              <a:spLocks noChangeArrowheads="1"/>
            </p:cNvSpPr>
            <p:nvPr/>
          </p:nvSpPr>
          <p:spPr bwMode="auto">
            <a:xfrm>
              <a:off x="4186" y="1632"/>
              <a:ext cx="1093" cy="599"/>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mj-lt"/>
                </a:rPr>
                <a:t>- Source listing</a:t>
              </a:r>
            </a:p>
            <a:p>
              <a:pPr eaLnBrk="0" hangingPunct="0"/>
              <a:r>
                <a:rPr lang="en-US" sz="1400">
                  <a:latin typeface="+mj-lt"/>
                </a:rPr>
                <a:t>- Diagnostics</a:t>
              </a:r>
            </a:p>
            <a:p>
              <a:pPr eaLnBrk="0" hangingPunct="0"/>
              <a:r>
                <a:rPr lang="en-US" sz="1400">
                  <a:latin typeface="+mj-lt"/>
                </a:rPr>
                <a:t>- Cross-References</a:t>
              </a:r>
            </a:p>
            <a:p>
              <a:pPr eaLnBrk="0" hangingPunct="0"/>
              <a:r>
                <a:rPr lang="en-US" sz="1400">
                  <a:latin typeface="+mj-lt"/>
                </a:rPr>
                <a:t>  etc.</a:t>
              </a:r>
            </a:p>
          </p:txBody>
        </p:sp>
        <p:sp>
          <p:nvSpPr>
            <p:cNvPr id="256012" name="Rectangle 12"/>
            <p:cNvSpPr>
              <a:spLocks noChangeArrowheads="1"/>
            </p:cNvSpPr>
            <p:nvPr/>
          </p:nvSpPr>
          <p:spPr bwMode="auto">
            <a:xfrm>
              <a:off x="941" y="2343"/>
              <a:ext cx="1684" cy="93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56013" name="Rectangle 13"/>
            <p:cNvSpPr>
              <a:spLocks noChangeArrowheads="1"/>
            </p:cNvSpPr>
            <p:nvPr/>
          </p:nvSpPr>
          <p:spPr bwMode="auto">
            <a:xfrm>
              <a:off x="1022" y="2340"/>
              <a:ext cx="1151" cy="1142"/>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mj-lt"/>
                </a:rPr>
                <a:t>-</a:t>
              </a:r>
            </a:p>
            <a:p>
              <a:pPr eaLnBrk="0" hangingPunct="0"/>
              <a:r>
                <a:rPr lang="en-US" sz="1400">
                  <a:latin typeface="+mj-lt"/>
                </a:rPr>
                <a:t>-</a:t>
              </a:r>
            </a:p>
            <a:p>
              <a:pPr eaLnBrk="0" hangingPunct="0"/>
              <a:r>
                <a:rPr lang="en-US" sz="1400">
                  <a:latin typeface="+mj-lt"/>
                </a:rPr>
                <a:t>-</a:t>
              </a:r>
            </a:p>
            <a:p>
              <a:pPr eaLnBrk="0" hangingPunct="0"/>
              <a:r>
                <a:rPr lang="en-US" sz="1400">
                  <a:latin typeface="+mj-lt"/>
                </a:rPr>
                <a:t>CALL Long-Interface</a:t>
              </a:r>
            </a:p>
            <a:p>
              <a:pPr eaLnBrk="0" hangingPunct="0"/>
              <a:r>
                <a:rPr lang="en-US" sz="1400">
                  <a:latin typeface="+mj-lt"/>
                </a:rPr>
                <a:t>-</a:t>
              </a:r>
            </a:p>
            <a:p>
              <a:pPr eaLnBrk="0" hangingPunct="0"/>
              <a:r>
                <a:rPr lang="en-US" sz="1400">
                  <a:latin typeface="+mj-lt"/>
                </a:rPr>
                <a:t>-</a:t>
              </a:r>
            </a:p>
            <a:p>
              <a:pPr eaLnBrk="0" hangingPunct="0"/>
              <a:r>
                <a:rPr lang="en-US" sz="1400">
                  <a:latin typeface="+mj-lt"/>
                </a:rPr>
                <a:t>-</a:t>
              </a:r>
            </a:p>
            <a:p>
              <a:pPr eaLnBrk="0" hangingPunct="0"/>
              <a:r>
                <a:rPr lang="en-US" sz="1400">
                  <a:latin typeface="+mj-lt"/>
                </a:rPr>
                <a:t>-</a:t>
              </a:r>
            </a:p>
          </p:txBody>
        </p:sp>
        <p:sp>
          <p:nvSpPr>
            <p:cNvPr id="256014" name="Rectangle 14"/>
            <p:cNvSpPr>
              <a:spLocks noChangeArrowheads="1"/>
            </p:cNvSpPr>
            <p:nvPr/>
          </p:nvSpPr>
          <p:spPr bwMode="auto">
            <a:xfrm>
              <a:off x="1184" y="3312"/>
              <a:ext cx="997" cy="328"/>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mj-lt"/>
                </a:rPr>
                <a:t>Modified COBOL</a:t>
              </a:r>
            </a:p>
            <a:p>
              <a:pPr eaLnBrk="0" hangingPunct="0"/>
              <a:r>
                <a:rPr lang="en-US" sz="1400">
                  <a:latin typeface="+mj-lt"/>
                </a:rPr>
                <a:t>Source Module P.</a:t>
              </a:r>
            </a:p>
          </p:txBody>
        </p:sp>
        <p:grpSp>
          <p:nvGrpSpPr>
            <p:cNvPr id="3" name="Group 15"/>
            <p:cNvGrpSpPr>
              <a:grpSpLocks/>
            </p:cNvGrpSpPr>
            <p:nvPr/>
          </p:nvGrpSpPr>
          <p:grpSpPr bwMode="auto">
            <a:xfrm>
              <a:off x="3908" y="2415"/>
              <a:ext cx="1263" cy="1225"/>
              <a:chOff x="3342" y="2260"/>
              <a:chExt cx="1074" cy="1633"/>
            </a:xfrm>
          </p:grpSpPr>
          <p:sp>
            <p:nvSpPr>
              <p:cNvPr id="256016" name="Oval 16"/>
              <p:cNvSpPr>
                <a:spLocks noChangeArrowheads="1"/>
              </p:cNvSpPr>
              <p:nvPr/>
            </p:nvSpPr>
            <p:spPr bwMode="auto">
              <a:xfrm>
                <a:off x="3364" y="2260"/>
                <a:ext cx="1048" cy="232"/>
              </a:xfrm>
              <a:prstGeom prst="ellipse">
                <a:avLst/>
              </a:prstGeom>
              <a:noFill/>
              <a:ln w="12700">
                <a:solidFill>
                  <a:schemeClr val="tx2"/>
                </a:solidFill>
                <a:round/>
                <a:headEnd/>
                <a:tailEnd/>
              </a:ln>
              <a:effectLst/>
            </p:spPr>
            <p:txBody>
              <a:bodyPr wrap="none" anchor="ctr"/>
              <a:lstStyle/>
              <a:p>
                <a:endParaRPr lang="en-US">
                  <a:latin typeface="+mj-lt"/>
                </a:endParaRPr>
              </a:p>
            </p:txBody>
          </p:sp>
          <p:sp>
            <p:nvSpPr>
              <p:cNvPr id="256017" name="Rectangle 17"/>
              <p:cNvSpPr>
                <a:spLocks noChangeArrowheads="1"/>
              </p:cNvSpPr>
              <p:nvPr/>
            </p:nvSpPr>
            <p:spPr bwMode="auto">
              <a:xfrm>
                <a:off x="3485" y="2592"/>
                <a:ext cx="135" cy="1109"/>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a:latin typeface="+mj-lt"/>
                  </a:rPr>
                  <a:t>-</a:t>
                </a:r>
              </a:p>
              <a:p>
                <a:pPr algn="ctr" eaLnBrk="0" hangingPunct="0"/>
                <a:r>
                  <a:rPr lang="en-US" sz="1600">
                    <a:latin typeface="+mj-lt"/>
                  </a:rPr>
                  <a:t>-</a:t>
                </a:r>
              </a:p>
              <a:p>
                <a:pPr algn="ctr" eaLnBrk="0" hangingPunct="0"/>
                <a:endParaRPr lang="en-US" sz="1600">
                  <a:latin typeface="+mj-lt"/>
                </a:endParaRPr>
              </a:p>
              <a:p>
                <a:pPr algn="ctr" eaLnBrk="0" hangingPunct="0"/>
                <a:r>
                  <a:rPr lang="en-US" sz="1600">
                    <a:latin typeface="+mj-lt"/>
                  </a:rPr>
                  <a:t>-</a:t>
                </a:r>
              </a:p>
              <a:p>
                <a:pPr algn="ctr" eaLnBrk="0" hangingPunct="0"/>
                <a:r>
                  <a:rPr lang="en-US" sz="1600">
                    <a:latin typeface="+mj-lt"/>
                  </a:rPr>
                  <a:t>-</a:t>
                </a:r>
              </a:p>
            </p:txBody>
          </p:sp>
          <p:sp>
            <p:nvSpPr>
              <p:cNvPr id="256018" name="Rectangle 18"/>
              <p:cNvSpPr>
                <a:spLocks noChangeArrowheads="1"/>
              </p:cNvSpPr>
              <p:nvPr/>
            </p:nvSpPr>
            <p:spPr bwMode="auto">
              <a:xfrm>
                <a:off x="3460" y="2932"/>
                <a:ext cx="472" cy="136"/>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56019" name="Line 19"/>
              <p:cNvSpPr>
                <a:spLocks noChangeShapeType="1"/>
              </p:cNvSpPr>
              <p:nvPr/>
            </p:nvSpPr>
            <p:spPr bwMode="auto">
              <a:xfrm>
                <a:off x="3360" y="2414"/>
                <a:ext cx="0" cy="982"/>
              </a:xfrm>
              <a:prstGeom prst="line">
                <a:avLst/>
              </a:prstGeom>
              <a:noFill/>
              <a:ln w="12700">
                <a:solidFill>
                  <a:schemeClr val="tx2"/>
                </a:solidFill>
                <a:round/>
                <a:headEnd/>
                <a:tailEnd/>
              </a:ln>
              <a:effectLst/>
            </p:spPr>
            <p:txBody>
              <a:bodyPr wrap="none" anchor="ctr"/>
              <a:lstStyle/>
              <a:p>
                <a:endParaRPr lang="en-US">
                  <a:latin typeface="+mj-lt"/>
                </a:endParaRPr>
              </a:p>
            </p:txBody>
          </p:sp>
          <p:sp>
            <p:nvSpPr>
              <p:cNvPr id="256020" name="Line 20"/>
              <p:cNvSpPr>
                <a:spLocks noChangeShapeType="1"/>
              </p:cNvSpPr>
              <p:nvPr/>
            </p:nvSpPr>
            <p:spPr bwMode="auto">
              <a:xfrm>
                <a:off x="4416" y="2414"/>
                <a:ext cx="0" cy="982"/>
              </a:xfrm>
              <a:prstGeom prst="line">
                <a:avLst/>
              </a:prstGeom>
              <a:noFill/>
              <a:ln w="12700">
                <a:solidFill>
                  <a:schemeClr val="tx2"/>
                </a:solidFill>
                <a:round/>
                <a:headEnd/>
                <a:tailEnd/>
              </a:ln>
              <a:effectLst/>
            </p:spPr>
            <p:txBody>
              <a:bodyPr wrap="none" anchor="ctr"/>
              <a:lstStyle/>
              <a:p>
                <a:endParaRPr lang="en-US">
                  <a:latin typeface="+mj-lt"/>
                </a:endParaRPr>
              </a:p>
            </p:txBody>
          </p:sp>
          <p:sp>
            <p:nvSpPr>
              <p:cNvPr id="256021" name="Line 21"/>
              <p:cNvSpPr>
                <a:spLocks noChangeShapeType="1"/>
              </p:cNvSpPr>
              <p:nvPr/>
            </p:nvSpPr>
            <p:spPr bwMode="auto">
              <a:xfrm>
                <a:off x="3374" y="3408"/>
                <a:ext cx="1030" cy="0"/>
              </a:xfrm>
              <a:prstGeom prst="line">
                <a:avLst/>
              </a:prstGeom>
              <a:noFill/>
              <a:ln w="12700">
                <a:solidFill>
                  <a:schemeClr val="tx2"/>
                </a:solidFill>
                <a:round/>
                <a:headEnd/>
                <a:tailEnd/>
              </a:ln>
              <a:effectLst/>
            </p:spPr>
            <p:txBody>
              <a:bodyPr wrap="none" anchor="ctr"/>
              <a:lstStyle/>
              <a:p>
                <a:endParaRPr lang="en-US">
                  <a:latin typeface="+mj-lt"/>
                </a:endParaRPr>
              </a:p>
            </p:txBody>
          </p:sp>
          <p:sp>
            <p:nvSpPr>
              <p:cNvPr id="256022" name="Rectangle 22"/>
              <p:cNvSpPr>
                <a:spLocks noChangeArrowheads="1"/>
              </p:cNvSpPr>
              <p:nvPr/>
            </p:nvSpPr>
            <p:spPr bwMode="auto">
              <a:xfrm>
                <a:off x="3342" y="3456"/>
                <a:ext cx="1053" cy="437"/>
              </a:xfrm>
              <a:prstGeom prst="rect">
                <a:avLst/>
              </a:prstGeom>
              <a:noFill/>
              <a:ln w="12700">
                <a:noFill/>
                <a:miter lim="800000"/>
                <a:headEnd/>
                <a:tailEnd/>
              </a:ln>
              <a:effectLst/>
            </p:spPr>
            <p:txBody>
              <a:bodyPr wrap="none" lIns="90488" tIns="44450" rIns="90488" bIns="44450">
                <a:spAutoFit/>
              </a:bodyPr>
              <a:lstStyle/>
              <a:p>
                <a:pPr eaLnBrk="0" hangingPunct="0"/>
                <a:r>
                  <a:rPr lang="en-US" sz="1400">
                    <a:latin typeface="+mj-lt"/>
                  </a:rPr>
                  <a:t>DBRM for P</a:t>
                </a:r>
              </a:p>
              <a:p>
                <a:pPr eaLnBrk="0" hangingPunct="0"/>
                <a:r>
                  <a:rPr lang="en-US" sz="1400">
                    <a:latin typeface="+mj-lt"/>
                  </a:rPr>
                  <a:t>(SQL statements, etc.)</a:t>
                </a:r>
              </a:p>
            </p:txBody>
          </p:sp>
        </p:grpSp>
        <p:sp>
          <p:nvSpPr>
            <p:cNvPr id="256023" name="Line 23"/>
            <p:cNvSpPr>
              <a:spLocks noChangeShapeType="1"/>
            </p:cNvSpPr>
            <p:nvPr/>
          </p:nvSpPr>
          <p:spPr bwMode="auto">
            <a:xfrm flipH="1">
              <a:off x="1884" y="2099"/>
              <a:ext cx="817" cy="232"/>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56024" name="Line 24"/>
            <p:cNvSpPr>
              <a:spLocks noChangeShapeType="1"/>
            </p:cNvSpPr>
            <p:nvPr/>
          </p:nvSpPr>
          <p:spPr bwMode="auto">
            <a:xfrm>
              <a:off x="2647" y="2099"/>
              <a:ext cx="1494" cy="304"/>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56025" name="Line 25"/>
            <p:cNvSpPr>
              <a:spLocks noChangeShapeType="1"/>
            </p:cNvSpPr>
            <p:nvPr/>
          </p:nvSpPr>
          <p:spPr bwMode="auto">
            <a:xfrm>
              <a:off x="3686" y="1944"/>
              <a:ext cx="455" cy="0"/>
            </a:xfrm>
            <a:prstGeom prst="line">
              <a:avLst/>
            </a:prstGeom>
            <a:noFill/>
            <a:ln w="12700">
              <a:solidFill>
                <a:schemeClr val="tx2"/>
              </a:solidFill>
              <a:round/>
              <a:headEnd/>
              <a:tailEnd type="triangle" w="med" len="med"/>
            </a:ln>
            <a:effectLst/>
          </p:spPr>
          <p:txBody>
            <a:bodyPr wrap="none" anchor="ctr"/>
            <a:lstStyle/>
            <a:p>
              <a:endParaRPr lang="en-US">
                <a:latin typeface="+mj-lt"/>
              </a:endParaRPr>
            </a:p>
          </p:txBody>
        </p:sp>
        <p:sp>
          <p:nvSpPr>
            <p:cNvPr id="256026" name="Line 26"/>
            <p:cNvSpPr>
              <a:spLocks noChangeShapeType="1"/>
            </p:cNvSpPr>
            <p:nvPr/>
          </p:nvSpPr>
          <p:spPr bwMode="auto">
            <a:xfrm>
              <a:off x="2712" y="1632"/>
              <a:ext cx="0" cy="192"/>
            </a:xfrm>
            <a:prstGeom prst="line">
              <a:avLst/>
            </a:prstGeom>
            <a:noFill/>
            <a:ln w="9525">
              <a:solidFill>
                <a:schemeClr val="tx2"/>
              </a:solidFill>
              <a:round/>
              <a:headEnd/>
              <a:tailEnd type="triangle" w="med" len="med"/>
            </a:ln>
            <a:effectLst/>
          </p:spPr>
          <p:txBody>
            <a:bodyPr wrap="none" anchor="ctr"/>
            <a:lstStyle/>
            <a:p>
              <a:endParaRPr lang="en-US">
                <a:latin typeface="+mj-lt"/>
              </a:endParaRPr>
            </a:p>
          </p:txBody>
        </p:sp>
      </p:grpSp>
      <p:sp>
        <p:nvSpPr>
          <p:cNvPr id="4" name="Title 3"/>
          <p:cNvSpPr>
            <a:spLocks noGrp="1"/>
          </p:cNvSpPr>
          <p:nvPr>
            <p:ph type="title"/>
          </p:nvPr>
        </p:nvSpPr>
        <p:spPr>
          <a:xfrm>
            <a:off x="0" y="0"/>
            <a:ext cx="9143999" cy="1002135"/>
          </a:xfrm>
        </p:spPr>
        <p:txBody>
          <a:bodyPr/>
          <a:lstStyle/>
          <a:p>
            <a:r>
              <a:rPr lang="en-US" sz="1200" dirty="0"/>
              <a:t>9.4: Database Services</a:t>
            </a:r>
            <a:br>
              <a:rPr lang="en-US" sz="1200" dirty="0"/>
            </a:br>
            <a:r>
              <a:rPr lang="en-US" dirty="0"/>
              <a:t>Block </a:t>
            </a:r>
            <a:r>
              <a:rPr lang="en-US" dirty="0" smtClean="0"/>
              <a:t>Diagram</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5953347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9.4: Database Services </a:t>
            </a:r>
            <a:br>
              <a:rPr lang="en-US" sz="1200" dirty="0"/>
            </a:br>
            <a:r>
              <a:rPr lang="en-US" dirty="0"/>
              <a:t>Concept Of </a:t>
            </a:r>
            <a:r>
              <a:rPr lang="en-US" dirty="0" smtClean="0"/>
              <a:t>Bind</a:t>
            </a:r>
            <a:endParaRPr lang="en-US" dirty="0"/>
          </a:p>
        </p:txBody>
      </p:sp>
      <p:sp>
        <p:nvSpPr>
          <p:cNvPr id="3" name="Content Placeholder 2"/>
          <p:cNvSpPr>
            <a:spLocks noGrp="1"/>
          </p:cNvSpPr>
          <p:nvPr>
            <p:ph idx="1"/>
          </p:nvPr>
        </p:nvSpPr>
        <p:spPr/>
        <p:txBody>
          <a:bodyPr/>
          <a:lstStyle/>
          <a:p>
            <a:r>
              <a:rPr lang="en-US" dirty="0"/>
              <a:t>The function of bind component is twofold:</a:t>
            </a:r>
          </a:p>
          <a:p>
            <a:pPr lvl="1"/>
            <a:r>
              <a:rPr lang="en-US" dirty="0"/>
              <a:t>It is used to bind a given DBRM to produce what is called a package.</a:t>
            </a:r>
          </a:p>
          <a:p>
            <a:pPr lvl="1"/>
            <a:r>
              <a:rPr lang="en-US" dirty="0"/>
              <a:t>It is used to bind together a list of packages to produce what is called a application plan.</a:t>
            </a:r>
          </a:p>
          <a:p>
            <a:pPr lvl="1"/>
            <a:endParaRPr lang="en-US" dirty="0"/>
          </a:p>
          <a:p>
            <a:pPr lvl="1"/>
            <a:endParaRPr lang="en-US" dirty="0"/>
          </a:p>
        </p:txBody>
      </p:sp>
    </p:spTree>
    <p:extLst>
      <p:ext uri="{BB962C8B-B14F-4D97-AF65-F5344CB8AC3E}">
        <p14:creationId xmlns:p14="http://schemas.microsoft.com/office/powerpoint/2010/main" val="418747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9.4: Database Services </a:t>
            </a:r>
            <a:br>
              <a:rPr lang="en-US" sz="1200" dirty="0"/>
            </a:br>
            <a:r>
              <a:rPr lang="en-US" dirty="0"/>
              <a:t>Concept Of </a:t>
            </a:r>
            <a:r>
              <a:rPr lang="en-US" dirty="0" smtClean="0"/>
              <a:t>Bind</a:t>
            </a:r>
            <a:endParaRPr lang="en-US" dirty="0"/>
          </a:p>
        </p:txBody>
      </p:sp>
      <p:sp>
        <p:nvSpPr>
          <p:cNvPr id="3" name="Content Placeholder 2"/>
          <p:cNvSpPr>
            <a:spLocks noGrp="1"/>
          </p:cNvSpPr>
          <p:nvPr>
            <p:ph idx="1"/>
          </p:nvPr>
        </p:nvSpPr>
        <p:spPr/>
        <p:txBody>
          <a:bodyPr/>
          <a:lstStyle/>
          <a:p>
            <a:r>
              <a:rPr lang="en-US" dirty="0"/>
              <a:t>Application plan:</a:t>
            </a:r>
          </a:p>
          <a:p>
            <a:pPr lvl="1"/>
            <a:r>
              <a:rPr lang="en-US" dirty="0"/>
              <a:t>It contains a set of internal control structures.</a:t>
            </a:r>
          </a:p>
          <a:p>
            <a:pPr lvl="1"/>
            <a:r>
              <a:rPr lang="en-US" dirty="0"/>
              <a:t>It represents compiled form of the original SQL statements from which the DBRMS were built.</a:t>
            </a:r>
          </a:p>
          <a:p>
            <a:pPr lvl="1"/>
            <a:r>
              <a:rPr lang="en-US" dirty="0"/>
              <a:t>It includes calls on the Data Manager Components.</a:t>
            </a:r>
          </a:p>
          <a:p>
            <a:pPr lvl="1"/>
            <a:endParaRPr lang="en-US" dirty="0"/>
          </a:p>
        </p:txBody>
      </p:sp>
    </p:spTree>
    <p:extLst>
      <p:ext uri="{BB962C8B-B14F-4D97-AF65-F5344CB8AC3E}">
        <p14:creationId xmlns:p14="http://schemas.microsoft.com/office/powerpoint/2010/main" val="179755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9.4: Database Services </a:t>
            </a:r>
            <a:br>
              <a:rPr lang="en-US" sz="1200" dirty="0"/>
            </a:br>
            <a:r>
              <a:rPr lang="en-US" dirty="0"/>
              <a:t>Concept Of </a:t>
            </a:r>
            <a:r>
              <a:rPr lang="en-US" dirty="0" smtClean="0"/>
              <a:t>Bind</a:t>
            </a:r>
            <a:endParaRPr lang="en-US" dirty="0"/>
          </a:p>
        </p:txBody>
      </p:sp>
      <p:sp>
        <p:nvSpPr>
          <p:cNvPr id="3" name="Content Placeholder 2"/>
          <p:cNvSpPr>
            <a:spLocks noGrp="1"/>
          </p:cNvSpPr>
          <p:nvPr>
            <p:ph idx="1"/>
          </p:nvPr>
        </p:nvSpPr>
        <p:spPr/>
        <p:txBody>
          <a:bodyPr/>
          <a:lstStyle/>
          <a:p>
            <a:r>
              <a:rPr lang="en-US" dirty="0"/>
              <a:t>It servers as a compiler for SQL statements.</a:t>
            </a:r>
          </a:p>
          <a:p>
            <a:r>
              <a:rPr lang="en-US" dirty="0"/>
              <a:t>It reads SQL statements from DBRMs. </a:t>
            </a:r>
          </a:p>
          <a:p>
            <a:pPr lvl="1"/>
            <a:r>
              <a:rPr lang="en-US" dirty="0"/>
              <a:t>It produces an access mechanism. </a:t>
            </a:r>
          </a:p>
          <a:p>
            <a:r>
              <a:rPr lang="en-US" dirty="0"/>
              <a:t>The output of the Bind plan command is an application plan: </a:t>
            </a:r>
          </a:p>
          <a:p>
            <a:pPr lvl="1"/>
            <a:r>
              <a:rPr lang="en-US" dirty="0"/>
              <a:t>It contains executable logic representing optimized access paths to DB2 data. </a:t>
            </a:r>
          </a:p>
          <a:p>
            <a:pPr lvl="1"/>
            <a:r>
              <a:rPr lang="en-US" dirty="0"/>
              <a:t>An application plan is executable only with a corresponding load module.</a:t>
            </a:r>
          </a:p>
          <a:p>
            <a:endParaRPr lang="en-US" dirty="0"/>
          </a:p>
        </p:txBody>
      </p:sp>
    </p:spTree>
    <p:extLst>
      <p:ext uri="{BB962C8B-B14F-4D97-AF65-F5344CB8AC3E}">
        <p14:creationId xmlns:p14="http://schemas.microsoft.com/office/powerpoint/2010/main" val="98575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9.4: Database Services </a:t>
            </a:r>
            <a:br>
              <a:rPr lang="en-US" sz="1200" dirty="0"/>
            </a:br>
            <a:r>
              <a:rPr lang="en-US" dirty="0"/>
              <a:t>Concept Of </a:t>
            </a:r>
            <a:r>
              <a:rPr lang="en-US" dirty="0" smtClean="0"/>
              <a:t>Bind</a:t>
            </a:r>
            <a:endParaRPr lang="en-US" dirty="0"/>
          </a:p>
        </p:txBody>
      </p:sp>
      <p:sp>
        <p:nvSpPr>
          <p:cNvPr id="3" name="Content Placeholder 2"/>
          <p:cNvSpPr>
            <a:spLocks noGrp="1"/>
          </p:cNvSpPr>
          <p:nvPr>
            <p:ph idx="1"/>
          </p:nvPr>
        </p:nvSpPr>
        <p:spPr/>
        <p:txBody>
          <a:bodyPr/>
          <a:lstStyle/>
          <a:p>
            <a:r>
              <a:rPr lang="en-US" dirty="0"/>
              <a:t>Before you can run a DB2 program, regardless of the environment, an application plan name must be specified.</a:t>
            </a:r>
          </a:p>
          <a:p>
            <a:r>
              <a:rPr lang="en-US" dirty="0"/>
              <a:t>DBRMs can be bound into a package. Subsequently packages can be bound into an application plan.</a:t>
            </a:r>
          </a:p>
          <a:p>
            <a:r>
              <a:rPr lang="en-US" dirty="0"/>
              <a:t>Advantages of packages is that it is not necessary to recompile the entire plan.</a:t>
            </a:r>
          </a:p>
          <a:p>
            <a:endParaRPr lang="en-US" dirty="0"/>
          </a:p>
        </p:txBody>
      </p:sp>
    </p:spTree>
    <p:extLst>
      <p:ext uri="{BB962C8B-B14F-4D97-AF65-F5344CB8AC3E}">
        <p14:creationId xmlns:p14="http://schemas.microsoft.com/office/powerpoint/2010/main" val="3820213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9.4: Database Services </a:t>
            </a:r>
            <a:br>
              <a:rPr lang="en-US" sz="1200" dirty="0"/>
            </a:br>
            <a:r>
              <a:rPr lang="en-US" dirty="0"/>
              <a:t>Concept Of </a:t>
            </a:r>
            <a:r>
              <a:rPr lang="en-US" dirty="0" smtClean="0"/>
              <a:t>Bind</a:t>
            </a:r>
            <a:endParaRPr lang="en-US" dirty="0"/>
          </a:p>
        </p:txBody>
      </p:sp>
      <p:sp>
        <p:nvSpPr>
          <p:cNvPr id="3" name="Content Placeholder 2"/>
          <p:cNvSpPr>
            <a:spLocks noGrp="1"/>
          </p:cNvSpPr>
          <p:nvPr>
            <p:ph idx="1"/>
          </p:nvPr>
        </p:nvSpPr>
        <p:spPr/>
        <p:txBody>
          <a:bodyPr/>
          <a:lstStyle/>
          <a:p>
            <a:r>
              <a:rPr lang="en-US" dirty="0"/>
              <a:t>A bind converts high-level DB requests (in effect, SQL statements) into optimized internal form.</a:t>
            </a:r>
          </a:p>
          <a:p>
            <a:r>
              <a:rPr lang="en-US" dirty="0"/>
              <a:t>Major functions of bind are as follows:</a:t>
            </a:r>
          </a:p>
          <a:p>
            <a:pPr lvl="1"/>
            <a:r>
              <a:rPr lang="en-US" dirty="0"/>
              <a:t>Parsing, syntax checking</a:t>
            </a:r>
          </a:p>
          <a:p>
            <a:pPr lvl="1"/>
            <a:r>
              <a:rPr lang="en-US" dirty="0"/>
              <a:t>Optimization (Access path selection) Plan generation</a:t>
            </a:r>
          </a:p>
          <a:p>
            <a:pPr lvl="1"/>
            <a:r>
              <a:rPr lang="en-US" dirty="0"/>
              <a:t>Authorization checking</a:t>
            </a:r>
          </a:p>
          <a:p>
            <a:pPr lvl="1"/>
            <a:r>
              <a:rPr lang="en-US" dirty="0"/>
              <a:t>Check that the DB2 tables and columns being accessed    conform to the corresponding DB2 catalog information</a:t>
            </a:r>
          </a:p>
          <a:p>
            <a:pPr lvl="1"/>
            <a:endParaRPr lang="en-US" dirty="0"/>
          </a:p>
        </p:txBody>
      </p:sp>
    </p:spTree>
    <p:extLst>
      <p:ext uri="{BB962C8B-B14F-4D97-AF65-F5344CB8AC3E}">
        <p14:creationId xmlns:p14="http://schemas.microsoft.com/office/powerpoint/2010/main" val="214143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Sample Bind Card:</a:t>
            </a:r>
          </a:p>
          <a:p>
            <a:pPr marL="174625" indent="-174625"/>
            <a:endParaRPr lang="en-US" sz="1800" dirty="0"/>
          </a:p>
          <a:p>
            <a:pPr marL="174625" indent="-174625">
              <a:buNone/>
            </a:pPr>
            <a:r>
              <a:rPr lang="en-US" sz="1800" dirty="0" smtClean="0"/>
              <a:t>		//</a:t>
            </a:r>
            <a:r>
              <a:rPr lang="en-US" sz="1800" dirty="0"/>
              <a:t>BIND EXEC PGM=IKJEFT01</a:t>
            </a:r>
          </a:p>
          <a:p>
            <a:pPr marL="174625" indent="-174625">
              <a:buNone/>
            </a:pPr>
            <a:r>
              <a:rPr lang="en-US" sz="1800" dirty="0" smtClean="0"/>
              <a:t>		//</a:t>
            </a:r>
            <a:r>
              <a:rPr lang="en-US" sz="1800" dirty="0"/>
              <a:t>SYSTSPRT DD SYSOUT=*</a:t>
            </a:r>
          </a:p>
          <a:p>
            <a:pPr marL="174625" indent="-174625">
              <a:buNone/>
            </a:pPr>
            <a:r>
              <a:rPr lang="en-US" sz="1800" dirty="0" smtClean="0"/>
              <a:t>		//</a:t>
            </a:r>
            <a:r>
              <a:rPr lang="en-US" sz="1800" dirty="0"/>
              <a:t>SYSTSIN DD *</a:t>
            </a:r>
          </a:p>
          <a:p>
            <a:pPr marL="174625" indent="-174625">
              <a:buNone/>
            </a:pPr>
            <a:r>
              <a:rPr lang="en-US" sz="1800" dirty="0" smtClean="0"/>
              <a:t>		DSN</a:t>
            </a:r>
            <a:endParaRPr lang="en-US" sz="1800" dirty="0"/>
          </a:p>
          <a:p>
            <a:pPr marL="174625" indent="-174625">
              <a:buNone/>
            </a:pPr>
            <a:r>
              <a:rPr lang="en-US" sz="1800" dirty="0" smtClean="0"/>
              <a:t>		BIND </a:t>
            </a:r>
            <a:r>
              <a:rPr lang="en-US" sz="1800" dirty="0"/>
              <a:t>PLAN(DEPTPLAN)</a:t>
            </a:r>
          </a:p>
          <a:p>
            <a:pPr marL="174625" indent="-174625">
              <a:buNone/>
            </a:pPr>
            <a:r>
              <a:rPr lang="en-US" sz="1800" dirty="0" smtClean="0"/>
              <a:t>		VALIDATE(BIND</a:t>
            </a:r>
            <a:r>
              <a:rPr lang="en-US" sz="1800" dirty="0"/>
              <a:t>)</a:t>
            </a:r>
          </a:p>
          <a:p>
            <a:pPr marL="174625" indent="-174625">
              <a:buNone/>
            </a:pPr>
            <a:r>
              <a:rPr lang="en-US" sz="1800" dirty="0" smtClean="0"/>
              <a:t>		ISOLATION(CR</a:t>
            </a:r>
            <a:r>
              <a:rPr lang="en-US" sz="1800" dirty="0"/>
              <a:t>)</a:t>
            </a:r>
          </a:p>
          <a:p>
            <a:pPr marL="174625" indent="-174625">
              <a:buNone/>
            </a:pPr>
            <a:r>
              <a:rPr lang="en-US" sz="1800" dirty="0" smtClean="0"/>
              <a:t>		RELEASE(COMMIT</a:t>
            </a:r>
            <a:r>
              <a:rPr lang="en-US" sz="1800" dirty="0"/>
              <a:t>)</a:t>
            </a:r>
          </a:p>
          <a:p>
            <a:pPr marL="174625" indent="-174625">
              <a:buNone/>
            </a:pPr>
            <a:r>
              <a:rPr lang="en-US" sz="1800" dirty="0" smtClean="0"/>
              <a:t>		OWNER(DSRP001</a:t>
            </a:r>
            <a:r>
              <a:rPr lang="en-US" sz="1800" dirty="0"/>
              <a:t>)</a:t>
            </a:r>
          </a:p>
          <a:p>
            <a:pPr marL="174625" indent="-174625">
              <a:buNone/>
            </a:pPr>
            <a:r>
              <a:rPr lang="en-US" sz="1800" dirty="0" smtClean="0"/>
              <a:t>		LIB</a:t>
            </a:r>
            <a:r>
              <a:rPr lang="en-US" sz="1800" dirty="0"/>
              <a:t>(‘DSRP001.DB2.DBRMLIB’)</a:t>
            </a:r>
          </a:p>
          <a:p>
            <a:pPr marL="174625" indent="-174625">
              <a:buNone/>
            </a:pPr>
            <a:r>
              <a:rPr lang="en-US" sz="1800" dirty="0" smtClean="0"/>
              <a:t>		/*</a:t>
            </a:r>
            <a:endParaRPr lang="en-US" sz="1800" dirty="0"/>
          </a:p>
          <a:p>
            <a:pPr marL="174625" indent="-174625"/>
            <a:endParaRPr lang="en-US" sz="1800" dirty="0"/>
          </a:p>
        </p:txBody>
      </p:sp>
    </p:spTree>
    <p:extLst>
      <p:ext uri="{BB962C8B-B14F-4D97-AF65-F5344CB8AC3E}">
        <p14:creationId xmlns:p14="http://schemas.microsoft.com/office/powerpoint/2010/main" val="118559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System structure</a:t>
            </a:r>
          </a:p>
          <a:p>
            <a:pPr lvl="1"/>
            <a:r>
              <a:rPr lang="en-US" dirty="0"/>
              <a:t>System services</a:t>
            </a:r>
          </a:p>
          <a:p>
            <a:pPr lvl="1"/>
            <a:r>
              <a:rPr lang="en-US" dirty="0"/>
              <a:t>Locking services</a:t>
            </a:r>
          </a:p>
          <a:p>
            <a:pPr lvl="1"/>
            <a:r>
              <a:rPr lang="en-US" dirty="0"/>
              <a:t>Database services</a:t>
            </a:r>
          </a:p>
          <a:p>
            <a:pPr lvl="2"/>
            <a:r>
              <a:rPr lang="en-US" dirty="0" err="1"/>
              <a:t>Precompiler</a:t>
            </a:r>
            <a:endParaRPr lang="en-US" dirty="0"/>
          </a:p>
          <a:p>
            <a:pPr lvl="2"/>
            <a:r>
              <a:rPr lang="en-US" dirty="0"/>
              <a:t>Bind</a:t>
            </a:r>
          </a:p>
          <a:p>
            <a:pPr lvl="2"/>
            <a:r>
              <a:rPr lang="en-US" dirty="0"/>
              <a:t>Runtime Supervisor</a:t>
            </a:r>
          </a:p>
          <a:p>
            <a:pPr lvl="2"/>
            <a:r>
              <a:rPr lang="en-US" dirty="0"/>
              <a:t>Data manger</a:t>
            </a:r>
          </a:p>
          <a:p>
            <a:pPr lvl="2"/>
            <a:r>
              <a:rPr lang="en-US" dirty="0"/>
              <a:t>Buffer manager</a:t>
            </a:r>
          </a:p>
          <a:p>
            <a:pPr lvl="2"/>
            <a:endParaRPr lang="en-US" dirty="0"/>
          </a:p>
        </p:txBody>
      </p:sp>
    </p:spTree>
    <p:extLst>
      <p:ext uri="{BB962C8B-B14F-4D97-AF65-F5344CB8AC3E}">
        <p14:creationId xmlns:p14="http://schemas.microsoft.com/office/powerpoint/2010/main" val="13831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9"/>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MEMBER and LIBRARY:</a:t>
            </a:r>
          </a:p>
          <a:p>
            <a:endParaRPr lang="en-US" dirty="0"/>
          </a:p>
          <a:p>
            <a:pPr lvl="1"/>
            <a:r>
              <a:rPr lang="en-US" dirty="0"/>
              <a:t>DBRM is given in MEMBER and the partitioned dataset  containing the DBRM is given in LIB.</a:t>
            </a:r>
          </a:p>
          <a:p>
            <a:pPr lvl="1"/>
            <a:endParaRPr lang="en-US" dirty="0"/>
          </a:p>
          <a:p>
            <a:pPr lvl="1"/>
            <a:r>
              <a:rPr lang="en-US" dirty="0"/>
              <a:t>During BIND package, if an existing package is used to  create the new package then, COPY should be  mentioned instead of MEMBER  and LIBRARY.</a:t>
            </a:r>
          </a:p>
          <a:p>
            <a:pPr lvl="1"/>
            <a:endParaRPr lang="en-US" dirty="0"/>
          </a:p>
          <a:p>
            <a:pPr lvl="1"/>
            <a:r>
              <a:rPr lang="en-US" dirty="0"/>
              <a:t>COPY(collection-id. Package-id)</a:t>
            </a:r>
          </a:p>
          <a:p>
            <a:pPr lvl="1"/>
            <a:endParaRPr lang="en-US" dirty="0"/>
          </a:p>
          <a:p>
            <a:pPr lvl="1"/>
            <a:endParaRPr lang="en-US" dirty="0"/>
          </a:p>
        </p:txBody>
      </p:sp>
    </p:spTree>
    <p:extLst>
      <p:ext uri="{BB962C8B-B14F-4D97-AF65-F5344CB8AC3E}">
        <p14:creationId xmlns:p14="http://schemas.microsoft.com/office/powerpoint/2010/main" val="427208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da-DK" sz="1200" dirty="0"/>
              <a:t>9.4: Database Services </a:t>
            </a:r>
            <a:r>
              <a:rPr lang="da-DK" dirty="0"/>
              <a:t/>
            </a:r>
            <a:br>
              <a:rPr lang="da-DK"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Collection id: Packages have three qualifiers. Location id which is used in distributed environment. Collection id  is used for grouping of packages.</a:t>
            </a:r>
          </a:p>
          <a:p>
            <a:endParaRPr lang="en-US" dirty="0"/>
          </a:p>
          <a:p>
            <a:r>
              <a:rPr lang="en-US" dirty="0"/>
              <a:t>Naming syntax: location id. collection-id. package-name.</a:t>
            </a:r>
          </a:p>
          <a:p>
            <a:endParaRPr lang="en-US" dirty="0"/>
          </a:p>
          <a:p>
            <a:r>
              <a:rPr lang="en-US" dirty="0"/>
              <a:t>Ex. PKLIST(COLL1.*)  bound all the packages with collection id COLL1 to the  PLAN.</a:t>
            </a:r>
          </a:p>
          <a:p>
            <a:endParaRPr lang="en-US" dirty="0"/>
          </a:p>
          <a:p>
            <a:r>
              <a:rPr lang="en-US" dirty="0"/>
              <a:t>PKLIST is a Bind parameter of BIND PLAN.  Packages to be connected with PLAN are named here.</a:t>
            </a:r>
          </a:p>
          <a:p>
            <a:endParaRPr lang="en-US" dirty="0"/>
          </a:p>
        </p:txBody>
      </p:sp>
    </p:spTree>
    <p:extLst>
      <p:ext uri="{BB962C8B-B14F-4D97-AF65-F5344CB8AC3E}">
        <p14:creationId xmlns:p14="http://schemas.microsoft.com/office/powerpoint/2010/main" val="318095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ACTION:</a:t>
            </a:r>
          </a:p>
          <a:p>
            <a:endParaRPr lang="en-US" dirty="0"/>
          </a:p>
          <a:p>
            <a:pPr lvl="1"/>
            <a:r>
              <a:rPr lang="en-US" dirty="0"/>
              <a:t>Package  or plan can be an addition or replacement. </a:t>
            </a:r>
          </a:p>
          <a:p>
            <a:pPr lvl="1"/>
            <a:endParaRPr lang="en-US" dirty="0"/>
          </a:p>
          <a:p>
            <a:pPr lvl="1"/>
            <a:r>
              <a:rPr lang="en-US" dirty="0"/>
              <a:t>Default is  replacement.</a:t>
            </a:r>
          </a:p>
          <a:p>
            <a:pPr lvl="1"/>
            <a:endParaRPr lang="en-US" dirty="0"/>
          </a:p>
          <a:p>
            <a:pPr lvl="1"/>
            <a:r>
              <a:rPr lang="en-US" dirty="0"/>
              <a:t>REPLACE will replace an existing  package with the same name, location and collection.</a:t>
            </a:r>
          </a:p>
          <a:p>
            <a:pPr lvl="1"/>
            <a:endParaRPr lang="en-US" dirty="0"/>
          </a:p>
          <a:p>
            <a:pPr lvl="1"/>
            <a:r>
              <a:rPr lang="en-US" dirty="0"/>
              <a:t>ADD will add the new package to SYSIBM.SYSPACKAGE.</a:t>
            </a:r>
          </a:p>
          <a:p>
            <a:pPr lvl="1"/>
            <a:endParaRPr lang="en-US" dirty="0"/>
          </a:p>
          <a:p>
            <a:pPr lvl="1"/>
            <a:r>
              <a:rPr lang="en-US" dirty="0"/>
              <a:t>Syntax: ACTION(ADD/REPLACE)</a:t>
            </a:r>
          </a:p>
          <a:p>
            <a:pPr lvl="1"/>
            <a:endParaRPr lang="en-US" dirty="0"/>
          </a:p>
        </p:txBody>
      </p:sp>
    </p:spTree>
    <p:extLst>
      <p:ext uri="{BB962C8B-B14F-4D97-AF65-F5344CB8AC3E}">
        <p14:creationId xmlns:p14="http://schemas.microsoft.com/office/powerpoint/2010/main" val="210303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ISOLATION LEVEL:</a:t>
            </a:r>
          </a:p>
          <a:p>
            <a:endParaRPr lang="en-US" dirty="0"/>
          </a:p>
          <a:p>
            <a:pPr lvl="1"/>
            <a:r>
              <a:rPr lang="en-US" dirty="0"/>
              <a:t>It is used to describes to what extent a program bound to this package can be isolated from the effects of other programs running</a:t>
            </a:r>
          </a:p>
          <a:p>
            <a:pPr lvl="1"/>
            <a:endParaRPr lang="en-US" dirty="0"/>
          </a:p>
          <a:p>
            <a:pPr lvl="1"/>
            <a:r>
              <a:rPr lang="en-US" dirty="0"/>
              <a:t>This determines the duration of the page lock.</a:t>
            </a:r>
          </a:p>
          <a:p>
            <a:pPr lvl="1"/>
            <a:endParaRPr lang="en-US" dirty="0"/>
          </a:p>
          <a:p>
            <a:pPr lvl="1"/>
            <a:r>
              <a:rPr lang="en-US" dirty="0"/>
              <a:t>Cursor stability(CS): As the cursor moves from the record in one page to the record in next page, the lock over the first page is released . It avoids concurrent updates or deletion of row that is currently processing.</a:t>
            </a:r>
          </a:p>
          <a:p>
            <a:pPr lvl="1"/>
            <a:endParaRPr lang="en-US" dirty="0"/>
          </a:p>
          <a:p>
            <a:pPr lvl="1"/>
            <a:r>
              <a:rPr lang="en-US" dirty="0"/>
              <a:t>Repeatable Read(RR):  All the locks acquired are retained until commit point. </a:t>
            </a:r>
          </a:p>
          <a:p>
            <a:pPr lvl="1"/>
            <a:endParaRPr lang="en-US" dirty="0"/>
          </a:p>
          <a:p>
            <a:pPr lvl="1"/>
            <a:endParaRPr lang="en-US" dirty="0"/>
          </a:p>
        </p:txBody>
      </p:sp>
    </p:spTree>
    <p:extLst>
      <p:ext uri="{BB962C8B-B14F-4D97-AF65-F5344CB8AC3E}">
        <p14:creationId xmlns:p14="http://schemas.microsoft.com/office/powerpoint/2010/main" val="208375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ISOLATION LEVEL:</a:t>
            </a:r>
          </a:p>
          <a:p>
            <a:endParaRPr lang="en-US" dirty="0"/>
          </a:p>
          <a:p>
            <a:pPr lvl="1"/>
            <a:r>
              <a:rPr lang="en-US" dirty="0" err="1"/>
              <a:t>Uncommited</a:t>
            </a:r>
            <a:r>
              <a:rPr lang="en-US" dirty="0"/>
              <a:t> Read(UR): It can be applied only for retrieval SQL. There are no locks during READ and so it may read the data that is not committed.</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79349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ACQUIRE and RELEASE:</a:t>
            </a:r>
          </a:p>
          <a:p>
            <a:endParaRPr lang="en-US" dirty="0"/>
          </a:p>
          <a:p>
            <a:pPr lvl="1"/>
            <a:r>
              <a:rPr lang="en-US" dirty="0"/>
              <a:t>ACQUIRE(USE)  and RELEASE(COMMIT): DB2 imposes table or table  space lock when it executes an SQL statement that references a table in the table space and it release the acquired lock on COMMIT or ROLLBACK. </a:t>
            </a:r>
          </a:p>
          <a:p>
            <a:pPr lvl="1"/>
            <a:endParaRPr lang="en-US" dirty="0"/>
          </a:p>
          <a:p>
            <a:pPr lvl="1"/>
            <a:r>
              <a:rPr lang="en-US" dirty="0"/>
              <a:t>ACQUIRE(USE)  and RELEASE(DEALLOCATE):  locks table and table spaces on use and releases when the plan terminates.</a:t>
            </a:r>
          </a:p>
          <a:p>
            <a:pPr lvl="1"/>
            <a:endParaRPr lang="en-US" dirty="0"/>
          </a:p>
          <a:p>
            <a:pPr lvl="1"/>
            <a:r>
              <a:rPr lang="en-US" dirty="0"/>
              <a:t>ACQUIRE(ALLOCATE)  and RELEASE(DEALLOCATE):  when DB2 allocates the program thread, it imposes lock over all the table and table spaces used by the program.</a:t>
            </a:r>
          </a:p>
          <a:p>
            <a:pPr lvl="1"/>
            <a:endParaRPr lang="en-US" dirty="0"/>
          </a:p>
          <a:p>
            <a:pPr lvl="1"/>
            <a:r>
              <a:rPr lang="en-US" dirty="0"/>
              <a:t>ACQUIRE(ALLOCATE)  and RELEASE(DEALLOCATE) : This is not allowed. It increases the frequency  of deadlocks.</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8754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da-DK" sz="1200" dirty="0"/>
              <a:t>9.4: Database Services </a:t>
            </a:r>
            <a:br>
              <a:rPr lang="da-DK" sz="1200" dirty="0"/>
            </a:br>
            <a:r>
              <a:rPr lang="da-DK" dirty="0"/>
              <a:t>Bind </a:t>
            </a:r>
            <a:r>
              <a:rPr lang="da-DK" dirty="0" smtClean="0"/>
              <a:t>Parameters</a:t>
            </a:r>
            <a:endParaRPr lang="en-US" dirty="0"/>
          </a:p>
        </p:txBody>
      </p:sp>
      <p:sp>
        <p:nvSpPr>
          <p:cNvPr id="3" name="Content Placeholder 2"/>
          <p:cNvSpPr>
            <a:spLocks noGrp="1"/>
          </p:cNvSpPr>
          <p:nvPr>
            <p:ph idx="1"/>
          </p:nvPr>
        </p:nvSpPr>
        <p:spPr/>
        <p:txBody>
          <a:bodyPr/>
          <a:lstStyle/>
          <a:p>
            <a:r>
              <a:rPr lang="en-US" dirty="0"/>
              <a:t>VALIDATE:</a:t>
            </a:r>
          </a:p>
          <a:p>
            <a:endParaRPr lang="en-US" dirty="0"/>
          </a:p>
          <a:p>
            <a:pPr lvl="1"/>
            <a:r>
              <a:rPr lang="en-US" dirty="0"/>
              <a:t>It controls  the handling of ‘object not found’ and ‘not authorized’  errors.</a:t>
            </a:r>
          </a:p>
          <a:p>
            <a:pPr lvl="1"/>
            <a:endParaRPr lang="en-US" dirty="0"/>
          </a:p>
          <a:p>
            <a:pPr lvl="1"/>
            <a:r>
              <a:rPr lang="en-US" dirty="0"/>
              <a:t>Default is VALIDATE(RUN): If all objects are found and all privileges are held, then don’t check once again at execution time.  If there is any privilege issue or object not found error, then produce warning messages, bind the package and check authorization and existence at execution time.</a:t>
            </a:r>
          </a:p>
          <a:p>
            <a:pPr lvl="1"/>
            <a:endParaRPr lang="en-US" dirty="0"/>
          </a:p>
          <a:p>
            <a:pPr lvl="1"/>
            <a:endParaRPr lang="en-US" dirty="0"/>
          </a:p>
          <a:p>
            <a:pPr lvl="1"/>
            <a:r>
              <a:rPr lang="en-US" dirty="0"/>
              <a:t>VALIDATE(BIND): If there is any privilege or object not found issue, the produce error message. The statement in error will not be executable .</a:t>
            </a:r>
          </a:p>
          <a:p>
            <a:pPr lvl="1"/>
            <a:endParaRPr lang="en-US" dirty="0"/>
          </a:p>
          <a:p>
            <a:pPr lvl="1"/>
            <a:endParaRPr lang="en-US" dirty="0"/>
          </a:p>
        </p:txBody>
      </p:sp>
    </p:spTree>
    <p:extLst>
      <p:ext uri="{BB962C8B-B14F-4D97-AF65-F5344CB8AC3E}">
        <p14:creationId xmlns:p14="http://schemas.microsoft.com/office/powerpoint/2010/main" val="117756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763179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9.4: Database Services </a:t>
            </a:r>
            <a:br>
              <a:rPr lang="en-US" sz="1200" dirty="0"/>
            </a:br>
            <a:r>
              <a:rPr lang="en-US" dirty="0"/>
              <a:t>Runtime Supervisor (RS</a:t>
            </a:r>
            <a:r>
              <a:rPr lang="en-US" dirty="0" smtClean="0"/>
              <a:t>)</a:t>
            </a:r>
            <a:endParaRPr lang="en-US" dirty="0"/>
          </a:p>
        </p:txBody>
      </p:sp>
      <p:sp>
        <p:nvSpPr>
          <p:cNvPr id="3" name="Content Placeholder 2"/>
          <p:cNvSpPr>
            <a:spLocks noGrp="1"/>
          </p:cNvSpPr>
          <p:nvPr>
            <p:ph idx="1"/>
          </p:nvPr>
        </p:nvSpPr>
        <p:spPr/>
        <p:txBody>
          <a:bodyPr/>
          <a:lstStyle/>
          <a:p>
            <a:r>
              <a:rPr lang="en-US" dirty="0"/>
              <a:t>Runtime Supervisor (RS) is resident in main storage when the application program is executing.</a:t>
            </a:r>
          </a:p>
          <a:p>
            <a:r>
              <a:rPr lang="en-US" dirty="0"/>
              <a:t>Its job is to oversee that execution.</a:t>
            </a:r>
          </a:p>
          <a:p>
            <a:pPr lvl="1"/>
            <a:r>
              <a:rPr lang="en-US" dirty="0"/>
              <a:t>When application program requests some DB operation to be performed (wishes to execute some SQL), the control goes first to the RS. </a:t>
            </a:r>
          </a:p>
          <a:p>
            <a:pPr lvl="1"/>
            <a:r>
              <a:rPr lang="en-US" dirty="0"/>
              <a:t>The RS then uses the control information in the application plan to request the appropriate operations on the part of the Data Manager.</a:t>
            </a:r>
          </a:p>
          <a:p>
            <a:pPr lvl="1"/>
            <a:endParaRPr lang="en-US" dirty="0"/>
          </a:p>
        </p:txBody>
      </p:sp>
    </p:spTree>
    <p:extLst>
      <p:ext uri="{BB962C8B-B14F-4D97-AF65-F5344CB8AC3E}">
        <p14:creationId xmlns:p14="http://schemas.microsoft.com/office/powerpoint/2010/main" val="46543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9.4: Database Services </a:t>
            </a:r>
            <a:br>
              <a:rPr lang="en-US" sz="1200" dirty="0"/>
            </a:br>
            <a:r>
              <a:rPr lang="en-US" dirty="0"/>
              <a:t>Data </a:t>
            </a:r>
            <a:r>
              <a:rPr lang="en-US" dirty="0" smtClean="0"/>
              <a:t>Manager</a:t>
            </a:r>
            <a:endParaRPr lang="en-US" dirty="0"/>
          </a:p>
        </p:txBody>
      </p:sp>
      <p:sp>
        <p:nvSpPr>
          <p:cNvPr id="3" name="Content Placeholder 2"/>
          <p:cNvSpPr>
            <a:spLocks noGrp="1"/>
          </p:cNvSpPr>
          <p:nvPr>
            <p:ph idx="1"/>
          </p:nvPr>
        </p:nvSpPr>
        <p:spPr/>
        <p:txBody>
          <a:bodyPr/>
          <a:lstStyle/>
          <a:p>
            <a:r>
              <a:rPr lang="en-US" dirty="0"/>
              <a:t>The Data Manager performs all the normal access method functions such as search, retrieval, and update.</a:t>
            </a:r>
          </a:p>
          <a:p>
            <a:r>
              <a:rPr lang="en-US" dirty="0"/>
              <a:t>In short, this component manages the physical database(s).</a:t>
            </a:r>
          </a:p>
          <a:p>
            <a:endParaRPr lang="en-US" dirty="0"/>
          </a:p>
        </p:txBody>
      </p:sp>
    </p:spTree>
    <p:extLst>
      <p:ext uri="{BB962C8B-B14F-4D97-AF65-F5344CB8AC3E}">
        <p14:creationId xmlns:p14="http://schemas.microsoft.com/office/powerpoint/2010/main" val="247998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9.1: DB2 System Structure </a:t>
            </a:r>
            <a:br>
              <a:rPr lang="en-US" sz="1200" dirty="0"/>
            </a:br>
            <a:r>
              <a:rPr lang="en-US" dirty="0"/>
              <a:t>Important </a:t>
            </a:r>
            <a:r>
              <a:rPr lang="en-US" dirty="0" smtClean="0"/>
              <a:t>Services</a:t>
            </a:r>
            <a:endParaRPr lang="en-US" dirty="0"/>
          </a:p>
        </p:txBody>
      </p:sp>
      <p:sp>
        <p:nvSpPr>
          <p:cNvPr id="3" name="Content Placeholder 2"/>
          <p:cNvSpPr>
            <a:spLocks noGrp="1"/>
          </p:cNvSpPr>
          <p:nvPr>
            <p:ph idx="1"/>
          </p:nvPr>
        </p:nvSpPr>
        <p:spPr/>
        <p:txBody>
          <a:bodyPr/>
          <a:lstStyle/>
          <a:p>
            <a:r>
              <a:rPr lang="en-US" dirty="0"/>
              <a:t>Major components of DB2 are:</a:t>
            </a:r>
          </a:p>
          <a:p>
            <a:pPr lvl="1"/>
            <a:r>
              <a:rPr lang="en-US" dirty="0"/>
              <a:t>System Services: </a:t>
            </a:r>
          </a:p>
          <a:p>
            <a:pPr lvl="2"/>
            <a:r>
              <a:rPr lang="en-US" dirty="0"/>
              <a:t>It supports system operation.</a:t>
            </a:r>
          </a:p>
          <a:p>
            <a:pPr lvl="2"/>
            <a:r>
              <a:rPr lang="en-US" dirty="0"/>
              <a:t>It provides for Operator communication.</a:t>
            </a:r>
          </a:p>
          <a:p>
            <a:pPr lvl="2"/>
            <a:r>
              <a:rPr lang="en-US" dirty="0"/>
              <a:t>It supports logging and similar functions.</a:t>
            </a:r>
          </a:p>
          <a:p>
            <a:pPr lvl="1"/>
            <a:r>
              <a:rPr lang="en-US" dirty="0"/>
              <a:t>Locking Service: </a:t>
            </a:r>
          </a:p>
          <a:p>
            <a:pPr lvl="2"/>
            <a:r>
              <a:rPr lang="en-US" dirty="0"/>
              <a:t>It provides the necessary controls for managing concurrent access to data.</a:t>
            </a:r>
          </a:p>
          <a:p>
            <a:pPr lvl="1"/>
            <a:r>
              <a:rPr lang="en-US" dirty="0"/>
              <a:t>Database Services: </a:t>
            </a:r>
          </a:p>
          <a:p>
            <a:pPr lvl="2"/>
            <a:r>
              <a:rPr lang="en-US" dirty="0"/>
              <a:t>It supports definition, retrieval and update of user and system data.</a:t>
            </a:r>
          </a:p>
          <a:p>
            <a:pPr lvl="2"/>
            <a:endParaRPr lang="en-US" dirty="0"/>
          </a:p>
        </p:txBody>
      </p:sp>
    </p:spTree>
    <p:extLst>
      <p:ext uri="{BB962C8B-B14F-4D97-AF65-F5344CB8AC3E}">
        <p14:creationId xmlns:p14="http://schemas.microsoft.com/office/powerpoint/2010/main" val="94584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9.4: Database Services </a:t>
            </a:r>
            <a:br>
              <a:rPr lang="en-US" sz="1200" dirty="0"/>
            </a:br>
            <a:r>
              <a:rPr lang="en-US" dirty="0"/>
              <a:t>Buffer </a:t>
            </a:r>
            <a:r>
              <a:rPr lang="en-US" dirty="0" smtClean="0"/>
              <a:t>Manager</a:t>
            </a:r>
            <a:endParaRPr lang="en-US" dirty="0"/>
          </a:p>
        </p:txBody>
      </p:sp>
      <p:sp>
        <p:nvSpPr>
          <p:cNvPr id="3" name="Content Placeholder 2"/>
          <p:cNvSpPr>
            <a:spLocks noGrp="1"/>
          </p:cNvSpPr>
          <p:nvPr>
            <p:ph idx="1"/>
          </p:nvPr>
        </p:nvSpPr>
        <p:spPr/>
        <p:txBody>
          <a:bodyPr/>
          <a:lstStyle/>
          <a:p>
            <a:r>
              <a:rPr lang="en-US" dirty="0"/>
              <a:t>Buffer Manager is responsible for:</a:t>
            </a:r>
          </a:p>
          <a:p>
            <a:pPr lvl="1"/>
            <a:r>
              <a:rPr lang="en-US" dirty="0"/>
              <a:t>Physically transferring data between the external medium and (virtual) storage.</a:t>
            </a:r>
          </a:p>
          <a:p>
            <a:r>
              <a:rPr lang="en-US" dirty="0"/>
              <a:t>In effect, it performs the actual I/O operations.</a:t>
            </a:r>
          </a:p>
          <a:p>
            <a:endParaRPr lang="en-US" dirty="0"/>
          </a:p>
        </p:txBody>
      </p:sp>
    </p:spTree>
    <p:extLst>
      <p:ext uri="{BB962C8B-B14F-4D97-AF65-F5344CB8AC3E}">
        <p14:creationId xmlns:p14="http://schemas.microsoft.com/office/powerpoint/2010/main" val="149748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457200" y="4331837"/>
            <a:ext cx="2095500" cy="550862"/>
          </a:xfrm>
          <a:prstGeom prst="rect">
            <a:avLst/>
          </a:prstGeom>
          <a:noFill/>
          <a:ln w="12700">
            <a:solidFill>
              <a:schemeClr val="tx2"/>
            </a:solidFill>
            <a:miter lim="800000"/>
            <a:headEnd/>
            <a:tailEnd/>
          </a:ln>
          <a:effectLst/>
        </p:spPr>
        <p:txBody>
          <a:bodyPr wrap="none" anchor="ctr"/>
          <a:lstStyle/>
          <a:p>
            <a:endParaRPr lang="en-US">
              <a:solidFill>
                <a:srgbClr val="000000"/>
              </a:solidFill>
              <a:latin typeface="+mj-lt"/>
            </a:endParaRPr>
          </a:p>
        </p:txBody>
      </p:sp>
      <p:sp>
        <p:nvSpPr>
          <p:cNvPr id="264199" name="Rectangle 7"/>
          <p:cNvSpPr>
            <a:spLocks noChangeArrowheads="1"/>
          </p:cNvSpPr>
          <p:nvPr/>
        </p:nvSpPr>
        <p:spPr bwMode="auto">
          <a:xfrm>
            <a:off x="887413" y="4390574"/>
            <a:ext cx="1220787" cy="459100"/>
          </a:xfrm>
          <a:prstGeom prst="rect">
            <a:avLst/>
          </a:prstGeom>
          <a:noFill/>
          <a:ln w="12700">
            <a:noFill/>
            <a:miter lim="800000"/>
            <a:headEnd/>
            <a:tailEnd/>
          </a:ln>
          <a:effectLst/>
        </p:spPr>
        <p:txBody>
          <a:bodyPr lIns="90488" tIns="44450" rIns="90488" bIns="44450">
            <a:spAutoFit/>
          </a:bodyPr>
          <a:lstStyle/>
          <a:p>
            <a:pPr algn="ctr" eaLnBrk="0" hangingPunct="0"/>
            <a:r>
              <a:rPr lang="en-US" sz="1200">
                <a:solidFill>
                  <a:srgbClr val="000000"/>
                </a:solidFill>
                <a:latin typeface="+mj-lt"/>
              </a:rPr>
              <a:t>Linkage</a:t>
            </a:r>
          </a:p>
          <a:p>
            <a:pPr algn="ctr" eaLnBrk="0" hangingPunct="0"/>
            <a:r>
              <a:rPr lang="en-US" sz="1200">
                <a:solidFill>
                  <a:srgbClr val="000000"/>
                </a:solidFill>
                <a:latin typeface="+mj-lt"/>
              </a:rPr>
              <a:t>Editor</a:t>
            </a:r>
          </a:p>
        </p:txBody>
      </p:sp>
      <p:sp>
        <p:nvSpPr>
          <p:cNvPr id="264200" name="Oval 8"/>
          <p:cNvSpPr>
            <a:spLocks noChangeArrowheads="1"/>
          </p:cNvSpPr>
          <p:nvPr/>
        </p:nvSpPr>
        <p:spPr bwMode="auto">
          <a:xfrm>
            <a:off x="923925" y="2002974"/>
            <a:ext cx="1422400"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01" name="Line 9"/>
          <p:cNvSpPr>
            <a:spLocks noChangeShapeType="1"/>
          </p:cNvSpPr>
          <p:nvPr/>
        </p:nvSpPr>
        <p:spPr bwMode="auto">
          <a:xfrm>
            <a:off x="917575" y="2074412"/>
            <a:ext cx="0" cy="639762"/>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02" name="Line 10"/>
          <p:cNvSpPr>
            <a:spLocks noChangeShapeType="1"/>
          </p:cNvSpPr>
          <p:nvPr/>
        </p:nvSpPr>
        <p:spPr bwMode="auto">
          <a:xfrm>
            <a:off x="2335213" y="2080762"/>
            <a:ext cx="1587" cy="633412"/>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03" name="Rectangle 11"/>
          <p:cNvSpPr>
            <a:spLocks noChangeArrowheads="1"/>
          </p:cNvSpPr>
          <p:nvPr/>
        </p:nvSpPr>
        <p:spPr bwMode="auto">
          <a:xfrm>
            <a:off x="1103313" y="2128387"/>
            <a:ext cx="1038225" cy="643766"/>
          </a:xfrm>
          <a:prstGeom prst="rect">
            <a:avLst/>
          </a:prstGeom>
          <a:noFill/>
          <a:ln w="12700">
            <a:noFill/>
            <a:miter lim="800000"/>
            <a:headEnd/>
            <a:tailEnd/>
          </a:ln>
          <a:effectLst/>
        </p:spPr>
        <p:txBody>
          <a:bodyPr lIns="90488" tIns="44450" rIns="90488" bIns="44450">
            <a:spAutoFit/>
          </a:bodyPr>
          <a:lstStyle/>
          <a:p>
            <a:pPr algn="ctr" eaLnBrk="0" hangingPunct="0"/>
            <a:r>
              <a:rPr lang="en-US" sz="1200">
                <a:solidFill>
                  <a:srgbClr val="000000"/>
                </a:solidFill>
                <a:latin typeface="+mj-lt"/>
              </a:rPr>
              <a:t>Modified</a:t>
            </a:r>
          </a:p>
          <a:p>
            <a:pPr algn="ctr" eaLnBrk="0" hangingPunct="0"/>
            <a:r>
              <a:rPr lang="en-US" sz="1200">
                <a:solidFill>
                  <a:srgbClr val="000000"/>
                </a:solidFill>
                <a:latin typeface="+mj-lt"/>
              </a:rPr>
              <a:t>Source</a:t>
            </a:r>
          </a:p>
          <a:p>
            <a:pPr algn="ctr" eaLnBrk="0" hangingPunct="0"/>
            <a:r>
              <a:rPr lang="en-US" sz="1200">
                <a:solidFill>
                  <a:srgbClr val="000000"/>
                </a:solidFill>
                <a:latin typeface="+mj-lt"/>
              </a:rPr>
              <a:t>Module</a:t>
            </a:r>
          </a:p>
        </p:txBody>
      </p:sp>
      <p:sp>
        <p:nvSpPr>
          <p:cNvPr id="264205" name="Oval 13"/>
          <p:cNvSpPr>
            <a:spLocks noChangeArrowheads="1"/>
          </p:cNvSpPr>
          <p:nvPr/>
        </p:nvSpPr>
        <p:spPr bwMode="auto">
          <a:xfrm>
            <a:off x="822325" y="3476174"/>
            <a:ext cx="1422400"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06" name="Line 14"/>
          <p:cNvSpPr>
            <a:spLocks noChangeShapeType="1"/>
          </p:cNvSpPr>
          <p:nvPr/>
        </p:nvSpPr>
        <p:spPr bwMode="auto">
          <a:xfrm>
            <a:off x="815975" y="3531737"/>
            <a:ext cx="0" cy="569912"/>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07" name="Line 15"/>
          <p:cNvSpPr>
            <a:spLocks noChangeShapeType="1"/>
          </p:cNvSpPr>
          <p:nvPr/>
        </p:nvSpPr>
        <p:spPr bwMode="auto">
          <a:xfrm flipH="1">
            <a:off x="2232025" y="3539674"/>
            <a:ext cx="6350" cy="593725"/>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08" name="Rectangle 16"/>
          <p:cNvSpPr>
            <a:spLocks noChangeArrowheads="1"/>
          </p:cNvSpPr>
          <p:nvPr/>
        </p:nvSpPr>
        <p:spPr bwMode="auto">
          <a:xfrm>
            <a:off x="1147701" y="3679374"/>
            <a:ext cx="681278" cy="45910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Object</a:t>
            </a:r>
          </a:p>
          <a:p>
            <a:pPr algn="ctr" eaLnBrk="0" hangingPunct="0"/>
            <a:r>
              <a:rPr lang="en-US" sz="1200">
                <a:solidFill>
                  <a:srgbClr val="000000"/>
                </a:solidFill>
                <a:latin typeface="+mj-lt"/>
              </a:rPr>
              <a:t>Module</a:t>
            </a:r>
          </a:p>
        </p:txBody>
      </p:sp>
      <p:sp>
        <p:nvSpPr>
          <p:cNvPr id="264209" name="Line 17"/>
          <p:cNvSpPr>
            <a:spLocks noChangeShapeType="1"/>
          </p:cNvSpPr>
          <p:nvPr/>
        </p:nvSpPr>
        <p:spPr bwMode="auto">
          <a:xfrm>
            <a:off x="817563" y="4114349"/>
            <a:ext cx="1427162"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10" name="Rectangle 18"/>
          <p:cNvSpPr>
            <a:spLocks noChangeArrowheads="1"/>
          </p:cNvSpPr>
          <p:nvPr/>
        </p:nvSpPr>
        <p:spPr bwMode="auto">
          <a:xfrm>
            <a:off x="1176121" y="3001512"/>
            <a:ext cx="795090" cy="27443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Compiler</a:t>
            </a:r>
          </a:p>
        </p:txBody>
      </p:sp>
      <p:sp>
        <p:nvSpPr>
          <p:cNvPr id="264211" name="Oval 19"/>
          <p:cNvSpPr>
            <a:spLocks noChangeArrowheads="1"/>
          </p:cNvSpPr>
          <p:nvPr/>
        </p:nvSpPr>
        <p:spPr bwMode="auto">
          <a:xfrm>
            <a:off x="6919913" y="2087112"/>
            <a:ext cx="1419225"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12" name="Line 20"/>
          <p:cNvSpPr>
            <a:spLocks noChangeShapeType="1"/>
          </p:cNvSpPr>
          <p:nvPr/>
        </p:nvSpPr>
        <p:spPr bwMode="auto">
          <a:xfrm>
            <a:off x="6911975" y="2142674"/>
            <a:ext cx="0" cy="57150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13" name="Line 21"/>
          <p:cNvSpPr>
            <a:spLocks noChangeShapeType="1"/>
          </p:cNvSpPr>
          <p:nvPr/>
        </p:nvSpPr>
        <p:spPr bwMode="auto">
          <a:xfrm>
            <a:off x="8347075" y="2188712"/>
            <a:ext cx="0" cy="525462"/>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14" name="Rectangle 22"/>
          <p:cNvSpPr>
            <a:spLocks noChangeArrowheads="1"/>
          </p:cNvSpPr>
          <p:nvPr/>
        </p:nvSpPr>
        <p:spPr bwMode="auto">
          <a:xfrm>
            <a:off x="7242684" y="2358574"/>
            <a:ext cx="634790" cy="27443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DBRM</a:t>
            </a:r>
          </a:p>
        </p:txBody>
      </p:sp>
      <p:sp>
        <p:nvSpPr>
          <p:cNvPr id="264215" name="Line 23"/>
          <p:cNvSpPr>
            <a:spLocks noChangeShapeType="1"/>
          </p:cNvSpPr>
          <p:nvPr/>
        </p:nvSpPr>
        <p:spPr bwMode="auto">
          <a:xfrm>
            <a:off x="6937375" y="2725287"/>
            <a:ext cx="1389063"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16" name="Rectangle 24"/>
          <p:cNvSpPr>
            <a:spLocks noChangeArrowheads="1"/>
          </p:cNvSpPr>
          <p:nvPr/>
        </p:nvSpPr>
        <p:spPr bwMode="auto">
          <a:xfrm>
            <a:off x="6581775" y="2912612"/>
            <a:ext cx="2181225" cy="360362"/>
          </a:xfrm>
          <a:prstGeom prst="rect">
            <a:avLst/>
          </a:prstGeom>
          <a:noFill/>
          <a:ln w="12700">
            <a:solidFill>
              <a:schemeClr val="tx2"/>
            </a:solidFill>
            <a:miter lim="800000"/>
            <a:headEnd/>
            <a:tailEnd/>
          </a:ln>
          <a:effectLst/>
        </p:spPr>
        <p:txBody>
          <a:bodyPr wrap="none" anchor="ctr"/>
          <a:lstStyle/>
          <a:p>
            <a:endParaRPr lang="en-US">
              <a:solidFill>
                <a:srgbClr val="000000"/>
              </a:solidFill>
              <a:latin typeface="+mj-lt"/>
            </a:endParaRPr>
          </a:p>
        </p:txBody>
      </p:sp>
      <p:sp>
        <p:nvSpPr>
          <p:cNvPr id="264217" name="Line 25"/>
          <p:cNvSpPr>
            <a:spLocks noChangeShapeType="1"/>
          </p:cNvSpPr>
          <p:nvPr/>
        </p:nvSpPr>
        <p:spPr bwMode="auto">
          <a:xfrm>
            <a:off x="7588250" y="2739574"/>
            <a:ext cx="0" cy="158750"/>
          </a:xfrm>
          <a:prstGeom prst="line">
            <a:avLst/>
          </a:prstGeom>
          <a:noFill/>
          <a:ln w="12700">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18" name="Oval 26"/>
          <p:cNvSpPr>
            <a:spLocks noChangeArrowheads="1"/>
          </p:cNvSpPr>
          <p:nvPr/>
        </p:nvSpPr>
        <p:spPr bwMode="auto">
          <a:xfrm>
            <a:off x="6750050" y="3463474"/>
            <a:ext cx="1422400"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19" name="Line 27"/>
          <p:cNvSpPr>
            <a:spLocks noChangeShapeType="1"/>
          </p:cNvSpPr>
          <p:nvPr/>
        </p:nvSpPr>
        <p:spPr bwMode="auto">
          <a:xfrm>
            <a:off x="6743700" y="3520624"/>
            <a:ext cx="0" cy="569913"/>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20" name="Line 28"/>
          <p:cNvSpPr>
            <a:spLocks noChangeShapeType="1"/>
          </p:cNvSpPr>
          <p:nvPr/>
        </p:nvSpPr>
        <p:spPr bwMode="auto">
          <a:xfrm>
            <a:off x="8178800" y="3523799"/>
            <a:ext cx="0" cy="566738"/>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21" name="Rectangle 29"/>
          <p:cNvSpPr>
            <a:spLocks noChangeArrowheads="1"/>
          </p:cNvSpPr>
          <p:nvPr/>
        </p:nvSpPr>
        <p:spPr bwMode="auto">
          <a:xfrm>
            <a:off x="7095184" y="3688899"/>
            <a:ext cx="617158" cy="45910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Appln.</a:t>
            </a:r>
          </a:p>
          <a:p>
            <a:pPr algn="ctr" eaLnBrk="0" hangingPunct="0"/>
            <a:r>
              <a:rPr lang="en-US" sz="1200">
                <a:solidFill>
                  <a:srgbClr val="000000"/>
                </a:solidFill>
                <a:latin typeface="+mj-lt"/>
              </a:rPr>
              <a:t>Plan</a:t>
            </a:r>
          </a:p>
        </p:txBody>
      </p:sp>
      <p:sp>
        <p:nvSpPr>
          <p:cNvPr id="264222" name="Line 30"/>
          <p:cNvSpPr>
            <a:spLocks noChangeShapeType="1"/>
          </p:cNvSpPr>
          <p:nvPr/>
        </p:nvSpPr>
        <p:spPr bwMode="auto">
          <a:xfrm flipV="1">
            <a:off x="6750050" y="4084187"/>
            <a:ext cx="1436688" cy="4762"/>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23" name="Rectangle 31"/>
          <p:cNvSpPr>
            <a:spLocks noChangeArrowheads="1"/>
          </p:cNvSpPr>
          <p:nvPr/>
        </p:nvSpPr>
        <p:spPr bwMode="auto">
          <a:xfrm>
            <a:off x="7287965" y="3001512"/>
            <a:ext cx="549832" cy="27443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BIND</a:t>
            </a:r>
          </a:p>
        </p:txBody>
      </p:sp>
      <p:sp>
        <p:nvSpPr>
          <p:cNvPr id="264225" name="Rectangle 33"/>
          <p:cNvSpPr>
            <a:spLocks noChangeArrowheads="1"/>
          </p:cNvSpPr>
          <p:nvPr/>
        </p:nvSpPr>
        <p:spPr bwMode="auto">
          <a:xfrm>
            <a:off x="3541713" y="3509512"/>
            <a:ext cx="2012950" cy="2684462"/>
          </a:xfrm>
          <a:prstGeom prst="rect">
            <a:avLst/>
          </a:prstGeom>
          <a:noFill/>
          <a:ln w="12700">
            <a:solidFill>
              <a:schemeClr val="tx2"/>
            </a:solidFill>
            <a:miter lim="800000"/>
            <a:headEnd/>
            <a:tailEnd/>
          </a:ln>
          <a:effectLst/>
        </p:spPr>
        <p:txBody>
          <a:bodyPr wrap="none" anchor="ctr"/>
          <a:lstStyle/>
          <a:p>
            <a:endParaRPr lang="en-US">
              <a:solidFill>
                <a:srgbClr val="000000"/>
              </a:solidFill>
              <a:latin typeface="+mj-lt"/>
            </a:endParaRPr>
          </a:p>
        </p:txBody>
      </p:sp>
      <p:sp>
        <p:nvSpPr>
          <p:cNvPr id="264226" name="Rectangle 34"/>
          <p:cNvSpPr>
            <a:spLocks noChangeArrowheads="1"/>
          </p:cNvSpPr>
          <p:nvPr/>
        </p:nvSpPr>
        <p:spPr bwMode="auto">
          <a:xfrm>
            <a:off x="3896442" y="3552374"/>
            <a:ext cx="1245535" cy="2675091"/>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(Load Module)</a:t>
            </a:r>
          </a:p>
          <a:p>
            <a:pPr algn="ctr" eaLnBrk="0" hangingPunct="0"/>
            <a:r>
              <a:rPr lang="en-US" sz="1200">
                <a:solidFill>
                  <a:srgbClr val="000000"/>
                </a:solidFill>
                <a:latin typeface="+mj-lt"/>
              </a:rPr>
              <a:t>application plan</a:t>
            </a:r>
          </a:p>
          <a:p>
            <a:pPr algn="ctr" eaLnBrk="0" hangingPunct="0"/>
            <a:endParaRPr lang="en-US" sz="1200">
              <a:solidFill>
                <a:srgbClr val="000000"/>
              </a:solidFill>
              <a:latin typeface="+mj-lt"/>
            </a:endParaRPr>
          </a:p>
          <a:p>
            <a:pPr algn="ctr" eaLnBrk="0" hangingPunct="0"/>
            <a:r>
              <a:rPr lang="en-US" sz="1200">
                <a:solidFill>
                  <a:srgbClr val="000000"/>
                </a:solidFill>
                <a:latin typeface="+mj-lt"/>
              </a:rPr>
              <a:t>Runtime</a:t>
            </a:r>
          </a:p>
          <a:p>
            <a:pPr algn="ctr" eaLnBrk="0" hangingPunct="0"/>
            <a:r>
              <a:rPr lang="en-US" sz="1200">
                <a:solidFill>
                  <a:srgbClr val="000000"/>
                </a:solidFill>
                <a:latin typeface="+mj-lt"/>
              </a:rPr>
              <a:t>Supervisor</a:t>
            </a:r>
          </a:p>
          <a:p>
            <a:pPr algn="ctr" eaLnBrk="0" hangingPunct="0"/>
            <a:endParaRPr lang="en-US" sz="1200">
              <a:solidFill>
                <a:srgbClr val="000000"/>
              </a:solidFill>
              <a:latin typeface="+mj-lt"/>
            </a:endParaRPr>
          </a:p>
          <a:p>
            <a:pPr algn="ctr" eaLnBrk="0" hangingPunct="0"/>
            <a:endParaRPr lang="en-US" sz="1200">
              <a:solidFill>
                <a:srgbClr val="000000"/>
              </a:solidFill>
              <a:latin typeface="+mj-lt"/>
            </a:endParaRPr>
          </a:p>
          <a:p>
            <a:pPr algn="ctr" eaLnBrk="0" hangingPunct="0"/>
            <a:endParaRPr lang="en-US" sz="1200">
              <a:solidFill>
                <a:srgbClr val="000000"/>
              </a:solidFill>
              <a:latin typeface="+mj-lt"/>
            </a:endParaRPr>
          </a:p>
          <a:p>
            <a:pPr algn="ctr" eaLnBrk="0" hangingPunct="0"/>
            <a:r>
              <a:rPr lang="en-US" sz="1200">
                <a:solidFill>
                  <a:srgbClr val="000000"/>
                </a:solidFill>
                <a:latin typeface="+mj-lt"/>
              </a:rPr>
              <a:t>Data</a:t>
            </a:r>
          </a:p>
          <a:p>
            <a:pPr algn="ctr" eaLnBrk="0" hangingPunct="0"/>
            <a:r>
              <a:rPr lang="en-US" sz="1200">
                <a:solidFill>
                  <a:srgbClr val="000000"/>
                </a:solidFill>
                <a:latin typeface="+mj-lt"/>
              </a:rPr>
              <a:t>Manager</a:t>
            </a:r>
          </a:p>
          <a:p>
            <a:pPr algn="ctr" eaLnBrk="0" hangingPunct="0"/>
            <a:endParaRPr lang="en-US" sz="1200">
              <a:solidFill>
                <a:srgbClr val="000000"/>
              </a:solidFill>
              <a:latin typeface="+mj-lt"/>
            </a:endParaRPr>
          </a:p>
          <a:p>
            <a:pPr algn="ctr" eaLnBrk="0" hangingPunct="0"/>
            <a:endParaRPr lang="en-US" sz="1200">
              <a:solidFill>
                <a:srgbClr val="000000"/>
              </a:solidFill>
              <a:latin typeface="+mj-lt"/>
            </a:endParaRPr>
          </a:p>
          <a:p>
            <a:pPr algn="ctr" eaLnBrk="0" hangingPunct="0"/>
            <a:r>
              <a:rPr lang="en-US" sz="1200">
                <a:solidFill>
                  <a:srgbClr val="000000"/>
                </a:solidFill>
                <a:latin typeface="+mj-lt"/>
              </a:rPr>
              <a:t>Buffer</a:t>
            </a:r>
          </a:p>
          <a:p>
            <a:pPr algn="ctr" eaLnBrk="0" hangingPunct="0"/>
            <a:r>
              <a:rPr lang="en-US" sz="1200">
                <a:solidFill>
                  <a:srgbClr val="000000"/>
                </a:solidFill>
                <a:latin typeface="+mj-lt"/>
              </a:rPr>
              <a:t>Manager</a:t>
            </a:r>
          </a:p>
        </p:txBody>
      </p:sp>
      <p:sp>
        <p:nvSpPr>
          <p:cNvPr id="264228" name="Line 36"/>
          <p:cNvSpPr>
            <a:spLocks noChangeShapeType="1"/>
          </p:cNvSpPr>
          <p:nvPr/>
        </p:nvSpPr>
        <p:spPr bwMode="auto">
          <a:xfrm>
            <a:off x="3559175" y="4103237"/>
            <a:ext cx="19812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29" name="Line 37"/>
          <p:cNvSpPr>
            <a:spLocks noChangeShapeType="1"/>
          </p:cNvSpPr>
          <p:nvPr/>
        </p:nvSpPr>
        <p:spPr bwMode="auto">
          <a:xfrm>
            <a:off x="3559175" y="4562024"/>
            <a:ext cx="19812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0" name="Line 38"/>
          <p:cNvSpPr>
            <a:spLocks noChangeShapeType="1"/>
          </p:cNvSpPr>
          <p:nvPr/>
        </p:nvSpPr>
        <p:spPr bwMode="auto">
          <a:xfrm>
            <a:off x="3559175" y="4974774"/>
            <a:ext cx="19812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1" name="Line 39"/>
          <p:cNvSpPr>
            <a:spLocks noChangeShapeType="1"/>
          </p:cNvSpPr>
          <p:nvPr/>
        </p:nvSpPr>
        <p:spPr bwMode="auto">
          <a:xfrm>
            <a:off x="3559175" y="5433562"/>
            <a:ext cx="19812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2" name="Line 40"/>
          <p:cNvSpPr>
            <a:spLocks noChangeShapeType="1"/>
          </p:cNvSpPr>
          <p:nvPr/>
        </p:nvSpPr>
        <p:spPr bwMode="auto">
          <a:xfrm>
            <a:off x="3559175" y="5709787"/>
            <a:ext cx="19812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3" name="Line 41"/>
          <p:cNvSpPr>
            <a:spLocks noChangeShapeType="1"/>
          </p:cNvSpPr>
          <p:nvPr/>
        </p:nvSpPr>
        <p:spPr bwMode="auto">
          <a:xfrm>
            <a:off x="2224088" y="5250999"/>
            <a:ext cx="5461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4" name="Line 42"/>
          <p:cNvSpPr>
            <a:spLocks noChangeShapeType="1"/>
          </p:cNvSpPr>
          <p:nvPr/>
        </p:nvSpPr>
        <p:spPr bwMode="auto">
          <a:xfrm flipV="1">
            <a:off x="2774950" y="3679374"/>
            <a:ext cx="0" cy="158115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5" name="Line 43"/>
          <p:cNvSpPr>
            <a:spLocks noChangeShapeType="1"/>
          </p:cNvSpPr>
          <p:nvPr/>
        </p:nvSpPr>
        <p:spPr bwMode="auto">
          <a:xfrm flipH="1">
            <a:off x="2778125" y="3679374"/>
            <a:ext cx="769938" cy="4763"/>
          </a:xfrm>
          <a:prstGeom prst="line">
            <a:avLst/>
          </a:prstGeom>
          <a:noFill/>
          <a:ln w="12700">
            <a:solidFill>
              <a:schemeClr val="tx2"/>
            </a:solidFill>
            <a:round/>
            <a:headEnd type="triangle" w="med" len="med"/>
            <a:tailEnd/>
          </a:ln>
          <a:effectLst/>
        </p:spPr>
        <p:txBody>
          <a:bodyPr wrap="none" anchor="ctr"/>
          <a:lstStyle/>
          <a:p>
            <a:endParaRPr lang="en-US">
              <a:solidFill>
                <a:schemeClr val="tx2"/>
              </a:solidFill>
              <a:latin typeface="+mj-lt"/>
            </a:endParaRPr>
          </a:p>
        </p:txBody>
      </p:sp>
      <p:sp>
        <p:nvSpPr>
          <p:cNvPr id="264236" name="Line 44"/>
          <p:cNvSpPr>
            <a:spLocks noChangeShapeType="1"/>
          </p:cNvSpPr>
          <p:nvPr/>
        </p:nvSpPr>
        <p:spPr bwMode="auto">
          <a:xfrm>
            <a:off x="5586413" y="3919087"/>
            <a:ext cx="628650" cy="0"/>
          </a:xfrm>
          <a:prstGeom prst="line">
            <a:avLst/>
          </a:prstGeom>
          <a:noFill/>
          <a:ln w="12700">
            <a:solidFill>
              <a:schemeClr val="tx2"/>
            </a:solidFill>
            <a:round/>
            <a:headEnd type="triangle" w="med" len="med"/>
            <a:tailEnd/>
          </a:ln>
          <a:effectLst/>
        </p:spPr>
        <p:txBody>
          <a:bodyPr wrap="none" anchor="ctr"/>
          <a:lstStyle/>
          <a:p>
            <a:endParaRPr lang="en-US">
              <a:solidFill>
                <a:schemeClr val="tx2"/>
              </a:solidFill>
              <a:latin typeface="+mj-lt"/>
            </a:endParaRPr>
          </a:p>
        </p:txBody>
      </p:sp>
      <p:sp>
        <p:nvSpPr>
          <p:cNvPr id="264237" name="Line 45"/>
          <p:cNvSpPr>
            <a:spLocks noChangeShapeType="1"/>
          </p:cNvSpPr>
          <p:nvPr/>
        </p:nvSpPr>
        <p:spPr bwMode="auto">
          <a:xfrm>
            <a:off x="6221413" y="3917499"/>
            <a:ext cx="0" cy="479425"/>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8" name="Line 46"/>
          <p:cNvSpPr>
            <a:spLocks noChangeShapeType="1"/>
          </p:cNvSpPr>
          <p:nvPr/>
        </p:nvSpPr>
        <p:spPr bwMode="auto">
          <a:xfrm>
            <a:off x="6227763" y="4388987"/>
            <a:ext cx="1050925"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39" name="Line 47"/>
          <p:cNvSpPr>
            <a:spLocks noChangeShapeType="1"/>
          </p:cNvSpPr>
          <p:nvPr/>
        </p:nvSpPr>
        <p:spPr bwMode="auto">
          <a:xfrm>
            <a:off x="7278688" y="4117524"/>
            <a:ext cx="0" cy="26670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1" name="Oval 49"/>
          <p:cNvSpPr>
            <a:spLocks noChangeArrowheads="1"/>
          </p:cNvSpPr>
          <p:nvPr/>
        </p:nvSpPr>
        <p:spPr bwMode="auto">
          <a:xfrm>
            <a:off x="750888" y="5127174"/>
            <a:ext cx="1422400"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2" name="Line 50"/>
          <p:cNvSpPr>
            <a:spLocks noChangeShapeType="1"/>
          </p:cNvSpPr>
          <p:nvPr/>
        </p:nvSpPr>
        <p:spPr bwMode="auto">
          <a:xfrm>
            <a:off x="744538" y="5182737"/>
            <a:ext cx="0" cy="57150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3" name="Line 51"/>
          <p:cNvSpPr>
            <a:spLocks noChangeShapeType="1"/>
          </p:cNvSpPr>
          <p:nvPr/>
        </p:nvSpPr>
        <p:spPr bwMode="auto">
          <a:xfrm>
            <a:off x="2179638" y="5198612"/>
            <a:ext cx="0" cy="555625"/>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4" name="Rectangle 52"/>
          <p:cNvSpPr>
            <a:spLocks noChangeArrowheads="1"/>
          </p:cNvSpPr>
          <p:nvPr/>
        </p:nvSpPr>
        <p:spPr bwMode="auto">
          <a:xfrm>
            <a:off x="1144526" y="5279574"/>
            <a:ext cx="681278" cy="45910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Load</a:t>
            </a:r>
          </a:p>
          <a:p>
            <a:pPr algn="ctr" eaLnBrk="0" hangingPunct="0"/>
            <a:r>
              <a:rPr lang="en-US" sz="1200">
                <a:solidFill>
                  <a:srgbClr val="000000"/>
                </a:solidFill>
                <a:latin typeface="+mj-lt"/>
              </a:rPr>
              <a:t>Module</a:t>
            </a:r>
          </a:p>
        </p:txBody>
      </p:sp>
      <p:sp>
        <p:nvSpPr>
          <p:cNvPr id="264245" name="Line 53"/>
          <p:cNvSpPr>
            <a:spLocks noChangeShapeType="1"/>
          </p:cNvSpPr>
          <p:nvPr/>
        </p:nvSpPr>
        <p:spPr bwMode="auto">
          <a:xfrm flipV="1">
            <a:off x="746125" y="5765349"/>
            <a:ext cx="1443038"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7" name="Oval 55"/>
          <p:cNvSpPr>
            <a:spLocks noChangeArrowheads="1"/>
          </p:cNvSpPr>
          <p:nvPr/>
        </p:nvSpPr>
        <p:spPr bwMode="auto">
          <a:xfrm>
            <a:off x="6411913" y="4933499"/>
            <a:ext cx="1422400"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8" name="Line 56"/>
          <p:cNvSpPr>
            <a:spLocks noChangeShapeType="1"/>
          </p:cNvSpPr>
          <p:nvPr/>
        </p:nvSpPr>
        <p:spPr bwMode="auto">
          <a:xfrm>
            <a:off x="6405563" y="4989062"/>
            <a:ext cx="0" cy="57150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49" name="Line 57"/>
          <p:cNvSpPr>
            <a:spLocks noChangeShapeType="1"/>
          </p:cNvSpPr>
          <p:nvPr/>
        </p:nvSpPr>
        <p:spPr bwMode="auto">
          <a:xfrm>
            <a:off x="7831138" y="5011287"/>
            <a:ext cx="0" cy="53975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50" name="Rectangle 58"/>
          <p:cNvSpPr>
            <a:spLocks noChangeArrowheads="1"/>
          </p:cNvSpPr>
          <p:nvPr/>
        </p:nvSpPr>
        <p:spPr bwMode="auto">
          <a:xfrm>
            <a:off x="6865768" y="5158924"/>
            <a:ext cx="395943" cy="27443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DB</a:t>
            </a:r>
          </a:p>
        </p:txBody>
      </p:sp>
      <p:sp>
        <p:nvSpPr>
          <p:cNvPr id="264251" name="Line 59"/>
          <p:cNvSpPr>
            <a:spLocks noChangeShapeType="1"/>
          </p:cNvSpPr>
          <p:nvPr/>
        </p:nvSpPr>
        <p:spPr bwMode="auto">
          <a:xfrm flipV="1">
            <a:off x="6411913" y="5557387"/>
            <a:ext cx="1422400" cy="0"/>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52" name="Line 60"/>
          <p:cNvSpPr>
            <a:spLocks noChangeShapeType="1"/>
          </p:cNvSpPr>
          <p:nvPr/>
        </p:nvSpPr>
        <p:spPr bwMode="auto">
          <a:xfrm>
            <a:off x="5586413" y="5250999"/>
            <a:ext cx="798512" cy="0"/>
          </a:xfrm>
          <a:prstGeom prst="line">
            <a:avLst/>
          </a:prstGeom>
          <a:noFill/>
          <a:ln w="12700">
            <a:solidFill>
              <a:schemeClr val="tx2"/>
            </a:solidFill>
            <a:round/>
            <a:headEnd type="triangle" w="med" len="med"/>
            <a:tailEnd type="triangle" w="med" len="med"/>
          </a:ln>
          <a:effectLst/>
        </p:spPr>
        <p:txBody>
          <a:bodyPr wrap="none" anchor="ctr"/>
          <a:lstStyle/>
          <a:p>
            <a:endParaRPr lang="en-US">
              <a:solidFill>
                <a:schemeClr val="tx2"/>
              </a:solidFill>
              <a:latin typeface="+mj-lt"/>
            </a:endParaRPr>
          </a:p>
        </p:txBody>
      </p:sp>
      <p:sp>
        <p:nvSpPr>
          <p:cNvPr id="264253" name="Rectangle 61"/>
          <p:cNvSpPr>
            <a:spLocks noChangeArrowheads="1"/>
          </p:cNvSpPr>
          <p:nvPr/>
        </p:nvSpPr>
        <p:spPr bwMode="auto">
          <a:xfrm>
            <a:off x="587375" y="3047549"/>
            <a:ext cx="2011363" cy="225425"/>
          </a:xfrm>
          <a:prstGeom prst="rect">
            <a:avLst/>
          </a:prstGeom>
          <a:noFill/>
          <a:ln w="12700">
            <a:solidFill>
              <a:schemeClr val="tx2"/>
            </a:solidFill>
            <a:miter lim="800000"/>
            <a:headEnd/>
            <a:tailEnd/>
          </a:ln>
          <a:effectLst/>
        </p:spPr>
        <p:txBody>
          <a:bodyPr wrap="none" anchor="ctr"/>
          <a:lstStyle/>
          <a:p>
            <a:endParaRPr lang="en-US">
              <a:solidFill>
                <a:srgbClr val="000000"/>
              </a:solidFill>
              <a:latin typeface="+mj-lt"/>
            </a:endParaRPr>
          </a:p>
        </p:txBody>
      </p:sp>
      <p:sp>
        <p:nvSpPr>
          <p:cNvPr id="264254" name="Oval 62"/>
          <p:cNvSpPr>
            <a:spLocks noChangeArrowheads="1"/>
          </p:cNvSpPr>
          <p:nvPr/>
        </p:nvSpPr>
        <p:spPr bwMode="auto">
          <a:xfrm>
            <a:off x="3963988" y="1490212"/>
            <a:ext cx="1420812" cy="130175"/>
          </a:xfrm>
          <a:prstGeom prst="ellips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55" name="Line 63"/>
          <p:cNvSpPr>
            <a:spLocks noChangeShapeType="1"/>
          </p:cNvSpPr>
          <p:nvPr/>
        </p:nvSpPr>
        <p:spPr bwMode="auto">
          <a:xfrm>
            <a:off x="3957638" y="1545774"/>
            <a:ext cx="0" cy="479425"/>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56" name="Line 64"/>
          <p:cNvSpPr>
            <a:spLocks noChangeShapeType="1"/>
          </p:cNvSpPr>
          <p:nvPr/>
        </p:nvSpPr>
        <p:spPr bwMode="auto">
          <a:xfrm>
            <a:off x="5392738" y="1563237"/>
            <a:ext cx="0" cy="461962"/>
          </a:xfrm>
          <a:prstGeom prst="line">
            <a:avLst/>
          </a:prstGeom>
          <a:noFill/>
          <a:ln w="12700">
            <a:solidFill>
              <a:schemeClr val="tx2"/>
            </a:solidFill>
            <a:round/>
            <a:headEnd/>
            <a:tailEnd/>
          </a:ln>
          <a:effectLst/>
        </p:spPr>
        <p:txBody>
          <a:bodyPr wrap="none" anchor="ctr"/>
          <a:lstStyle/>
          <a:p>
            <a:endParaRPr lang="en-US">
              <a:solidFill>
                <a:schemeClr val="tx2"/>
              </a:solidFill>
              <a:latin typeface="+mj-lt"/>
            </a:endParaRPr>
          </a:p>
        </p:txBody>
      </p:sp>
      <p:sp>
        <p:nvSpPr>
          <p:cNvPr id="264257" name="Rectangle 65"/>
          <p:cNvSpPr>
            <a:spLocks noChangeArrowheads="1"/>
          </p:cNvSpPr>
          <p:nvPr/>
        </p:nvSpPr>
        <p:spPr bwMode="auto">
          <a:xfrm>
            <a:off x="4165600" y="1569587"/>
            <a:ext cx="957263" cy="459100"/>
          </a:xfrm>
          <a:prstGeom prst="rect">
            <a:avLst/>
          </a:prstGeom>
          <a:noFill/>
          <a:ln w="12700">
            <a:noFill/>
            <a:miter lim="800000"/>
            <a:headEnd/>
            <a:tailEnd/>
          </a:ln>
          <a:effectLst/>
        </p:spPr>
        <p:txBody>
          <a:bodyPr lIns="90488" tIns="44450" rIns="90488" bIns="44450">
            <a:spAutoFit/>
          </a:bodyPr>
          <a:lstStyle/>
          <a:p>
            <a:pPr algn="ctr" eaLnBrk="0" hangingPunct="0"/>
            <a:r>
              <a:rPr lang="en-US" sz="1200">
                <a:solidFill>
                  <a:srgbClr val="000000"/>
                </a:solidFill>
                <a:latin typeface="+mj-lt"/>
              </a:rPr>
              <a:t>Source</a:t>
            </a:r>
          </a:p>
          <a:p>
            <a:pPr algn="ctr" eaLnBrk="0" hangingPunct="0"/>
            <a:r>
              <a:rPr lang="en-US" sz="1200">
                <a:solidFill>
                  <a:srgbClr val="000000"/>
                </a:solidFill>
                <a:latin typeface="+mj-lt"/>
              </a:rPr>
              <a:t>Module</a:t>
            </a:r>
          </a:p>
        </p:txBody>
      </p:sp>
      <p:sp>
        <p:nvSpPr>
          <p:cNvPr id="264258" name="Line 66"/>
          <p:cNvSpPr>
            <a:spLocks noChangeShapeType="1"/>
          </p:cNvSpPr>
          <p:nvPr/>
        </p:nvSpPr>
        <p:spPr bwMode="auto">
          <a:xfrm>
            <a:off x="4632325" y="2050599"/>
            <a:ext cx="0" cy="250825"/>
          </a:xfrm>
          <a:prstGeom prst="line">
            <a:avLst/>
          </a:prstGeom>
          <a:noFill/>
          <a:ln w="12700">
            <a:solidFill>
              <a:schemeClr val="tx1"/>
            </a:solidFill>
            <a:round/>
            <a:headEnd/>
            <a:tailEnd type="triangle" w="med" len="med"/>
          </a:ln>
          <a:effectLst/>
        </p:spPr>
        <p:txBody>
          <a:bodyPr wrap="none" anchor="ctr"/>
          <a:lstStyle/>
          <a:p>
            <a:endParaRPr lang="en-US">
              <a:solidFill>
                <a:schemeClr val="tx2"/>
              </a:solidFill>
              <a:latin typeface="+mj-lt"/>
            </a:endParaRPr>
          </a:p>
        </p:txBody>
      </p:sp>
      <p:sp>
        <p:nvSpPr>
          <p:cNvPr id="264259" name="Rectangle 67"/>
          <p:cNvSpPr>
            <a:spLocks noChangeArrowheads="1"/>
          </p:cNvSpPr>
          <p:nvPr/>
        </p:nvSpPr>
        <p:spPr bwMode="auto">
          <a:xfrm>
            <a:off x="3709988" y="2315712"/>
            <a:ext cx="2012950" cy="360362"/>
          </a:xfrm>
          <a:prstGeom prst="rect">
            <a:avLst/>
          </a:prstGeom>
          <a:noFill/>
          <a:ln w="12700">
            <a:solidFill>
              <a:schemeClr val="tx2"/>
            </a:solidFill>
            <a:miter lim="800000"/>
            <a:headEnd/>
            <a:tailEnd/>
          </a:ln>
          <a:effectLst/>
        </p:spPr>
        <p:txBody>
          <a:bodyPr wrap="none" anchor="ctr"/>
          <a:lstStyle/>
          <a:p>
            <a:endParaRPr lang="en-US">
              <a:solidFill>
                <a:srgbClr val="000000"/>
              </a:solidFill>
              <a:latin typeface="+mj-lt"/>
            </a:endParaRPr>
          </a:p>
        </p:txBody>
      </p:sp>
      <p:sp>
        <p:nvSpPr>
          <p:cNvPr id="264260" name="Rectangle 68"/>
          <p:cNvSpPr>
            <a:spLocks noChangeArrowheads="1"/>
          </p:cNvSpPr>
          <p:nvPr/>
        </p:nvSpPr>
        <p:spPr bwMode="auto">
          <a:xfrm>
            <a:off x="4191443" y="2404612"/>
            <a:ext cx="1000276" cy="27443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a:solidFill>
                  <a:srgbClr val="000000"/>
                </a:solidFill>
                <a:latin typeface="+mj-lt"/>
              </a:rPr>
              <a:t>Precompiler</a:t>
            </a:r>
          </a:p>
        </p:txBody>
      </p:sp>
      <p:sp>
        <p:nvSpPr>
          <p:cNvPr id="264261" name="Line 69"/>
          <p:cNvSpPr>
            <a:spLocks noChangeShapeType="1"/>
          </p:cNvSpPr>
          <p:nvPr/>
        </p:nvSpPr>
        <p:spPr bwMode="auto">
          <a:xfrm flipH="1">
            <a:off x="2335213" y="2496687"/>
            <a:ext cx="1389062" cy="0"/>
          </a:xfrm>
          <a:prstGeom prst="line">
            <a:avLst/>
          </a:prstGeom>
          <a:noFill/>
          <a:ln w="12700">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62" name="Line 70"/>
          <p:cNvSpPr>
            <a:spLocks noChangeShapeType="1"/>
          </p:cNvSpPr>
          <p:nvPr/>
        </p:nvSpPr>
        <p:spPr bwMode="auto">
          <a:xfrm>
            <a:off x="5754688" y="2496687"/>
            <a:ext cx="1136650" cy="0"/>
          </a:xfrm>
          <a:prstGeom prst="line">
            <a:avLst/>
          </a:prstGeom>
          <a:noFill/>
          <a:ln w="12700">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63" name="Line 71"/>
          <p:cNvSpPr>
            <a:spLocks noChangeShapeType="1"/>
          </p:cNvSpPr>
          <p:nvPr/>
        </p:nvSpPr>
        <p:spPr bwMode="auto">
          <a:xfrm>
            <a:off x="914400" y="2712587"/>
            <a:ext cx="1417638" cy="0"/>
          </a:xfrm>
          <a:prstGeom prst="line">
            <a:avLst/>
          </a:prstGeom>
          <a:noFill/>
          <a:ln w="9525">
            <a:solidFill>
              <a:schemeClr val="tx2"/>
            </a:solidFill>
            <a:round/>
            <a:headEnd/>
            <a:tailEnd/>
          </a:ln>
          <a:effectLst/>
        </p:spPr>
        <p:txBody>
          <a:bodyPr wrap="none" anchor="ctr"/>
          <a:lstStyle/>
          <a:p>
            <a:endParaRPr lang="en-US">
              <a:solidFill>
                <a:schemeClr val="tx2"/>
              </a:solidFill>
              <a:latin typeface="+mj-lt"/>
            </a:endParaRPr>
          </a:p>
        </p:txBody>
      </p:sp>
      <p:sp>
        <p:nvSpPr>
          <p:cNvPr id="264264" name="Line 72"/>
          <p:cNvSpPr>
            <a:spLocks noChangeShapeType="1"/>
          </p:cNvSpPr>
          <p:nvPr/>
        </p:nvSpPr>
        <p:spPr bwMode="auto">
          <a:xfrm>
            <a:off x="1533525" y="2741162"/>
            <a:ext cx="0" cy="306387"/>
          </a:xfrm>
          <a:prstGeom prst="line">
            <a:avLst/>
          </a:prstGeom>
          <a:noFill/>
          <a:ln w="9525">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65" name="Line 73"/>
          <p:cNvSpPr>
            <a:spLocks noChangeShapeType="1"/>
          </p:cNvSpPr>
          <p:nvPr/>
        </p:nvSpPr>
        <p:spPr bwMode="auto">
          <a:xfrm>
            <a:off x="1533525" y="3292024"/>
            <a:ext cx="0" cy="184150"/>
          </a:xfrm>
          <a:prstGeom prst="line">
            <a:avLst/>
          </a:prstGeom>
          <a:noFill/>
          <a:ln w="9525">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66" name="Line 74"/>
          <p:cNvSpPr>
            <a:spLocks noChangeShapeType="1"/>
          </p:cNvSpPr>
          <p:nvPr/>
        </p:nvSpPr>
        <p:spPr bwMode="auto">
          <a:xfrm>
            <a:off x="1462088" y="4149274"/>
            <a:ext cx="0" cy="182563"/>
          </a:xfrm>
          <a:prstGeom prst="line">
            <a:avLst/>
          </a:prstGeom>
          <a:noFill/>
          <a:ln w="9525">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67" name="Line 75"/>
          <p:cNvSpPr>
            <a:spLocks noChangeShapeType="1"/>
          </p:cNvSpPr>
          <p:nvPr/>
        </p:nvSpPr>
        <p:spPr bwMode="auto">
          <a:xfrm>
            <a:off x="1462088" y="4882699"/>
            <a:ext cx="0" cy="244475"/>
          </a:xfrm>
          <a:prstGeom prst="line">
            <a:avLst/>
          </a:prstGeom>
          <a:noFill/>
          <a:ln w="9525">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64268" name="Line 76"/>
          <p:cNvSpPr>
            <a:spLocks noChangeShapeType="1"/>
          </p:cNvSpPr>
          <p:nvPr/>
        </p:nvSpPr>
        <p:spPr bwMode="auto">
          <a:xfrm>
            <a:off x="3963988" y="2022024"/>
            <a:ext cx="1435100" cy="0"/>
          </a:xfrm>
          <a:prstGeom prst="line">
            <a:avLst/>
          </a:prstGeom>
          <a:noFill/>
          <a:ln w="9525">
            <a:solidFill>
              <a:schemeClr val="tx2"/>
            </a:solidFill>
            <a:round/>
            <a:headEnd/>
            <a:tailEnd/>
          </a:ln>
          <a:effectLst/>
        </p:spPr>
        <p:txBody>
          <a:bodyPr wrap="none" anchor="ctr"/>
          <a:lstStyle/>
          <a:p>
            <a:endParaRPr lang="en-US">
              <a:solidFill>
                <a:schemeClr val="tx2"/>
              </a:solidFill>
              <a:latin typeface="+mj-lt"/>
            </a:endParaRPr>
          </a:p>
        </p:txBody>
      </p:sp>
      <p:sp>
        <p:nvSpPr>
          <p:cNvPr id="264269" name="Line 77"/>
          <p:cNvSpPr>
            <a:spLocks noChangeShapeType="1"/>
          </p:cNvSpPr>
          <p:nvPr/>
        </p:nvSpPr>
        <p:spPr bwMode="auto">
          <a:xfrm>
            <a:off x="7562850" y="3292024"/>
            <a:ext cx="3175" cy="152400"/>
          </a:xfrm>
          <a:prstGeom prst="line">
            <a:avLst/>
          </a:prstGeom>
          <a:noFill/>
          <a:ln w="9525">
            <a:solidFill>
              <a:schemeClr val="tx2"/>
            </a:solidFill>
            <a:round/>
            <a:headEnd/>
            <a:tailEnd type="triangle" w="med" len="med"/>
          </a:ln>
          <a:effectLst/>
        </p:spPr>
        <p:txBody>
          <a:bodyPr wrap="none" anchor="ctr"/>
          <a:lstStyle/>
          <a:p>
            <a:endParaRPr lang="en-US">
              <a:solidFill>
                <a:schemeClr val="tx2"/>
              </a:solidFill>
              <a:latin typeface="+mj-lt"/>
            </a:endParaRPr>
          </a:p>
        </p:txBody>
      </p:sp>
      <p:sp>
        <p:nvSpPr>
          <p:cNvPr id="2" name="Title 1"/>
          <p:cNvSpPr>
            <a:spLocks noGrp="1"/>
          </p:cNvSpPr>
          <p:nvPr>
            <p:ph type="title"/>
          </p:nvPr>
        </p:nvSpPr>
        <p:spPr>
          <a:xfrm>
            <a:off x="1" y="0"/>
            <a:ext cx="9143999" cy="1002135"/>
          </a:xfrm>
        </p:spPr>
        <p:txBody>
          <a:bodyPr/>
          <a:lstStyle/>
          <a:p>
            <a:r>
              <a:rPr lang="en-US" sz="1200" dirty="0"/>
              <a:t>9.5: DB2 Application Programs Preparation And Execution</a:t>
            </a:r>
            <a:r>
              <a:rPr lang="en-US" dirty="0"/>
              <a:t/>
            </a:r>
            <a:br>
              <a:rPr lang="en-US" dirty="0"/>
            </a:br>
            <a:r>
              <a:rPr lang="en-US" dirty="0"/>
              <a:t>Control Flow Diagram </a:t>
            </a:r>
          </a:p>
        </p:txBody>
      </p:sp>
      <p:sp>
        <p:nvSpPr>
          <p:cNvPr id="3" name="Content Placeholder 2"/>
          <p:cNvSpPr>
            <a:spLocks noGrp="1"/>
          </p:cNvSpPr>
          <p:nvPr>
            <p:ph idx="1"/>
          </p:nvPr>
        </p:nvSpPr>
        <p:spPr/>
        <p:txBody>
          <a:bodyPr/>
          <a:lstStyle/>
          <a:p>
            <a:endParaRPr lang="en-US">
              <a:latin typeface="+mj-lt"/>
            </a:endParaRPr>
          </a:p>
        </p:txBody>
      </p:sp>
    </p:spTree>
    <p:extLst>
      <p:ext uri="{BB962C8B-B14F-4D97-AF65-F5344CB8AC3E}">
        <p14:creationId xmlns:p14="http://schemas.microsoft.com/office/powerpoint/2010/main" val="1580801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0886"/>
            <a:ext cx="9143999" cy="1002135"/>
          </a:xfrm>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Various components of DB2 that provide various services</a:t>
            </a:r>
          </a:p>
          <a:p>
            <a:endParaRPr lang="en-US" dirty="0"/>
          </a:p>
          <a:p>
            <a:endParaRPr lang="en-US" dirty="0"/>
          </a:p>
        </p:txBody>
      </p:sp>
    </p:spTree>
    <p:extLst>
      <p:ext uri="{BB962C8B-B14F-4D97-AF65-F5344CB8AC3E}">
        <p14:creationId xmlns:p14="http://schemas.microsoft.com/office/powerpoint/2010/main" val="2556348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While execution, when application program requests some DB operation to be performed, first control goes to the ---------</a:t>
            </a:r>
          </a:p>
          <a:p>
            <a:pPr lvl="1"/>
            <a:r>
              <a:rPr lang="en-US" dirty="0"/>
              <a:t>Runtime supervisor</a:t>
            </a:r>
          </a:p>
          <a:p>
            <a:pPr lvl="1"/>
            <a:r>
              <a:rPr lang="en-US" dirty="0"/>
              <a:t>Data manger</a:t>
            </a:r>
          </a:p>
          <a:p>
            <a:pPr lvl="1"/>
            <a:r>
              <a:rPr lang="en-US" dirty="0"/>
              <a:t>Buffer Manager </a:t>
            </a:r>
          </a:p>
          <a:p>
            <a:endParaRPr lang="en-US" dirty="0"/>
          </a:p>
          <a:p>
            <a:r>
              <a:rPr lang="en-US" dirty="0"/>
              <a:t>Question 2: DBRM’s can be bound into a package or directly into an application plan?</a:t>
            </a:r>
          </a:p>
          <a:p>
            <a:pPr lvl="1"/>
            <a:r>
              <a:rPr lang="en-US" dirty="0"/>
              <a:t>True/False</a:t>
            </a:r>
          </a:p>
          <a:p>
            <a:endParaRPr lang="en-US" dirty="0"/>
          </a:p>
          <a:p>
            <a:endParaRPr lang="en-US" dirty="0"/>
          </a:p>
        </p:txBody>
      </p:sp>
    </p:spTree>
    <p:extLst>
      <p:ext uri="{BB962C8B-B14F-4D97-AF65-F5344CB8AC3E}">
        <p14:creationId xmlns:p14="http://schemas.microsoft.com/office/powerpoint/2010/main" val="1631002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3: Which of the following DB2 services is responsible for writing into log data sets?</a:t>
            </a:r>
          </a:p>
          <a:p>
            <a:pPr lvl="1"/>
            <a:r>
              <a:rPr lang="en-US" dirty="0"/>
              <a:t>System services</a:t>
            </a:r>
          </a:p>
          <a:p>
            <a:pPr lvl="1"/>
            <a:r>
              <a:rPr lang="en-US" dirty="0"/>
              <a:t>Database services</a:t>
            </a:r>
          </a:p>
          <a:p>
            <a:pPr lvl="1"/>
            <a:r>
              <a:rPr lang="en-US" dirty="0"/>
              <a:t>Locking services</a:t>
            </a:r>
          </a:p>
          <a:p>
            <a:pPr lvl="1"/>
            <a:endParaRPr lang="en-US" dirty="0"/>
          </a:p>
          <a:p>
            <a:pPr lvl="1"/>
            <a:endParaRPr lang="en-US" dirty="0"/>
          </a:p>
        </p:txBody>
      </p:sp>
    </p:spTree>
    <p:extLst>
      <p:ext uri="{BB962C8B-B14F-4D97-AF65-F5344CB8AC3E}">
        <p14:creationId xmlns:p14="http://schemas.microsoft.com/office/powerpoint/2010/main" val="209820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41667" name="Rectangle 3"/>
          <p:cNvSpPr>
            <a:spLocks noChangeArrowheads="1"/>
          </p:cNvSpPr>
          <p:nvPr/>
        </p:nvSpPr>
        <p:spPr bwMode="auto">
          <a:xfrm>
            <a:off x="2697163" y="1684338"/>
            <a:ext cx="3115149" cy="366767"/>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0000"/>
                </a:solidFill>
                <a:latin typeface="+mj-lt"/>
              </a:rPr>
              <a:t>MVS OPERATING SYSTEM</a:t>
            </a:r>
          </a:p>
        </p:txBody>
      </p:sp>
      <p:sp>
        <p:nvSpPr>
          <p:cNvPr id="241668" name="Line 4"/>
          <p:cNvSpPr>
            <a:spLocks noChangeShapeType="1"/>
          </p:cNvSpPr>
          <p:nvPr/>
        </p:nvSpPr>
        <p:spPr bwMode="auto">
          <a:xfrm>
            <a:off x="542925" y="2100263"/>
            <a:ext cx="7978775"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1669" name="Rectangle 5"/>
          <p:cNvSpPr>
            <a:spLocks noChangeArrowheads="1"/>
          </p:cNvSpPr>
          <p:nvPr/>
        </p:nvSpPr>
        <p:spPr bwMode="auto">
          <a:xfrm>
            <a:off x="653514" y="2198688"/>
            <a:ext cx="1324082" cy="643766"/>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a:latin typeface="+mj-lt"/>
              </a:rPr>
              <a:t>TSO</a:t>
            </a:r>
          </a:p>
          <a:p>
            <a:pPr algn="ctr" eaLnBrk="0" hangingPunct="0"/>
            <a:r>
              <a:rPr lang="en-US">
                <a:latin typeface="+mj-lt"/>
              </a:rPr>
              <a:t>Subsystem</a:t>
            </a:r>
          </a:p>
        </p:txBody>
      </p:sp>
      <p:sp>
        <p:nvSpPr>
          <p:cNvPr id="241670" name="Rectangle 6"/>
          <p:cNvSpPr>
            <a:spLocks noChangeArrowheads="1"/>
          </p:cNvSpPr>
          <p:nvPr/>
        </p:nvSpPr>
        <p:spPr bwMode="auto">
          <a:xfrm>
            <a:off x="3347501" y="2198688"/>
            <a:ext cx="1324082" cy="643766"/>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a:latin typeface="+mj-lt"/>
              </a:rPr>
              <a:t>IMS</a:t>
            </a:r>
          </a:p>
          <a:p>
            <a:pPr algn="ctr" eaLnBrk="0" hangingPunct="0"/>
            <a:r>
              <a:rPr lang="en-US">
                <a:latin typeface="+mj-lt"/>
              </a:rPr>
              <a:t>Subsystem</a:t>
            </a:r>
          </a:p>
        </p:txBody>
      </p:sp>
      <p:sp>
        <p:nvSpPr>
          <p:cNvPr id="241671" name="Rectangle 7"/>
          <p:cNvSpPr>
            <a:spLocks noChangeArrowheads="1"/>
          </p:cNvSpPr>
          <p:nvPr/>
        </p:nvSpPr>
        <p:spPr bwMode="auto">
          <a:xfrm>
            <a:off x="6700301" y="2141538"/>
            <a:ext cx="1324082" cy="643766"/>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a:latin typeface="+mj-lt"/>
              </a:rPr>
              <a:t>CICS</a:t>
            </a:r>
          </a:p>
          <a:p>
            <a:pPr algn="ctr" eaLnBrk="0" hangingPunct="0"/>
            <a:r>
              <a:rPr lang="en-US">
                <a:latin typeface="+mj-lt"/>
              </a:rPr>
              <a:t>Subsystem</a:t>
            </a:r>
          </a:p>
        </p:txBody>
      </p:sp>
      <p:sp>
        <p:nvSpPr>
          <p:cNvPr id="241672" name="Line 8"/>
          <p:cNvSpPr>
            <a:spLocks noChangeShapeType="1"/>
          </p:cNvSpPr>
          <p:nvPr/>
        </p:nvSpPr>
        <p:spPr bwMode="auto">
          <a:xfrm>
            <a:off x="558800" y="2881313"/>
            <a:ext cx="7978775"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1673" name="Line 9"/>
          <p:cNvSpPr>
            <a:spLocks noChangeShapeType="1"/>
          </p:cNvSpPr>
          <p:nvPr/>
        </p:nvSpPr>
        <p:spPr bwMode="auto">
          <a:xfrm>
            <a:off x="542925" y="3186113"/>
            <a:ext cx="7978775"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1674" name="Rectangle 10"/>
          <p:cNvSpPr>
            <a:spLocks noChangeArrowheads="1"/>
          </p:cNvSpPr>
          <p:nvPr/>
        </p:nvSpPr>
        <p:spPr bwMode="auto">
          <a:xfrm>
            <a:off x="3276600" y="3186113"/>
            <a:ext cx="1939635" cy="366767"/>
          </a:xfrm>
          <a:prstGeom prst="rect">
            <a:avLst/>
          </a:prstGeom>
          <a:noFill/>
          <a:ln w="12700">
            <a:solidFill>
              <a:schemeClr val="tx1"/>
            </a:solidFill>
            <a:miter lim="800000"/>
            <a:headEnd/>
            <a:tailEnd/>
          </a:ln>
          <a:effectLst/>
        </p:spPr>
        <p:txBody>
          <a:bodyPr wrap="none" lIns="90488" tIns="44450" rIns="90488" bIns="44450">
            <a:spAutoFit/>
          </a:bodyPr>
          <a:lstStyle/>
          <a:p>
            <a:pPr eaLnBrk="0" hangingPunct="0"/>
            <a:r>
              <a:rPr lang="en-US" b="1">
                <a:latin typeface="+mj-lt"/>
              </a:rPr>
              <a:t>DB2 Subsystem</a:t>
            </a:r>
          </a:p>
        </p:txBody>
      </p:sp>
      <p:sp>
        <p:nvSpPr>
          <p:cNvPr id="241675" name="Line 11"/>
          <p:cNvSpPr>
            <a:spLocks noChangeShapeType="1"/>
          </p:cNvSpPr>
          <p:nvPr/>
        </p:nvSpPr>
        <p:spPr bwMode="auto">
          <a:xfrm>
            <a:off x="542925" y="3529013"/>
            <a:ext cx="7978775"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1676" name="Rectangle 12"/>
          <p:cNvSpPr>
            <a:spLocks noChangeArrowheads="1"/>
          </p:cNvSpPr>
          <p:nvPr/>
        </p:nvSpPr>
        <p:spPr bwMode="auto">
          <a:xfrm>
            <a:off x="666723" y="3627438"/>
            <a:ext cx="1926811" cy="175176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a:latin typeface="+mj-lt"/>
              </a:rPr>
              <a:t>RESOURCE</a:t>
            </a:r>
          </a:p>
          <a:p>
            <a:pPr algn="ctr" eaLnBrk="0" hangingPunct="0"/>
            <a:r>
              <a:rPr lang="en-US">
                <a:latin typeface="+mj-lt"/>
              </a:rPr>
              <a:t>LOCK</a:t>
            </a:r>
          </a:p>
          <a:p>
            <a:pPr algn="ctr" eaLnBrk="0" hangingPunct="0"/>
            <a:r>
              <a:rPr lang="en-US">
                <a:latin typeface="+mj-lt"/>
              </a:rPr>
              <a:t>MANAGER</a:t>
            </a:r>
          </a:p>
          <a:p>
            <a:pPr algn="ctr" eaLnBrk="0" hangingPunct="0"/>
            <a:endParaRPr lang="en-US">
              <a:latin typeface="+mj-lt"/>
            </a:endParaRPr>
          </a:p>
          <a:p>
            <a:pPr algn="ctr" eaLnBrk="0" hangingPunct="0"/>
            <a:r>
              <a:rPr lang="en-US">
                <a:latin typeface="+mj-lt"/>
              </a:rPr>
              <a:t>Isolate Users</a:t>
            </a:r>
          </a:p>
          <a:p>
            <a:pPr algn="ctr" eaLnBrk="0" hangingPunct="0"/>
            <a:r>
              <a:rPr lang="en-US">
                <a:latin typeface="+mj-lt"/>
              </a:rPr>
              <a:t>Locking Services</a:t>
            </a:r>
          </a:p>
        </p:txBody>
      </p:sp>
      <p:sp>
        <p:nvSpPr>
          <p:cNvPr id="241677" name="Rectangle 13"/>
          <p:cNvSpPr>
            <a:spLocks noChangeArrowheads="1"/>
          </p:cNvSpPr>
          <p:nvPr/>
        </p:nvSpPr>
        <p:spPr bwMode="auto">
          <a:xfrm>
            <a:off x="3429000" y="3627438"/>
            <a:ext cx="1787525" cy="1736725"/>
          </a:xfrm>
          <a:prstGeom prst="rect">
            <a:avLst/>
          </a:prstGeom>
          <a:noFill/>
          <a:ln w="12700">
            <a:solidFill>
              <a:schemeClr val="tx1"/>
            </a:solidFill>
            <a:miter lim="800000"/>
            <a:headEnd/>
            <a:tailEnd/>
          </a:ln>
          <a:effectLst/>
        </p:spPr>
        <p:txBody>
          <a:bodyPr lIns="90488" tIns="44450" rIns="90488" bIns="44450">
            <a:spAutoFit/>
          </a:bodyPr>
          <a:lstStyle/>
          <a:p>
            <a:pPr algn="ctr" eaLnBrk="0" hangingPunct="0"/>
            <a:r>
              <a:rPr lang="en-US">
                <a:latin typeface="+mj-lt"/>
              </a:rPr>
              <a:t>DATABASE</a:t>
            </a:r>
          </a:p>
          <a:p>
            <a:pPr algn="ctr" eaLnBrk="0" hangingPunct="0"/>
            <a:r>
              <a:rPr lang="en-US">
                <a:latin typeface="+mj-lt"/>
              </a:rPr>
              <a:t>SERVICES</a:t>
            </a:r>
          </a:p>
          <a:p>
            <a:pPr algn="ctr" eaLnBrk="0" hangingPunct="0"/>
            <a:endParaRPr lang="en-US">
              <a:latin typeface="+mj-lt"/>
            </a:endParaRPr>
          </a:p>
          <a:p>
            <a:pPr algn="ctr" eaLnBrk="0" hangingPunct="0"/>
            <a:r>
              <a:rPr lang="en-US">
                <a:latin typeface="+mj-lt"/>
              </a:rPr>
              <a:t>Access Data</a:t>
            </a:r>
          </a:p>
          <a:p>
            <a:pPr algn="ctr" eaLnBrk="0" hangingPunct="0"/>
            <a:r>
              <a:rPr lang="en-US">
                <a:latin typeface="+mj-lt"/>
              </a:rPr>
              <a:t>Create Objects</a:t>
            </a:r>
          </a:p>
          <a:p>
            <a:pPr algn="ctr" eaLnBrk="0" hangingPunct="0"/>
            <a:r>
              <a:rPr lang="en-US">
                <a:latin typeface="+mj-lt"/>
              </a:rPr>
              <a:t>DB2 Catalog</a:t>
            </a:r>
          </a:p>
        </p:txBody>
      </p:sp>
      <p:sp>
        <p:nvSpPr>
          <p:cNvPr id="241678" name="Rectangle 14"/>
          <p:cNvSpPr>
            <a:spLocks noChangeArrowheads="1"/>
          </p:cNvSpPr>
          <p:nvPr/>
        </p:nvSpPr>
        <p:spPr bwMode="auto">
          <a:xfrm>
            <a:off x="6102486" y="3627438"/>
            <a:ext cx="2029403" cy="2028761"/>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a:latin typeface="+mj-lt"/>
              </a:rPr>
              <a:t>SYSTEM</a:t>
            </a:r>
          </a:p>
          <a:p>
            <a:pPr algn="ctr" eaLnBrk="0" hangingPunct="0"/>
            <a:r>
              <a:rPr lang="en-US">
                <a:latin typeface="+mj-lt"/>
              </a:rPr>
              <a:t>SERVICES</a:t>
            </a:r>
          </a:p>
          <a:p>
            <a:pPr algn="ctr" eaLnBrk="0" hangingPunct="0"/>
            <a:endParaRPr lang="en-US">
              <a:latin typeface="+mj-lt"/>
            </a:endParaRPr>
          </a:p>
          <a:p>
            <a:pPr algn="ctr" eaLnBrk="0" hangingPunct="0"/>
            <a:r>
              <a:rPr lang="en-US">
                <a:latin typeface="+mj-lt"/>
              </a:rPr>
              <a:t>Perform logging</a:t>
            </a:r>
          </a:p>
          <a:p>
            <a:pPr algn="ctr" eaLnBrk="0" hangingPunct="0"/>
            <a:r>
              <a:rPr lang="en-US">
                <a:latin typeface="+mj-lt"/>
              </a:rPr>
              <a:t>Manage Log</a:t>
            </a:r>
          </a:p>
          <a:p>
            <a:pPr algn="ctr" eaLnBrk="0" hangingPunct="0"/>
            <a:r>
              <a:rPr lang="en-US">
                <a:latin typeface="+mj-lt"/>
              </a:rPr>
              <a:t>Inventory Manage</a:t>
            </a:r>
          </a:p>
          <a:p>
            <a:pPr algn="ctr" eaLnBrk="0" hangingPunct="0"/>
            <a:r>
              <a:rPr lang="en-US">
                <a:latin typeface="+mj-lt"/>
              </a:rPr>
              <a:t>Threads</a:t>
            </a:r>
          </a:p>
        </p:txBody>
      </p:sp>
      <p:sp>
        <p:nvSpPr>
          <p:cNvPr id="241679" name="Line 15"/>
          <p:cNvSpPr>
            <a:spLocks noChangeShapeType="1"/>
          </p:cNvSpPr>
          <p:nvPr/>
        </p:nvSpPr>
        <p:spPr bwMode="auto">
          <a:xfrm>
            <a:off x="533400" y="2119313"/>
            <a:ext cx="0" cy="359410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41680" name="Line 16"/>
          <p:cNvSpPr>
            <a:spLocks noChangeShapeType="1"/>
          </p:cNvSpPr>
          <p:nvPr/>
        </p:nvSpPr>
        <p:spPr bwMode="auto">
          <a:xfrm>
            <a:off x="533400" y="5715000"/>
            <a:ext cx="8013700" cy="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41681" name="Line 17"/>
          <p:cNvSpPr>
            <a:spLocks noChangeShapeType="1"/>
          </p:cNvSpPr>
          <p:nvPr/>
        </p:nvSpPr>
        <p:spPr bwMode="auto">
          <a:xfrm>
            <a:off x="2895600" y="3567113"/>
            <a:ext cx="0" cy="213360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41682" name="Line 18"/>
          <p:cNvSpPr>
            <a:spLocks noChangeShapeType="1"/>
          </p:cNvSpPr>
          <p:nvPr/>
        </p:nvSpPr>
        <p:spPr bwMode="auto">
          <a:xfrm>
            <a:off x="5715000" y="3567113"/>
            <a:ext cx="0" cy="213360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41683" name="Line 19"/>
          <p:cNvSpPr>
            <a:spLocks noChangeShapeType="1"/>
          </p:cNvSpPr>
          <p:nvPr/>
        </p:nvSpPr>
        <p:spPr bwMode="auto">
          <a:xfrm flipH="1">
            <a:off x="8521700" y="2119313"/>
            <a:ext cx="12700" cy="358140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41684" name="Line 20"/>
          <p:cNvSpPr>
            <a:spLocks noChangeShapeType="1"/>
          </p:cNvSpPr>
          <p:nvPr/>
        </p:nvSpPr>
        <p:spPr bwMode="auto">
          <a:xfrm>
            <a:off x="2819400" y="2119313"/>
            <a:ext cx="0" cy="76200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41685" name="Line 21"/>
          <p:cNvSpPr>
            <a:spLocks noChangeShapeType="1"/>
          </p:cNvSpPr>
          <p:nvPr/>
        </p:nvSpPr>
        <p:spPr bwMode="auto">
          <a:xfrm>
            <a:off x="5867400" y="2119313"/>
            <a:ext cx="0" cy="762000"/>
          </a:xfrm>
          <a:prstGeom prst="line">
            <a:avLst/>
          </a:prstGeom>
          <a:noFill/>
          <a:ln w="9525">
            <a:solidFill>
              <a:schemeClr val="tx1"/>
            </a:solidFill>
            <a:round/>
            <a:headEnd/>
            <a:tailEnd/>
          </a:ln>
          <a:effectLst/>
        </p:spPr>
        <p:txBody>
          <a:bodyPr wrap="none" anchor="ctr"/>
          <a:lstStyle/>
          <a:p>
            <a:endParaRPr lang="en-US">
              <a:latin typeface="+mj-lt"/>
            </a:endParaRPr>
          </a:p>
        </p:txBody>
      </p:sp>
      <p:sp>
        <p:nvSpPr>
          <p:cNvPr id="2" name="Title 1"/>
          <p:cNvSpPr>
            <a:spLocks noGrp="1"/>
          </p:cNvSpPr>
          <p:nvPr>
            <p:ph type="title"/>
          </p:nvPr>
        </p:nvSpPr>
        <p:spPr>
          <a:xfrm>
            <a:off x="1" y="-10886"/>
            <a:ext cx="9143999" cy="1002135"/>
          </a:xfrm>
        </p:spPr>
        <p:txBody>
          <a:bodyPr/>
          <a:lstStyle/>
          <a:p>
            <a:r>
              <a:rPr lang="fr-FR" sz="1200" dirty="0"/>
              <a:t>9.1: DB2 System Structure </a:t>
            </a:r>
            <a:br>
              <a:rPr lang="fr-FR" sz="1200" dirty="0"/>
            </a:br>
            <a:r>
              <a:rPr lang="fr-FR" dirty="0"/>
              <a:t>DB2 </a:t>
            </a:r>
            <a:r>
              <a:rPr lang="fr-FR" dirty="0" err="1" smtClean="0"/>
              <a:t>Environment</a:t>
            </a:r>
            <a:endParaRPr lang="en-US" dirty="0"/>
          </a:p>
        </p:txBody>
      </p:sp>
    </p:spTree>
    <p:extLst>
      <p:ext uri="{BB962C8B-B14F-4D97-AF65-F5344CB8AC3E}">
        <p14:creationId xmlns:p14="http://schemas.microsoft.com/office/powerpoint/2010/main" val="15598357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5" name="Rectangle 5"/>
          <p:cNvSpPr>
            <a:spLocks noChangeArrowheads="1"/>
          </p:cNvSpPr>
          <p:nvPr/>
        </p:nvSpPr>
        <p:spPr bwMode="auto">
          <a:xfrm>
            <a:off x="858838" y="1524000"/>
            <a:ext cx="1122362" cy="336550"/>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46" name="Rectangle 6"/>
          <p:cNvSpPr>
            <a:spLocks noChangeArrowheads="1"/>
          </p:cNvSpPr>
          <p:nvPr/>
        </p:nvSpPr>
        <p:spPr bwMode="auto">
          <a:xfrm>
            <a:off x="1060710" y="1560513"/>
            <a:ext cx="612348"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CICS</a:t>
            </a:r>
          </a:p>
        </p:txBody>
      </p:sp>
      <p:sp>
        <p:nvSpPr>
          <p:cNvPr id="240647" name="Rectangle 7"/>
          <p:cNvSpPr>
            <a:spLocks noChangeArrowheads="1"/>
          </p:cNvSpPr>
          <p:nvPr/>
        </p:nvSpPr>
        <p:spPr bwMode="auto">
          <a:xfrm>
            <a:off x="2643188" y="1524000"/>
            <a:ext cx="1122362" cy="336550"/>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48" name="Rectangle 8"/>
          <p:cNvSpPr>
            <a:spLocks noChangeArrowheads="1"/>
          </p:cNvSpPr>
          <p:nvPr/>
        </p:nvSpPr>
        <p:spPr bwMode="auto">
          <a:xfrm>
            <a:off x="2848421" y="1560513"/>
            <a:ext cx="811120"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IMS/DC</a:t>
            </a:r>
          </a:p>
        </p:txBody>
      </p:sp>
      <p:sp>
        <p:nvSpPr>
          <p:cNvPr id="240649" name="Rectangle 9"/>
          <p:cNvSpPr>
            <a:spLocks noChangeArrowheads="1"/>
          </p:cNvSpPr>
          <p:nvPr/>
        </p:nvSpPr>
        <p:spPr bwMode="auto">
          <a:xfrm>
            <a:off x="4752975" y="1524000"/>
            <a:ext cx="1122363" cy="336550"/>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50" name="Rectangle 10"/>
          <p:cNvSpPr>
            <a:spLocks noChangeArrowheads="1"/>
          </p:cNvSpPr>
          <p:nvPr/>
        </p:nvSpPr>
        <p:spPr bwMode="auto">
          <a:xfrm>
            <a:off x="4884443" y="1560513"/>
            <a:ext cx="801503"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IMS/DB</a:t>
            </a:r>
          </a:p>
        </p:txBody>
      </p:sp>
      <p:sp>
        <p:nvSpPr>
          <p:cNvPr id="240651" name="Rectangle 11"/>
          <p:cNvSpPr>
            <a:spLocks noChangeArrowheads="1"/>
          </p:cNvSpPr>
          <p:nvPr/>
        </p:nvSpPr>
        <p:spPr bwMode="auto">
          <a:xfrm>
            <a:off x="6618288" y="1524000"/>
            <a:ext cx="1042987" cy="336550"/>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52" name="Rectangle 12"/>
          <p:cNvSpPr>
            <a:spLocks noChangeArrowheads="1"/>
          </p:cNvSpPr>
          <p:nvPr/>
        </p:nvSpPr>
        <p:spPr bwMode="auto">
          <a:xfrm>
            <a:off x="6784140" y="1603375"/>
            <a:ext cx="551434"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TSO</a:t>
            </a:r>
          </a:p>
        </p:txBody>
      </p:sp>
      <p:sp>
        <p:nvSpPr>
          <p:cNvPr id="240653" name="Line 13"/>
          <p:cNvSpPr>
            <a:spLocks noChangeShapeType="1"/>
          </p:cNvSpPr>
          <p:nvPr/>
        </p:nvSpPr>
        <p:spPr bwMode="auto">
          <a:xfrm>
            <a:off x="1423988" y="2111375"/>
            <a:ext cx="5816600" cy="9525"/>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54" name="Line 14"/>
          <p:cNvSpPr>
            <a:spLocks noChangeShapeType="1"/>
          </p:cNvSpPr>
          <p:nvPr/>
        </p:nvSpPr>
        <p:spPr bwMode="auto">
          <a:xfrm>
            <a:off x="1419225" y="1876425"/>
            <a:ext cx="0" cy="233363"/>
          </a:xfrm>
          <a:prstGeom prst="line">
            <a:avLst/>
          </a:prstGeom>
          <a:noFill/>
          <a:ln w="12700">
            <a:solidFill>
              <a:schemeClr val="tx1"/>
            </a:solidFill>
            <a:round/>
            <a:headEnd type="triangle" w="med" len="med"/>
            <a:tailEnd/>
          </a:ln>
          <a:effectLst/>
        </p:spPr>
        <p:txBody>
          <a:bodyPr wrap="none" anchor="ctr"/>
          <a:lstStyle/>
          <a:p>
            <a:endParaRPr lang="en-US">
              <a:latin typeface="+mj-lt"/>
            </a:endParaRPr>
          </a:p>
        </p:txBody>
      </p:sp>
      <p:sp>
        <p:nvSpPr>
          <p:cNvPr id="240655" name="Line 15"/>
          <p:cNvSpPr>
            <a:spLocks noChangeShapeType="1"/>
          </p:cNvSpPr>
          <p:nvPr/>
        </p:nvSpPr>
        <p:spPr bwMode="auto">
          <a:xfrm>
            <a:off x="7242175" y="1876425"/>
            <a:ext cx="0" cy="233363"/>
          </a:xfrm>
          <a:prstGeom prst="line">
            <a:avLst/>
          </a:prstGeom>
          <a:noFill/>
          <a:ln w="12700">
            <a:solidFill>
              <a:schemeClr val="tx1"/>
            </a:solidFill>
            <a:round/>
            <a:headEnd type="triangle" w="med" len="med"/>
            <a:tailEnd/>
          </a:ln>
          <a:effectLst/>
        </p:spPr>
        <p:txBody>
          <a:bodyPr wrap="none" anchor="ctr"/>
          <a:lstStyle/>
          <a:p>
            <a:endParaRPr lang="en-US">
              <a:latin typeface="+mj-lt"/>
            </a:endParaRPr>
          </a:p>
        </p:txBody>
      </p:sp>
      <p:sp>
        <p:nvSpPr>
          <p:cNvPr id="240656" name="Line 16"/>
          <p:cNvSpPr>
            <a:spLocks noChangeShapeType="1"/>
          </p:cNvSpPr>
          <p:nvPr/>
        </p:nvSpPr>
        <p:spPr bwMode="auto">
          <a:xfrm>
            <a:off x="3205163" y="1876425"/>
            <a:ext cx="0" cy="233363"/>
          </a:xfrm>
          <a:prstGeom prst="line">
            <a:avLst/>
          </a:prstGeom>
          <a:noFill/>
          <a:ln w="12700">
            <a:solidFill>
              <a:schemeClr val="tx1"/>
            </a:solidFill>
            <a:round/>
            <a:headEnd type="triangle" w="med" len="med"/>
            <a:tailEnd/>
          </a:ln>
          <a:effectLst/>
        </p:spPr>
        <p:txBody>
          <a:bodyPr wrap="none" anchor="ctr"/>
          <a:lstStyle/>
          <a:p>
            <a:endParaRPr lang="en-US">
              <a:latin typeface="+mj-lt"/>
            </a:endParaRPr>
          </a:p>
        </p:txBody>
      </p:sp>
      <p:sp>
        <p:nvSpPr>
          <p:cNvPr id="240657" name="Line 17"/>
          <p:cNvSpPr>
            <a:spLocks noChangeShapeType="1"/>
          </p:cNvSpPr>
          <p:nvPr/>
        </p:nvSpPr>
        <p:spPr bwMode="auto">
          <a:xfrm>
            <a:off x="5233988" y="1876425"/>
            <a:ext cx="0" cy="233363"/>
          </a:xfrm>
          <a:prstGeom prst="line">
            <a:avLst/>
          </a:prstGeom>
          <a:noFill/>
          <a:ln w="12700">
            <a:solidFill>
              <a:schemeClr val="tx1"/>
            </a:solidFill>
            <a:round/>
            <a:headEnd type="triangle" w="med" len="med"/>
            <a:tailEnd/>
          </a:ln>
          <a:effectLst/>
        </p:spPr>
        <p:txBody>
          <a:bodyPr wrap="none" anchor="ctr"/>
          <a:lstStyle/>
          <a:p>
            <a:endParaRPr lang="en-US">
              <a:latin typeface="+mj-lt"/>
            </a:endParaRPr>
          </a:p>
        </p:txBody>
      </p:sp>
      <p:sp>
        <p:nvSpPr>
          <p:cNvPr id="240658" name="Rectangle 18"/>
          <p:cNvSpPr>
            <a:spLocks noChangeArrowheads="1"/>
          </p:cNvSpPr>
          <p:nvPr/>
        </p:nvSpPr>
        <p:spPr bwMode="auto">
          <a:xfrm>
            <a:off x="533400" y="2382838"/>
            <a:ext cx="1204913" cy="549275"/>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59" name="Rectangle 19"/>
          <p:cNvSpPr>
            <a:spLocks noChangeArrowheads="1"/>
          </p:cNvSpPr>
          <p:nvPr/>
        </p:nvSpPr>
        <p:spPr bwMode="auto">
          <a:xfrm>
            <a:off x="615533" y="2405063"/>
            <a:ext cx="870432" cy="520655"/>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Locking</a:t>
            </a:r>
          </a:p>
          <a:p>
            <a:pPr algn="ctr" eaLnBrk="0" hangingPunct="0"/>
            <a:r>
              <a:rPr lang="en-US" sz="1400">
                <a:latin typeface="+mj-lt"/>
              </a:rPr>
              <a:t>Services</a:t>
            </a:r>
          </a:p>
        </p:txBody>
      </p:sp>
      <p:sp>
        <p:nvSpPr>
          <p:cNvPr id="240660" name="Rectangle 20"/>
          <p:cNvSpPr>
            <a:spLocks noChangeArrowheads="1"/>
          </p:cNvSpPr>
          <p:nvPr/>
        </p:nvSpPr>
        <p:spPr bwMode="auto">
          <a:xfrm>
            <a:off x="2562225" y="2382838"/>
            <a:ext cx="1203325" cy="549275"/>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61" name="Rectangle 21"/>
          <p:cNvSpPr>
            <a:spLocks noChangeArrowheads="1"/>
          </p:cNvSpPr>
          <p:nvPr/>
        </p:nvSpPr>
        <p:spPr bwMode="auto">
          <a:xfrm>
            <a:off x="2693264" y="2362200"/>
            <a:ext cx="948980" cy="520655"/>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Database</a:t>
            </a:r>
          </a:p>
          <a:p>
            <a:pPr algn="ctr" eaLnBrk="0" hangingPunct="0"/>
            <a:r>
              <a:rPr lang="en-US" sz="1400">
                <a:latin typeface="+mj-lt"/>
              </a:rPr>
              <a:t>Services</a:t>
            </a:r>
          </a:p>
        </p:txBody>
      </p:sp>
      <p:sp>
        <p:nvSpPr>
          <p:cNvPr id="240662" name="Rectangle 22"/>
          <p:cNvSpPr>
            <a:spLocks noChangeArrowheads="1"/>
          </p:cNvSpPr>
          <p:nvPr/>
        </p:nvSpPr>
        <p:spPr bwMode="auto">
          <a:xfrm>
            <a:off x="4833938" y="2382838"/>
            <a:ext cx="1204912" cy="549275"/>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63" name="Rectangle 23"/>
          <p:cNvSpPr>
            <a:spLocks noChangeArrowheads="1"/>
          </p:cNvSpPr>
          <p:nvPr/>
        </p:nvSpPr>
        <p:spPr bwMode="auto">
          <a:xfrm>
            <a:off x="4916070" y="2362200"/>
            <a:ext cx="870432" cy="520655"/>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System</a:t>
            </a:r>
          </a:p>
          <a:p>
            <a:pPr algn="ctr" eaLnBrk="0" hangingPunct="0"/>
            <a:r>
              <a:rPr lang="en-US" sz="1400">
                <a:latin typeface="+mj-lt"/>
              </a:rPr>
              <a:t>Services</a:t>
            </a:r>
          </a:p>
        </p:txBody>
      </p:sp>
      <p:sp>
        <p:nvSpPr>
          <p:cNvPr id="240664" name="Rectangle 24"/>
          <p:cNvSpPr>
            <a:spLocks noChangeArrowheads="1"/>
          </p:cNvSpPr>
          <p:nvPr/>
        </p:nvSpPr>
        <p:spPr bwMode="auto">
          <a:xfrm>
            <a:off x="6862763" y="2382838"/>
            <a:ext cx="1203325" cy="549275"/>
          </a:xfrm>
          <a:prstGeom prst="rect">
            <a:avLst/>
          </a:prstGeom>
          <a:noFill/>
          <a:ln w="12700">
            <a:solidFill>
              <a:schemeClr val="tx1"/>
            </a:solidFill>
            <a:miter lim="800000"/>
            <a:headEnd/>
            <a:tailEnd/>
          </a:ln>
          <a:effectLst/>
        </p:spPr>
        <p:txBody>
          <a:bodyPr wrap="none" anchor="ctr"/>
          <a:lstStyle/>
          <a:p>
            <a:endParaRPr lang="en-US">
              <a:latin typeface="+mj-lt"/>
            </a:endParaRPr>
          </a:p>
        </p:txBody>
      </p:sp>
      <p:sp>
        <p:nvSpPr>
          <p:cNvPr id="240665" name="Rectangle 25"/>
          <p:cNvSpPr>
            <a:spLocks noChangeArrowheads="1"/>
          </p:cNvSpPr>
          <p:nvPr/>
        </p:nvSpPr>
        <p:spPr bwMode="auto">
          <a:xfrm>
            <a:off x="6906647" y="2490788"/>
            <a:ext cx="977833"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Operators</a:t>
            </a:r>
          </a:p>
        </p:txBody>
      </p:sp>
      <p:sp>
        <p:nvSpPr>
          <p:cNvPr id="240666" name="Line 26"/>
          <p:cNvSpPr>
            <a:spLocks noChangeShapeType="1"/>
          </p:cNvSpPr>
          <p:nvPr/>
        </p:nvSpPr>
        <p:spPr bwMode="auto">
          <a:xfrm>
            <a:off x="3041650" y="2133600"/>
            <a:ext cx="0" cy="234950"/>
          </a:xfrm>
          <a:prstGeom prst="line">
            <a:avLst/>
          </a:prstGeom>
          <a:noFill/>
          <a:ln w="12700">
            <a:solidFill>
              <a:schemeClr val="tx1"/>
            </a:solidFill>
            <a:round/>
            <a:headEnd/>
            <a:tailEnd type="triangle" w="med" len="med"/>
          </a:ln>
          <a:effectLst/>
        </p:spPr>
        <p:txBody>
          <a:bodyPr wrap="none" anchor="ctr"/>
          <a:lstStyle/>
          <a:p>
            <a:endParaRPr lang="en-US">
              <a:latin typeface="+mj-lt"/>
            </a:endParaRPr>
          </a:p>
        </p:txBody>
      </p:sp>
      <p:sp>
        <p:nvSpPr>
          <p:cNvPr id="240667" name="Line 27"/>
          <p:cNvSpPr>
            <a:spLocks noChangeShapeType="1"/>
          </p:cNvSpPr>
          <p:nvPr/>
        </p:nvSpPr>
        <p:spPr bwMode="auto">
          <a:xfrm>
            <a:off x="3797300" y="2636838"/>
            <a:ext cx="1009650" cy="0"/>
          </a:xfrm>
          <a:prstGeom prst="line">
            <a:avLst/>
          </a:prstGeom>
          <a:noFill/>
          <a:ln w="12700">
            <a:solidFill>
              <a:schemeClr val="tx1"/>
            </a:solidFill>
            <a:round/>
            <a:headEnd type="triangle" w="med" len="med"/>
            <a:tailEnd type="triangle" w="med" len="med"/>
          </a:ln>
          <a:effectLst/>
        </p:spPr>
        <p:txBody>
          <a:bodyPr wrap="none" anchor="ctr"/>
          <a:lstStyle/>
          <a:p>
            <a:endParaRPr lang="en-US">
              <a:latin typeface="+mj-lt"/>
            </a:endParaRPr>
          </a:p>
        </p:txBody>
      </p:sp>
      <p:sp>
        <p:nvSpPr>
          <p:cNvPr id="240668" name="Line 28"/>
          <p:cNvSpPr>
            <a:spLocks noChangeShapeType="1"/>
          </p:cNvSpPr>
          <p:nvPr/>
        </p:nvSpPr>
        <p:spPr bwMode="auto">
          <a:xfrm>
            <a:off x="6048375" y="2679700"/>
            <a:ext cx="811213" cy="0"/>
          </a:xfrm>
          <a:prstGeom prst="line">
            <a:avLst/>
          </a:prstGeom>
          <a:noFill/>
          <a:ln w="12700">
            <a:solidFill>
              <a:schemeClr val="tx1"/>
            </a:solidFill>
            <a:round/>
            <a:headEnd type="triangle" w="med" len="med"/>
            <a:tailEnd type="triangle" w="med" len="med"/>
          </a:ln>
          <a:effectLst/>
        </p:spPr>
        <p:txBody>
          <a:bodyPr wrap="none" anchor="ctr"/>
          <a:lstStyle/>
          <a:p>
            <a:endParaRPr lang="en-US">
              <a:latin typeface="+mj-lt"/>
            </a:endParaRPr>
          </a:p>
        </p:txBody>
      </p:sp>
      <p:sp>
        <p:nvSpPr>
          <p:cNvPr id="240669" name="Line 29"/>
          <p:cNvSpPr>
            <a:spLocks noChangeShapeType="1"/>
          </p:cNvSpPr>
          <p:nvPr/>
        </p:nvSpPr>
        <p:spPr bwMode="auto">
          <a:xfrm>
            <a:off x="1768475" y="2636838"/>
            <a:ext cx="766763" cy="0"/>
          </a:xfrm>
          <a:prstGeom prst="line">
            <a:avLst/>
          </a:prstGeom>
          <a:noFill/>
          <a:ln w="12700">
            <a:solidFill>
              <a:schemeClr val="tx1"/>
            </a:solidFill>
            <a:round/>
            <a:headEnd type="triangle" w="med" len="med"/>
            <a:tailEnd type="triangle" w="med" len="med"/>
          </a:ln>
          <a:effectLst/>
        </p:spPr>
        <p:txBody>
          <a:bodyPr wrap="none" anchor="ctr"/>
          <a:lstStyle/>
          <a:p>
            <a:endParaRPr lang="en-US">
              <a:latin typeface="+mj-lt"/>
            </a:endParaRPr>
          </a:p>
        </p:txBody>
      </p:sp>
      <p:sp>
        <p:nvSpPr>
          <p:cNvPr id="240670" name="Oval 30"/>
          <p:cNvSpPr>
            <a:spLocks noChangeArrowheads="1"/>
          </p:cNvSpPr>
          <p:nvPr/>
        </p:nvSpPr>
        <p:spPr bwMode="auto">
          <a:xfrm>
            <a:off x="2887663" y="3454400"/>
            <a:ext cx="1446212" cy="165100"/>
          </a:xfrm>
          <a:prstGeom prst="ellipse">
            <a:avLst/>
          </a:prstGeom>
          <a:noFill/>
          <a:ln w="12700">
            <a:solidFill>
              <a:schemeClr val="tx1"/>
            </a:solidFill>
            <a:round/>
            <a:headEnd/>
            <a:tailEnd/>
          </a:ln>
          <a:effectLst/>
        </p:spPr>
        <p:txBody>
          <a:bodyPr wrap="none" anchor="ctr"/>
          <a:lstStyle/>
          <a:p>
            <a:endParaRPr lang="en-US">
              <a:latin typeface="+mj-lt"/>
            </a:endParaRPr>
          </a:p>
        </p:txBody>
      </p:sp>
      <p:sp>
        <p:nvSpPr>
          <p:cNvPr id="240671" name="Line 31"/>
          <p:cNvSpPr>
            <a:spLocks noChangeShapeType="1"/>
          </p:cNvSpPr>
          <p:nvPr/>
        </p:nvSpPr>
        <p:spPr bwMode="auto">
          <a:xfrm>
            <a:off x="2879725"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72" name="Line 32"/>
          <p:cNvSpPr>
            <a:spLocks noChangeShapeType="1"/>
          </p:cNvSpPr>
          <p:nvPr/>
        </p:nvSpPr>
        <p:spPr bwMode="auto">
          <a:xfrm>
            <a:off x="4340225"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73" name="Line 33"/>
          <p:cNvSpPr>
            <a:spLocks noChangeShapeType="1"/>
          </p:cNvSpPr>
          <p:nvPr/>
        </p:nvSpPr>
        <p:spPr bwMode="auto">
          <a:xfrm>
            <a:off x="2903538" y="4129088"/>
            <a:ext cx="1416050"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74" name="Rectangle 34"/>
          <p:cNvSpPr>
            <a:spLocks noChangeArrowheads="1"/>
          </p:cNvSpPr>
          <p:nvPr/>
        </p:nvSpPr>
        <p:spPr bwMode="auto">
          <a:xfrm>
            <a:off x="3094038" y="3708400"/>
            <a:ext cx="1020762" cy="305212"/>
          </a:xfrm>
          <a:prstGeom prst="rect">
            <a:avLst/>
          </a:prstGeom>
          <a:noFill/>
          <a:ln w="12700">
            <a:solidFill>
              <a:schemeClr val="tx1"/>
            </a:solidFill>
            <a:miter lim="800000"/>
            <a:headEnd/>
            <a:tailEnd/>
          </a:ln>
          <a:effectLst/>
        </p:spPr>
        <p:txBody>
          <a:bodyPr lIns="90488" tIns="44450" rIns="90488" bIns="44450">
            <a:spAutoFit/>
          </a:bodyPr>
          <a:lstStyle/>
          <a:p>
            <a:pPr algn="ctr" eaLnBrk="0" hangingPunct="0"/>
            <a:r>
              <a:rPr lang="en-US" sz="1400">
                <a:latin typeface="+mj-lt"/>
              </a:rPr>
              <a:t>Catalog</a:t>
            </a:r>
          </a:p>
        </p:txBody>
      </p:sp>
      <p:sp>
        <p:nvSpPr>
          <p:cNvPr id="240675" name="Oval 35"/>
          <p:cNvSpPr>
            <a:spLocks noChangeArrowheads="1"/>
          </p:cNvSpPr>
          <p:nvPr/>
        </p:nvSpPr>
        <p:spPr bwMode="auto">
          <a:xfrm>
            <a:off x="4833938" y="3454400"/>
            <a:ext cx="1447800" cy="165100"/>
          </a:xfrm>
          <a:prstGeom prst="ellipse">
            <a:avLst/>
          </a:prstGeom>
          <a:noFill/>
          <a:ln w="12700">
            <a:solidFill>
              <a:schemeClr val="tx1"/>
            </a:solidFill>
            <a:round/>
            <a:headEnd/>
            <a:tailEnd/>
          </a:ln>
          <a:effectLst/>
        </p:spPr>
        <p:txBody>
          <a:bodyPr wrap="none" anchor="ctr"/>
          <a:lstStyle/>
          <a:p>
            <a:endParaRPr lang="en-US">
              <a:latin typeface="+mj-lt"/>
            </a:endParaRPr>
          </a:p>
        </p:txBody>
      </p:sp>
      <p:sp>
        <p:nvSpPr>
          <p:cNvPr id="240676" name="Line 36"/>
          <p:cNvSpPr>
            <a:spLocks noChangeShapeType="1"/>
          </p:cNvSpPr>
          <p:nvPr/>
        </p:nvSpPr>
        <p:spPr bwMode="auto">
          <a:xfrm>
            <a:off x="4827588"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77" name="Line 37"/>
          <p:cNvSpPr>
            <a:spLocks noChangeShapeType="1"/>
          </p:cNvSpPr>
          <p:nvPr/>
        </p:nvSpPr>
        <p:spPr bwMode="auto">
          <a:xfrm>
            <a:off x="6288088"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78" name="Line 38"/>
          <p:cNvSpPr>
            <a:spLocks noChangeShapeType="1"/>
          </p:cNvSpPr>
          <p:nvPr/>
        </p:nvSpPr>
        <p:spPr bwMode="auto">
          <a:xfrm>
            <a:off x="4851400" y="4129088"/>
            <a:ext cx="1417638"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79" name="Rectangle 39"/>
          <p:cNvSpPr>
            <a:spLocks noChangeArrowheads="1"/>
          </p:cNvSpPr>
          <p:nvPr/>
        </p:nvSpPr>
        <p:spPr bwMode="auto">
          <a:xfrm>
            <a:off x="5165152" y="3794125"/>
            <a:ext cx="673263"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BSDS</a:t>
            </a:r>
          </a:p>
        </p:txBody>
      </p:sp>
      <p:sp>
        <p:nvSpPr>
          <p:cNvPr id="240680" name="Oval 40"/>
          <p:cNvSpPr>
            <a:spLocks noChangeArrowheads="1"/>
          </p:cNvSpPr>
          <p:nvPr/>
        </p:nvSpPr>
        <p:spPr bwMode="auto">
          <a:xfrm>
            <a:off x="6700838" y="3454400"/>
            <a:ext cx="1446212" cy="165100"/>
          </a:xfrm>
          <a:prstGeom prst="ellipse">
            <a:avLst/>
          </a:prstGeom>
          <a:noFill/>
          <a:ln w="12700">
            <a:solidFill>
              <a:schemeClr val="tx1"/>
            </a:solidFill>
            <a:round/>
            <a:headEnd/>
            <a:tailEnd/>
          </a:ln>
          <a:effectLst/>
        </p:spPr>
        <p:txBody>
          <a:bodyPr wrap="none" anchor="ctr"/>
          <a:lstStyle/>
          <a:p>
            <a:endParaRPr lang="en-US">
              <a:latin typeface="+mj-lt"/>
            </a:endParaRPr>
          </a:p>
        </p:txBody>
      </p:sp>
      <p:sp>
        <p:nvSpPr>
          <p:cNvPr id="240681" name="Line 41"/>
          <p:cNvSpPr>
            <a:spLocks noChangeShapeType="1"/>
          </p:cNvSpPr>
          <p:nvPr/>
        </p:nvSpPr>
        <p:spPr bwMode="auto">
          <a:xfrm>
            <a:off x="6692900"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82" name="Line 42"/>
          <p:cNvSpPr>
            <a:spLocks noChangeShapeType="1"/>
          </p:cNvSpPr>
          <p:nvPr/>
        </p:nvSpPr>
        <p:spPr bwMode="auto">
          <a:xfrm>
            <a:off x="8154988"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83" name="Line 43"/>
          <p:cNvSpPr>
            <a:spLocks noChangeShapeType="1"/>
          </p:cNvSpPr>
          <p:nvPr/>
        </p:nvSpPr>
        <p:spPr bwMode="auto">
          <a:xfrm>
            <a:off x="6718300" y="4129088"/>
            <a:ext cx="1414463"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84" name="Rectangle 44"/>
          <p:cNvSpPr>
            <a:spLocks noChangeArrowheads="1"/>
          </p:cNvSpPr>
          <p:nvPr/>
        </p:nvSpPr>
        <p:spPr bwMode="auto">
          <a:xfrm>
            <a:off x="6705600" y="3708400"/>
            <a:ext cx="1295400" cy="305212"/>
          </a:xfrm>
          <a:prstGeom prst="rect">
            <a:avLst/>
          </a:prstGeom>
          <a:noFill/>
          <a:ln w="12700">
            <a:solidFill>
              <a:schemeClr val="tx1"/>
            </a:solidFill>
            <a:miter lim="800000"/>
            <a:headEnd/>
            <a:tailEnd/>
          </a:ln>
          <a:effectLst/>
        </p:spPr>
        <p:txBody>
          <a:bodyPr lIns="90488" tIns="44450" rIns="90488" bIns="44450">
            <a:spAutoFit/>
          </a:bodyPr>
          <a:lstStyle/>
          <a:p>
            <a:pPr algn="ctr" eaLnBrk="0" hangingPunct="0"/>
            <a:r>
              <a:rPr lang="en-US" sz="1400">
                <a:latin typeface="+mj-lt"/>
              </a:rPr>
              <a:t>Active Logs</a:t>
            </a:r>
          </a:p>
        </p:txBody>
      </p:sp>
      <p:sp>
        <p:nvSpPr>
          <p:cNvPr id="240685" name="Oval 45"/>
          <p:cNvSpPr>
            <a:spLocks noChangeArrowheads="1"/>
          </p:cNvSpPr>
          <p:nvPr/>
        </p:nvSpPr>
        <p:spPr bwMode="auto">
          <a:xfrm>
            <a:off x="858838" y="3454400"/>
            <a:ext cx="1446212" cy="165100"/>
          </a:xfrm>
          <a:prstGeom prst="ellipse">
            <a:avLst/>
          </a:prstGeom>
          <a:noFill/>
          <a:ln w="12700">
            <a:solidFill>
              <a:schemeClr val="tx1"/>
            </a:solidFill>
            <a:round/>
            <a:headEnd/>
            <a:tailEnd/>
          </a:ln>
          <a:effectLst/>
        </p:spPr>
        <p:txBody>
          <a:bodyPr wrap="none" anchor="ctr"/>
          <a:lstStyle/>
          <a:p>
            <a:endParaRPr lang="en-US">
              <a:latin typeface="+mj-lt"/>
            </a:endParaRPr>
          </a:p>
        </p:txBody>
      </p:sp>
      <p:sp>
        <p:nvSpPr>
          <p:cNvPr id="240686" name="Line 46"/>
          <p:cNvSpPr>
            <a:spLocks noChangeShapeType="1"/>
          </p:cNvSpPr>
          <p:nvPr/>
        </p:nvSpPr>
        <p:spPr bwMode="auto">
          <a:xfrm>
            <a:off x="850900"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87" name="Line 47"/>
          <p:cNvSpPr>
            <a:spLocks noChangeShapeType="1"/>
          </p:cNvSpPr>
          <p:nvPr/>
        </p:nvSpPr>
        <p:spPr bwMode="auto">
          <a:xfrm>
            <a:off x="2312988" y="3549650"/>
            <a:ext cx="0" cy="57785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88" name="Line 48"/>
          <p:cNvSpPr>
            <a:spLocks noChangeShapeType="1"/>
          </p:cNvSpPr>
          <p:nvPr/>
        </p:nvSpPr>
        <p:spPr bwMode="auto">
          <a:xfrm>
            <a:off x="874713" y="4129088"/>
            <a:ext cx="1417637"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89" name="Rectangle 49"/>
          <p:cNvSpPr>
            <a:spLocks noChangeArrowheads="1"/>
          </p:cNvSpPr>
          <p:nvPr/>
        </p:nvSpPr>
        <p:spPr bwMode="auto">
          <a:xfrm>
            <a:off x="990600" y="3708400"/>
            <a:ext cx="1143000" cy="305212"/>
          </a:xfrm>
          <a:prstGeom prst="rect">
            <a:avLst/>
          </a:prstGeom>
          <a:noFill/>
          <a:ln w="12700">
            <a:solidFill>
              <a:schemeClr val="tx1"/>
            </a:solidFill>
            <a:miter lim="800000"/>
            <a:headEnd/>
            <a:tailEnd/>
          </a:ln>
          <a:effectLst/>
        </p:spPr>
        <p:txBody>
          <a:bodyPr lIns="90488" tIns="44450" rIns="90488" bIns="44450">
            <a:spAutoFit/>
          </a:bodyPr>
          <a:lstStyle/>
          <a:p>
            <a:pPr algn="ctr" eaLnBrk="0" hangingPunct="0"/>
            <a:r>
              <a:rPr lang="en-US" sz="1400">
                <a:latin typeface="+mj-lt"/>
              </a:rPr>
              <a:t>User Data</a:t>
            </a:r>
          </a:p>
        </p:txBody>
      </p:sp>
      <p:sp>
        <p:nvSpPr>
          <p:cNvPr id="240690" name="Oval 50"/>
          <p:cNvSpPr>
            <a:spLocks noChangeArrowheads="1"/>
          </p:cNvSpPr>
          <p:nvPr/>
        </p:nvSpPr>
        <p:spPr bwMode="auto">
          <a:xfrm>
            <a:off x="1912938" y="4270375"/>
            <a:ext cx="1446212" cy="165100"/>
          </a:xfrm>
          <a:prstGeom prst="ellipse">
            <a:avLst/>
          </a:prstGeom>
          <a:noFill/>
          <a:ln w="12700">
            <a:solidFill>
              <a:schemeClr val="tx1"/>
            </a:solidFill>
            <a:round/>
            <a:headEnd/>
            <a:tailEnd/>
          </a:ln>
          <a:effectLst/>
        </p:spPr>
        <p:txBody>
          <a:bodyPr wrap="none" anchor="ctr"/>
          <a:lstStyle/>
          <a:p>
            <a:endParaRPr lang="en-US">
              <a:latin typeface="+mj-lt"/>
            </a:endParaRPr>
          </a:p>
        </p:txBody>
      </p:sp>
      <p:sp>
        <p:nvSpPr>
          <p:cNvPr id="240691" name="Line 51"/>
          <p:cNvSpPr>
            <a:spLocks noChangeShapeType="1"/>
          </p:cNvSpPr>
          <p:nvPr/>
        </p:nvSpPr>
        <p:spPr bwMode="auto">
          <a:xfrm>
            <a:off x="1905000" y="4365625"/>
            <a:ext cx="0" cy="447675"/>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92" name="Line 52"/>
          <p:cNvSpPr>
            <a:spLocks noChangeShapeType="1"/>
          </p:cNvSpPr>
          <p:nvPr/>
        </p:nvSpPr>
        <p:spPr bwMode="auto">
          <a:xfrm>
            <a:off x="3367088" y="4365625"/>
            <a:ext cx="0" cy="447675"/>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93" name="Line 53"/>
          <p:cNvSpPr>
            <a:spLocks noChangeShapeType="1"/>
          </p:cNvSpPr>
          <p:nvPr/>
        </p:nvSpPr>
        <p:spPr bwMode="auto">
          <a:xfrm>
            <a:off x="1930400" y="4824413"/>
            <a:ext cx="1416050"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694" name="Rectangle 54"/>
          <p:cNvSpPr>
            <a:spLocks noChangeArrowheads="1"/>
          </p:cNvSpPr>
          <p:nvPr/>
        </p:nvSpPr>
        <p:spPr bwMode="auto">
          <a:xfrm>
            <a:off x="2169126" y="4495800"/>
            <a:ext cx="899286" cy="305212"/>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Directory</a:t>
            </a:r>
          </a:p>
        </p:txBody>
      </p:sp>
      <p:sp>
        <p:nvSpPr>
          <p:cNvPr id="240695" name="Oval 55"/>
          <p:cNvSpPr>
            <a:spLocks noChangeArrowheads="1"/>
          </p:cNvSpPr>
          <p:nvPr/>
        </p:nvSpPr>
        <p:spPr bwMode="auto">
          <a:xfrm>
            <a:off x="5483225" y="4356100"/>
            <a:ext cx="1122363" cy="593725"/>
          </a:xfrm>
          <a:prstGeom prst="ellipse">
            <a:avLst/>
          </a:prstGeom>
          <a:noFill/>
          <a:ln w="12700">
            <a:solidFill>
              <a:schemeClr val="tx1"/>
            </a:solidFill>
            <a:round/>
            <a:headEnd/>
            <a:tailEnd/>
          </a:ln>
          <a:effectLst/>
        </p:spPr>
        <p:txBody>
          <a:bodyPr wrap="none" anchor="ctr"/>
          <a:lstStyle/>
          <a:p>
            <a:endParaRPr lang="en-US">
              <a:latin typeface="+mj-lt"/>
            </a:endParaRPr>
          </a:p>
        </p:txBody>
      </p:sp>
      <p:sp>
        <p:nvSpPr>
          <p:cNvPr id="240696" name="Rectangle 56"/>
          <p:cNvSpPr>
            <a:spLocks noChangeArrowheads="1"/>
          </p:cNvSpPr>
          <p:nvPr/>
        </p:nvSpPr>
        <p:spPr bwMode="auto">
          <a:xfrm>
            <a:off x="5663375" y="4419600"/>
            <a:ext cx="780664" cy="520655"/>
          </a:xfrm>
          <a:prstGeom prst="rect">
            <a:avLst/>
          </a:prstGeom>
          <a:noFill/>
          <a:ln w="12700">
            <a:solidFill>
              <a:schemeClr val="tx1"/>
            </a:solidFill>
            <a:miter lim="800000"/>
            <a:headEnd/>
            <a:tailEnd/>
          </a:ln>
          <a:effectLst/>
        </p:spPr>
        <p:txBody>
          <a:bodyPr wrap="none" lIns="90488" tIns="44450" rIns="90488" bIns="44450">
            <a:spAutoFit/>
          </a:bodyPr>
          <a:lstStyle/>
          <a:p>
            <a:pPr algn="ctr" eaLnBrk="0" hangingPunct="0"/>
            <a:r>
              <a:rPr lang="en-US" sz="1400">
                <a:latin typeface="+mj-lt"/>
              </a:rPr>
              <a:t>Archive</a:t>
            </a:r>
          </a:p>
          <a:p>
            <a:pPr algn="ctr" eaLnBrk="0" hangingPunct="0"/>
            <a:r>
              <a:rPr lang="en-US" sz="1400">
                <a:latin typeface="+mj-lt"/>
              </a:rPr>
              <a:t>Logs</a:t>
            </a:r>
          </a:p>
        </p:txBody>
      </p:sp>
      <p:sp>
        <p:nvSpPr>
          <p:cNvPr id="240697" name="Line 57"/>
          <p:cNvSpPr>
            <a:spLocks noChangeShapeType="1"/>
          </p:cNvSpPr>
          <p:nvPr/>
        </p:nvSpPr>
        <p:spPr bwMode="auto">
          <a:xfrm>
            <a:off x="6069013" y="4953000"/>
            <a:ext cx="928687" cy="0"/>
          </a:xfrm>
          <a:prstGeom prst="line">
            <a:avLst/>
          </a:prstGeom>
          <a:noFill/>
          <a:ln w="12700">
            <a:solidFill>
              <a:schemeClr val="tx1"/>
            </a:solidFill>
            <a:round/>
            <a:headEnd/>
            <a:tailEnd/>
          </a:ln>
          <a:effectLst/>
        </p:spPr>
        <p:txBody>
          <a:bodyPr wrap="none" anchor="ctr"/>
          <a:lstStyle/>
          <a:p>
            <a:endParaRPr lang="en-US">
              <a:latin typeface="+mj-lt"/>
            </a:endParaRPr>
          </a:p>
        </p:txBody>
      </p:sp>
      <p:grpSp>
        <p:nvGrpSpPr>
          <p:cNvPr id="2" name="Group 58"/>
          <p:cNvGrpSpPr>
            <a:grpSpLocks/>
          </p:cNvGrpSpPr>
          <p:nvPr/>
        </p:nvGrpSpPr>
        <p:grpSpPr bwMode="auto">
          <a:xfrm>
            <a:off x="2538413" y="2949575"/>
            <a:ext cx="685800" cy="533400"/>
            <a:chOff x="1430" y="2366"/>
            <a:chExt cx="406" cy="598"/>
          </a:xfrm>
        </p:grpSpPr>
        <p:sp>
          <p:nvSpPr>
            <p:cNvPr id="240699" name="Line 59"/>
            <p:cNvSpPr>
              <a:spLocks noChangeShapeType="1"/>
            </p:cNvSpPr>
            <p:nvPr/>
          </p:nvSpPr>
          <p:spPr bwMode="auto">
            <a:xfrm>
              <a:off x="1824" y="2366"/>
              <a:ext cx="0" cy="262"/>
            </a:xfrm>
            <a:prstGeom prst="line">
              <a:avLst/>
            </a:prstGeom>
            <a:noFill/>
            <a:ln w="12700">
              <a:solidFill>
                <a:schemeClr val="tx1"/>
              </a:solidFill>
              <a:round/>
              <a:headEnd type="triangle" w="med" len="med"/>
              <a:tailEnd/>
            </a:ln>
            <a:effectLst/>
          </p:spPr>
          <p:txBody>
            <a:bodyPr wrap="none" anchor="ctr"/>
            <a:lstStyle/>
            <a:p>
              <a:endParaRPr lang="en-US">
                <a:latin typeface="+mj-lt"/>
              </a:endParaRPr>
            </a:p>
          </p:txBody>
        </p:sp>
        <p:sp>
          <p:nvSpPr>
            <p:cNvPr id="240700" name="Line 60"/>
            <p:cNvSpPr>
              <a:spLocks noChangeShapeType="1"/>
            </p:cNvSpPr>
            <p:nvPr/>
          </p:nvSpPr>
          <p:spPr bwMode="auto">
            <a:xfrm flipH="1">
              <a:off x="1430" y="2640"/>
              <a:ext cx="406"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701" name="Line 61"/>
            <p:cNvSpPr>
              <a:spLocks noChangeShapeType="1"/>
            </p:cNvSpPr>
            <p:nvPr/>
          </p:nvSpPr>
          <p:spPr bwMode="auto">
            <a:xfrm>
              <a:off x="1440" y="2654"/>
              <a:ext cx="0" cy="310"/>
            </a:xfrm>
            <a:prstGeom prst="line">
              <a:avLst/>
            </a:prstGeom>
            <a:noFill/>
            <a:ln w="12700">
              <a:solidFill>
                <a:schemeClr val="tx1"/>
              </a:solidFill>
              <a:round/>
              <a:headEnd/>
              <a:tailEnd type="triangle" w="med" len="med"/>
            </a:ln>
            <a:effectLst/>
          </p:spPr>
          <p:txBody>
            <a:bodyPr wrap="none" anchor="ctr"/>
            <a:lstStyle/>
            <a:p>
              <a:endParaRPr lang="en-US">
                <a:latin typeface="+mj-lt"/>
              </a:endParaRPr>
            </a:p>
          </p:txBody>
        </p:sp>
      </p:grpSp>
      <p:sp>
        <p:nvSpPr>
          <p:cNvPr id="240702" name="Line 62"/>
          <p:cNvSpPr>
            <a:spLocks noChangeShapeType="1"/>
          </p:cNvSpPr>
          <p:nvPr/>
        </p:nvSpPr>
        <p:spPr bwMode="auto">
          <a:xfrm>
            <a:off x="5476875" y="2949575"/>
            <a:ext cx="0" cy="233363"/>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703" name="Line 63"/>
          <p:cNvSpPr>
            <a:spLocks noChangeShapeType="1"/>
          </p:cNvSpPr>
          <p:nvPr/>
        </p:nvSpPr>
        <p:spPr bwMode="auto">
          <a:xfrm>
            <a:off x="5500688" y="3194050"/>
            <a:ext cx="930275" cy="0"/>
          </a:xfrm>
          <a:prstGeom prst="line">
            <a:avLst/>
          </a:prstGeom>
          <a:noFill/>
          <a:ln w="12700">
            <a:solidFill>
              <a:schemeClr val="tx1"/>
            </a:solidFill>
            <a:round/>
            <a:headEnd/>
            <a:tailEnd/>
          </a:ln>
          <a:effectLst/>
        </p:spPr>
        <p:txBody>
          <a:bodyPr wrap="none" anchor="ctr"/>
          <a:lstStyle/>
          <a:p>
            <a:endParaRPr lang="en-US">
              <a:latin typeface="+mj-lt"/>
            </a:endParaRPr>
          </a:p>
        </p:txBody>
      </p:sp>
      <p:sp>
        <p:nvSpPr>
          <p:cNvPr id="240704" name="Line 64"/>
          <p:cNvSpPr>
            <a:spLocks noChangeShapeType="1"/>
          </p:cNvSpPr>
          <p:nvPr/>
        </p:nvSpPr>
        <p:spPr bwMode="auto">
          <a:xfrm>
            <a:off x="6440488" y="3206750"/>
            <a:ext cx="0" cy="319088"/>
          </a:xfrm>
          <a:prstGeom prst="line">
            <a:avLst/>
          </a:prstGeom>
          <a:noFill/>
          <a:ln w="12700">
            <a:solidFill>
              <a:schemeClr val="tx1"/>
            </a:solidFill>
            <a:round/>
            <a:headEnd/>
            <a:tailEnd type="triangle" w="med" len="med"/>
          </a:ln>
          <a:effectLst/>
        </p:spPr>
        <p:txBody>
          <a:bodyPr wrap="none" anchor="ctr"/>
          <a:lstStyle/>
          <a:p>
            <a:endParaRPr lang="en-US">
              <a:latin typeface="+mj-lt"/>
            </a:endParaRPr>
          </a:p>
        </p:txBody>
      </p:sp>
      <p:sp>
        <p:nvSpPr>
          <p:cNvPr id="240705" name="Line 65"/>
          <p:cNvSpPr>
            <a:spLocks noChangeShapeType="1"/>
          </p:cNvSpPr>
          <p:nvPr/>
        </p:nvSpPr>
        <p:spPr bwMode="auto">
          <a:xfrm>
            <a:off x="6450013" y="4065588"/>
            <a:ext cx="0" cy="276225"/>
          </a:xfrm>
          <a:prstGeom prst="line">
            <a:avLst/>
          </a:prstGeom>
          <a:noFill/>
          <a:ln w="12700">
            <a:solidFill>
              <a:schemeClr val="tx1"/>
            </a:solidFill>
            <a:round/>
            <a:headEnd/>
            <a:tailEnd type="triangle" w="med" len="med"/>
          </a:ln>
          <a:effectLst/>
        </p:spPr>
        <p:txBody>
          <a:bodyPr wrap="none" anchor="ctr"/>
          <a:lstStyle/>
          <a:p>
            <a:endParaRPr lang="en-US">
              <a:latin typeface="+mj-lt"/>
            </a:endParaRPr>
          </a:p>
        </p:txBody>
      </p:sp>
      <p:sp>
        <p:nvSpPr>
          <p:cNvPr id="3" name="Title 2"/>
          <p:cNvSpPr>
            <a:spLocks noGrp="1"/>
          </p:cNvSpPr>
          <p:nvPr>
            <p:ph type="title"/>
          </p:nvPr>
        </p:nvSpPr>
        <p:spPr>
          <a:xfrm>
            <a:off x="0" y="0"/>
            <a:ext cx="9143999" cy="1002135"/>
          </a:xfrm>
        </p:spPr>
        <p:txBody>
          <a:bodyPr/>
          <a:lstStyle/>
          <a:p>
            <a:r>
              <a:rPr lang="en-US" sz="1200" dirty="0"/>
              <a:t>9.1: DB2 System Structure </a:t>
            </a:r>
            <a:r>
              <a:rPr lang="en-US" dirty="0"/>
              <a:t/>
            </a:r>
            <a:br>
              <a:rPr lang="en-US" dirty="0"/>
            </a:br>
            <a:r>
              <a:rPr lang="en-US" dirty="0"/>
              <a:t>DB2 </a:t>
            </a:r>
            <a:r>
              <a:rPr lang="en-US" dirty="0" smtClean="0"/>
              <a:t>Structure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97530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9.2: System Services </a:t>
            </a:r>
            <a:br>
              <a:rPr lang="en-US" sz="1200" dirty="0"/>
            </a:br>
            <a:r>
              <a:rPr lang="en-US" dirty="0"/>
              <a:t>Concept Of System </a:t>
            </a:r>
            <a:r>
              <a:rPr lang="en-US" dirty="0" smtClean="0"/>
              <a:t>Services</a:t>
            </a:r>
            <a:endParaRPr lang="en-US" dirty="0"/>
          </a:p>
        </p:txBody>
      </p:sp>
      <p:sp>
        <p:nvSpPr>
          <p:cNvPr id="3" name="Content Placeholder 2"/>
          <p:cNvSpPr>
            <a:spLocks noGrp="1"/>
          </p:cNvSpPr>
          <p:nvPr>
            <p:ph idx="1"/>
          </p:nvPr>
        </p:nvSpPr>
        <p:spPr/>
        <p:txBody>
          <a:bodyPr/>
          <a:lstStyle/>
          <a:p>
            <a:r>
              <a:rPr lang="en-US" dirty="0"/>
              <a:t>The system services component handles all system-wide tasks like:</a:t>
            </a:r>
          </a:p>
          <a:p>
            <a:pPr lvl="1"/>
            <a:r>
              <a:rPr lang="en-US" dirty="0"/>
              <a:t>Controlling connections to other MVS subsystems</a:t>
            </a:r>
          </a:p>
          <a:p>
            <a:pPr lvl="2"/>
            <a:r>
              <a:rPr lang="en-US" dirty="0"/>
              <a:t>CICS, IDMS/DC and DB, TSO</a:t>
            </a:r>
          </a:p>
          <a:p>
            <a:pPr lvl="1"/>
            <a:r>
              <a:rPr lang="en-US" dirty="0"/>
              <a:t>Handling system start up, shutdown, and operator communication</a:t>
            </a:r>
          </a:p>
          <a:p>
            <a:endParaRPr lang="en-US" dirty="0"/>
          </a:p>
          <a:p>
            <a:endParaRPr lang="en-US" dirty="0"/>
          </a:p>
        </p:txBody>
      </p:sp>
    </p:spTree>
    <p:extLst>
      <p:ext uri="{BB962C8B-B14F-4D97-AF65-F5344CB8AC3E}">
        <p14:creationId xmlns:p14="http://schemas.microsoft.com/office/powerpoint/2010/main" val="374554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9.2: System Services </a:t>
            </a:r>
            <a:br>
              <a:rPr lang="en-US" sz="1200" dirty="0"/>
            </a:br>
            <a:r>
              <a:rPr lang="en-US" dirty="0"/>
              <a:t>Concept Of System </a:t>
            </a:r>
            <a:r>
              <a:rPr lang="en-US" dirty="0" smtClean="0"/>
              <a:t>Services</a:t>
            </a:r>
            <a:endParaRPr lang="en-US" dirty="0"/>
          </a:p>
        </p:txBody>
      </p:sp>
      <p:sp>
        <p:nvSpPr>
          <p:cNvPr id="3" name="Content Placeholder 2"/>
          <p:cNvSpPr>
            <a:spLocks noGrp="1"/>
          </p:cNvSpPr>
          <p:nvPr>
            <p:ph idx="1"/>
          </p:nvPr>
        </p:nvSpPr>
        <p:spPr/>
        <p:txBody>
          <a:bodyPr/>
          <a:lstStyle/>
          <a:p>
            <a:pPr lvl="1"/>
            <a:r>
              <a:rPr lang="en-US" dirty="0"/>
              <a:t>Managing the system log</a:t>
            </a:r>
          </a:p>
          <a:p>
            <a:pPr lvl="2"/>
            <a:r>
              <a:rPr lang="en-US" dirty="0"/>
              <a:t>System log is a set of predefined disk data sets that are used to record information for recovering user and system data in the event of a failure</a:t>
            </a:r>
          </a:p>
          <a:p>
            <a:pPr lvl="2"/>
            <a:r>
              <a:rPr lang="en-US" dirty="0"/>
              <a:t>Information regarding the log data sets (Active and Archive) is recorded in the BOOT STRAP DATA SET (BSDS). </a:t>
            </a:r>
          </a:p>
          <a:p>
            <a:pPr lvl="1"/>
            <a:r>
              <a:rPr lang="en-US" dirty="0"/>
              <a:t>Gathering system-wide statistics, performance, auditing and accounting information</a:t>
            </a:r>
          </a:p>
          <a:p>
            <a:endParaRPr lang="en-US" dirty="0"/>
          </a:p>
        </p:txBody>
      </p:sp>
    </p:spTree>
    <p:extLst>
      <p:ext uri="{BB962C8B-B14F-4D97-AF65-F5344CB8AC3E}">
        <p14:creationId xmlns:p14="http://schemas.microsoft.com/office/powerpoint/2010/main" val="93800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9.3: Locking Services</a:t>
            </a:r>
            <a:br>
              <a:rPr lang="en-US" sz="1200" dirty="0"/>
            </a:br>
            <a:r>
              <a:rPr lang="en-US" dirty="0"/>
              <a:t>Concept Of Locking </a:t>
            </a:r>
            <a:r>
              <a:rPr lang="en-US" dirty="0" smtClean="0"/>
              <a:t>Services</a:t>
            </a:r>
            <a:endParaRPr lang="en-US" dirty="0"/>
          </a:p>
        </p:txBody>
      </p:sp>
      <p:sp>
        <p:nvSpPr>
          <p:cNvPr id="3" name="Content Placeholder 2"/>
          <p:cNvSpPr>
            <a:spLocks noGrp="1"/>
          </p:cNvSpPr>
          <p:nvPr>
            <p:ph idx="1"/>
          </p:nvPr>
        </p:nvSpPr>
        <p:spPr/>
        <p:txBody>
          <a:bodyPr/>
          <a:lstStyle/>
          <a:p>
            <a:r>
              <a:rPr lang="en-US" dirty="0"/>
              <a:t>Locking Services are provided by an MVS subsystem called the IMS Resource Lock Manager (IRLM).</a:t>
            </a:r>
          </a:p>
          <a:p>
            <a:r>
              <a:rPr lang="en-US" dirty="0"/>
              <a:t>IRLM is a general-purpose lock manager.</a:t>
            </a:r>
          </a:p>
          <a:p>
            <a:r>
              <a:rPr lang="en-US" dirty="0"/>
              <a:t>It is used by DB2 to: </a:t>
            </a:r>
          </a:p>
          <a:p>
            <a:pPr lvl="1"/>
            <a:r>
              <a:rPr lang="en-US" dirty="0"/>
              <a:t>Control concurrent access to data</a:t>
            </a:r>
          </a:p>
          <a:p>
            <a:r>
              <a:rPr lang="en-US" dirty="0"/>
              <a:t>IMS may or may not be present in the system.</a:t>
            </a:r>
          </a:p>
          <a:p>
            <a:endParaRPr lang="en-US" dirty="0"/>
          </a:p>
        </p:txBody>
      </p:sp>
    </p:spTree>
    <p:extLst>
      <p:ext uri="{BB962C8B-B14F-4D97-AF65-F5344CB8AC3E}">
        <p14:creationId xmlns:p14="http://schemas.microsoft.com/office/powerpoint/2010/main" val="260064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9.4: Database Services</a:t>
            </a:r>
            <a:br>
              <a:rPr lang="en-US" sz="1200" dirty="0"/>
            </a:br>
            <a:r>
              <a:rPr lang="en-US" dirty="0"/>
              <a:t>Concept Of Database </a:t>
            </a:r>
            <a:r>
              <a:rPr lang="en-US" dirty="0" smtClean="0"/>
              <a:t>Services</a:t>
            </a:r>
            <a:endParaRPr lang="en-US" dirty="0"/>
          </a:p>
        </p:txBody>
      </p:sp>
      <p:sp>
        <p:nvSpPr>
          <p:cNvPr id="3" name="Content Placeholder 2"/>
          <p:cNvSpPr>
            <a:spLocks noGrp="1"/>
          </p:cNvSpPr>
          <p:nvPr>
            <p:ph idx="1"/>
          </p:nvPr>
        </p:nvSpPr>
        <p:spPr/>
        <p:txBody>
          <a:bodyPr/>
          <a:lstStyle/>
          <a:p>
            <a:r>
              <a:rPr lang="en-US" dirty="0"/>
              <a:t>The purpose of Database Services is:</a:t>
            </a:r>
          </a:p>
          <a:p>
            <a:pPr lvl="1"/>
            <a:r>
              <a:rPr lang="en-US" dirty="0"/>
              <a:t>to support the definition, retrieval, and update of database data</a:t>
            </a:r>
          </a:p>
          <a:p>
            <a:r>
              <a:rPr lang="en-US" dirty="0"/>
              <a:t>Its sub-components are as follows:</a:t>
            </a:r>
          </a:p>
          <a:p>
            <a:pPr lvl="1"/>
            <a:r>
              <a:rPr lang="en-US" dirty="0" err="1"/>
              <a:t>Precompiler</a:t>
            </a:r>
            <a:r>
              <a:rPr lang="en-US" dirty="0"/>
              <a:t> (PRECOM)</a:t>
            </a:r>
          </a:p>
          <a:p>
            <a:pPr lvl="1"/>
            <a:r>
              <a:rPr lang="en-US" dirty="0"/>
              <a:t>Bind (BIND)</a:t>
            </a:r>
          </a:p>
          <a:p>
            <a:pPr lvl="1"/>
            <a:r>
              <a:rPr lang="en-US" dirty="0"/>
              <a:t>Runtime Supervisor (RS)</a:t>
            </a:r>
          </a:p>
          <a:p>
            <a:pPr lvl="1"/>
            <a:r>
              <a:rPr lang="en-US" dirty="0"/>
              <a:t>Data Manager (DM)</a:t>
            </a:r>
          </a:p>
          <a:p>
            <a:pPr lvl="1"/>
            <a:r>
              <a:rPr lang="en-US" dirty="0"/>
              <a:t>Buffer Manager (BM)</a:t>
            </a:r>
          </a:p>
          <a:p>
            <a:r>
              <a:rPr lang="en-US" dirty="0"/>
              <a:t>These components allow: </a:t>
            </a:r>
          </a:p>
          <a:p>
            <a:pPr lvl="1"/>
            <a:r>
              <a:rPr lang="en-US" dirty="0"/>
              <a:t>Preparation of applications programs for execution</a:t>
            </a:r>
          </a:p>
          <a:p>
            <a:pPr lvl="1"/>
            <a:r>
              <a:rPr lang="en-US" dirty="0"/>
              <a:t>Subsequent execution of those programs</a:t>
            </a:r>
          </a:p>
          <a:p>
            <a:pPr lvl="1"/>
            <a:endParaRPr lang="en-US" dirty="0"/>
          </a:p>
          <a:p>
            <a:pPr lvl="1"/>
            <a:endParaRPr lang="en-US" dirty="0"/>
          </a:p>
        </p:txBody>
      </p:sp>
    </p:spTree>
    <p:extLst>
      <p:ext uri="{BB962C8B-B14F-4D97-AF65-F5344CB8AC3E}">
        <p14:creationId xmlns:p14="http://schemas.microsoft.com/office/powerpoint/2010/main" val="3363688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www.w3.org/XML/1998/namespace"/>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952a6df7-b138-4f89-9bc4-e7a874ea3254"/>
    <ds:schemaRef ds:uri="http://schemas.microsoft.com/office/infopath/2007/PartnerControls"/>
    <ds:schemaRef ds:uri="dec54838-42f9-41a2-a909-1ed037324a0b"/>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E46789D8-8D89-45B1-974F-CF2252625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28719</TotalTime>
  <Words>2586</Words>
  <Application>Microsoft Office PowerPoint</Application>
  <PresentationFormat>On-screen Show (4:3)</PresentationFormat>
  <Paragraphs>352</Paragraphs>
  <Slides>34</Slides>
  <Notes>34</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9.1: DB2 System Structure  Important Services</vt:lpstr>
      <vt:lpstr>9.1: DB2 System Structure  DB2 Environment</vt:lpstr>
      <vt:lpstr>9.1: DB2 System Structure  DB2 Structure</vt:lpstr>
      <vt:lpstr>9.2: System Services  Concept Of System Services</vt:lpstr>
      <vt:lpstr>9.2: System Services  Concept Of System Services</vt:lpstr>
      <vt:lpstr>9.3: Locking Services Concept Of Locking Services</vt:lpstr>
      <vt:lpstr>9.4: Database Services Concept Of Database Services</vt:lpstr>
      <vt:lpstr>9.4: Database Services Precompiler</vt:lpstr>
      <vt:lpstr>9.4: Database Services Precompiler</vt:lpstr>
      <vt:lpstr>9.4: Database Services Precompiler</vt:lpstr>
      <vt:lpstr>9.4: Database Services Block Diagram</vt:lpstr>
      <vt:lpstr>9.4: Database Services  Concept Of Bind</vt:lpstr>
      <vt:lpstr>9.4: Database Services  Concept Of Bind</vt:lpstr>
      <vt:lpstr>9.4: Database Services  Concept Of Bind</vt:lpstr>
      <vt:lpstr>9.4: Database Services  Concept Of Bind</vt:lpstr>
      <vt:lpstr>9.4: Database Services  Concept Of Bind</vt:lpstr>
      <vt:lpstr>9.4: Database Services  Bind Parameters</vt:lpstr>
      <vt:lpstr>9.4: Database Services  Bind Parameters</vt:lpstr>
      <vt:lpstr>9.4: Database Services  Bind Parameters</vt:lpstr>
      <vt:lpstr>9.4: Database Services  Bind Parameters</vt:lpstr>
      <vt:lpstr>9.4: Database Services  Bind Parameters</vt:lpstr>
      <vt:lpstr>9.4: Database Services  Bind Parameters</vt:lpstr>
      <vt:lpstr>9.4: Database Services  Bind Parameters</vt:lpstr>
      <vt:lpstr>9.4: Database Services  Bind Parameters</vt:lpstr>
      <vt:lpstr>PowerPoint Presentation</vt:lpstr>
      <vt:lpstr>9.4: Database Services  Runtime Supervisor (RS)</vt:lpstr>
      <vt:lpstr>9.4: Database Services  Data Manager</vt:lpstr>
      <vt:lpstr>9.4: Database Services  Buffer Manager</vt:lpstr>
      <vt:lpstr>9.5: DB2 Application Programs Preparation And Execution Control Flow Diagram </vt:lpstr>
      <vt:lpstr>Summary</vt:lpstr>
      <vt:lpstr>Review Questions</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165</cp:revision>
  <cp:lastPrinted>2016-09-07T03:38:09Z</cp:lastPrinted>
  <dcterms:created xsi:type="dcterms:W3CDTF">2012-05-18T02:59:15Z</dcterms:created>
  <dcterms:modified xsi:type="dcterms:W3CDTF">2016-09-07T03:38:29Z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