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Lustria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1D818-EDEA-4495-9EE7-C5E53F446255}">
  <a:tblStyle styleId="{7021D818-EDEA-4495-9EE7-C5E53F446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6004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7f05bb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7f05bb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9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97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944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56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72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60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91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66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870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06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0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1b43da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1b43da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18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14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98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60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246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91b43daa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91b43daa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48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1b43daa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1b43daa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82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1b43daa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1b43daa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52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1b43daa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1b43daa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5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9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1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5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76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💧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>
            <a:spLocks noGrp="1"/>
          </p:cNvSpPr>
          <p:nvPr>
            <p:ph type="pic" idx="2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ustria"/>
              <a:buNone/>
              <a:defRPr sz="4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5051425" y="2649070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>
            <a:spLocks noGrp="1"/>
          </p:cNvSpPr>
          <p:nvPr>
            <p:ph type="pic" idx="3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4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 rot="5400000">
            <a:off x="2836769" y="188819"/>
            <a:ext cx="34688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 rot="5400000">
            <a:off x="4922837" y="2438400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 rot="5400000">
            <a:off x="659279" y="214780"/>
            <a:ext cx="561564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ustria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029200" y="273050"/>
            <a:ext cx="36576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💧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💧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💧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💧"/>
              <a:defRPr sz="20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💧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57199" y="2649071"/>
            <a:ext cx="3509683" cy="338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💧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40664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34753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740664" y="3160059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31578" y="2232211"/>
            <a:ext cx="376732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31578" y="3160059"/>
            <a:ext cx="3767328" cy="28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762000" y="2784475"/>
            <a:ext cx="7656512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762000" y="4497070"/>
            <a:ext cx="7656512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740664" y="2784475"/>
            <a:ext cx="3767328" cy="325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4636008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4636008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3"/>
          </p:nvPr>
        </p:nvSpPr>
        <p:spPr>
          <a:xfrm>
            <a:off x="739775" y="2784475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4"/>
          </p:nvPr>
        </p:nvSpPr>
        <p:spPr>
          <a:xfrm>
            <a:off x="739775" y="4497070"/>
            <a:ext cx="3767328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💧"/>
              <a:defRPr sz="1800"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  <a:defRPr sz="4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💧"/>
              <a:defRPr sz="22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3146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31469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3147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u="sng"/>
              <a:t>DATA STRUCTURES MINI PROJECT</a:t>
            </a:r>
            <a:endParaRPr sz="3300" b="1" u="sng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4294967295"/>
          </p:nvPr>
        </p:nvSpPr>
        <p:spPr>
          <a:xfrm>
            <a:off x="987700" y="2925824"/>
            <a:ext cx="7470500" cy="38788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1.Raj Kishan(1914100)	</a:t>
            </a:r>
            <a:r>
              <a:rPr lang="en-US" sz="1700" smtClean="0">
                <a:latin typeface="Comic Sans MS"/>
                <a:ea typeface="Comic Sans MS"/>
                <a:cs typeface="Comic Sans MS"/>
                <a:sym typeface="Comic Sans MS"/>
              </a:rPr>
              <a:t>              6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. Pratyush Reddy Alla(1914119)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2.Pratik Gupta(1914117)	</a:t>
            </a:r>
            <a:r>
              <a:rPr lang="en-US" sz="1700" smtClean="0">
                <a:latin typeface="Comic Sans MS"/>
                <a:ea typeface="Comic Sans MS"/>
                <a:cs typeface="Comic Sans MS"/>
                <a:sym typeface="Comic Sans MS"/>
              </a:rPr>
              <a:t>              7.Milind 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Kumar(1914141)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3.Shubham </a:t>
            </a:r>
            <a:r>
              <a:rPr lang="en-US" sz="1700" smtClean="0">
                <a:latin typeface="Comic Sans MS"/>
                <a:ea typeface="Comic Sans MS"/>
                <a:cs typeface="Comic Sans MS"/>
                <a:sym typeface="Comic Sans MS"/>
              </a:rPr>
              <a:t>Kumar(1914175)              8.Archisman 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Jana(1914109)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4.Saurabh </a:t>
            </a:r>
            <a:r>
              <a:rPr lang="en-US" sz="1700" smtClean="0">
                <a:latin typeface="Comic Sans MS"/>
                <a:ea typeface="Comic Sans MS"/>
                <a:cs typeface="Comic Sans MS"/>
                <a:sym typeface="Comic Sans MS"/>
              </a:rPr>
              <a:t>Pareek(1914120)              9.Robins 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Anand(1914124)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5. Jahanvi Gupta(1914091)</a:t>
            </a:r>
            <a:r>
              <a:rPr lang="en-US" sz="1700"/>
              <a:t>		</a:t>
            </a: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10.Bhukya Santosh kumar(1914152)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2/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0" name="Google Shape;270;p27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2" name="Google Shape;272;p2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27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75" name="Google Shape;275;p27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27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77" name="Google Shape;277;p27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2/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3/</a:t>
            </a:r>
            <a:endParaRPr/>
          </a:p>
        </p:txBody>
      </p:sp>
      <p:sp>
        <p:nvSpPr>
          <p:cNvPr id="291" name="Google Shape;291;p28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7" name="Google Shape;297;p28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8" name="Google Shape;298;p28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9" name="Google Shape;299;p2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0" name="Google Shape;300;p28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301" name="Google Shape;301;p28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2" name="Google Shape;302;p28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4/</a:t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2/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3/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1" name="Google Shape;321;p29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2" name="Google Shape;322;p29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3" name="Google Shape;323;p29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4" name="Google Shape;324;p2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325" name="Google Shape;325;p29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6" name="Google Shape;326;p29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2/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3/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5" name="Google Shape;345;p30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6" name="Google Shape;346;p30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7" name="Google Shape;347;p30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8" name="Google Shape;348;p30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349" name="Google Shape;349;p30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0" name="Google Shape;350;p30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2/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68" name="Google Shape;368;p31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9" name="Google Shape;369;p31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0" name="Google Shape;370;p31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1" name="Google Shape;371;p31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2" name="Google Shape;372;p31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373" name="Google Shape;373;p31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4" name="Google Shape;374;p31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92" name="Google Shape;392;p32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3" name="Google Shape;393;p32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4" name="Google Shape;394;p32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5" name="Google Shape;395;p32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6" name="Google Shape;396;p32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397" name="Google Shape;397;p32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8" name="Google Shape;398;p32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405" name="Google Shape;405;p33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6" name="Google Shape;406;p3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411" name="Google Shape;411;p33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16" name="Google Shape;416;p33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7" name="Google Shape;417;p33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8" name="Google Shape;418;p33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19" name="Google Shape;419;p33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0" name="Google Shape;420;p33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421" name="Google Shape;421;p33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2" name="Google Shape;422;p33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429" name="Google Shape;429;p34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435" name="Google Shape;435;p34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9/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40" name="Google Shape;440;p34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1" name="Google Shape;441;p34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2" name="Google Shape;442;p34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3" name="Google Shape;443;p34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4" name="Google Shape;444;p34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445" name="Google Shape;445;p34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6" name="Google Shape;446;p34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453" name="Google Shape;453;p3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457" name="Google Shape;457;p35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58" name="Google Shape;458;p3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10/</a:t>
            </a:r>
            <a:endParaRPr/>
          </a:p>
        </p:txBody>
      </p:sp>
      <p:sp>
        <p:nvSpPr>
          <p:cNvPr id="461" name="Google Shape;461;p35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62" name="Google Shape;462;p35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9/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64" name="Google Shape;464;p3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5" name="Google Shape;465;p35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6" name="Google Shape;466;p35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7" name="Google Shape;467;p35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68" name="Google Shape;468;p35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469" name="Google Shape;469;p35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70" name="Google Shape;470;p35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477" name="Google Shape;477;p36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479" name="Google Shape;479;p36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483" name="Google Shape;483;p3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4" name="Google Shape;484;p36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10/11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9/</a:t>
            </a:r>
            <a:endParaRPr/>
          </a:p>
        </p:txBody>
      </p:sp>
      <p:sp>
        <p:nvSpPr>
          <p:cNvPr id="487" name="Google Shape;487;p36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88" name="Google Shape;488;p36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9" name="Google Shape;489;p3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0" name="Google Shape;490;p36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1" name="Google Shape;491;p36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2" name="Google Shape;492;p36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493" name="Google Shape;493;p36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4" name="Google Shape;494;p36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49075" y="1751775"/>
            <a:ext cx="8536200" cy="1677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MAZE PATHFINDER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505" name="Google Shape;505;p37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507" name="Google Shape;507;p37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10/11</a:t>
            </a:r>
            <a:endParaRPr/>
          </a:p>
        </p:txBody>
      </p:sp>
      <p:sp>
        <p:nvSpPr>
          <p:cNvPr id="509" name="Google Shape;509;p37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0" name="Google Shape;510;p37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9/12</a:t>
            </a:r>
            <a:endParaRPr/>
          </a:p>
        </p:txBody>
      </p:sp>
      <p:sp>
        <p:nvSpPr>
          <p:cNvPr id="511" name="Google Shape;511;p37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12" name="Google Shape;512;p37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3" name="Google Shape;513;p37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4" name="Google Shape;514;p37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5" name="Google Shape;515;p37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6" name="Google Shape;516;p37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517" name="Google Shape;517;p37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18" name="Google Shape;518;p37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525" name="Google Shape;525;p38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527" name="Google Shape;527;p38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10/11</a:t>
            </a:r>
            <a:endParaRPr/>
          </a:p>
        </p:txBody>
      </p:sp>
      <p:sp>
        <p:nvSpPr>
          <p:cNvPr id="533" name="Google Shape;533;p38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9/12</a:t>
            </a:r>
            <a:endParaRPr/>
          </a:p>
        </p:txBody>
      </p:sp>
      <p:sp>
        <p:nvSpPr>
          <p:cNvPr id="535" name="Google Shape;535;p38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6" name="Google Shape;536;p38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7" name="Google Shape;537;p38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8" name="Google Shape;538;p38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39" name="Google Shape;539;p38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545" name="Google Shape;545;p39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1/8</a:t>
            </a:r>
            <a:endParaRPr/>
          </a:p>
        </p:txBody>
      </p:sp>
      <p:sp>
        <p:nvSpPr>
          <p:cNvPr id="546" name="Google Shape;546;p39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4/5</a:t>
            </a:r>
            <a:endParaRPr/>
          </a:p>
        </p:txBody>
      </p:sp>
      <p:sp>
        <p:nvSpPr>
          <p:cNvPr id="548" name="Google Shape;548;p39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2/7</a:t>
            </a:r>
            <a:endParaRPr/>
          </a:p>
        </p:txBody>
      </p:sp>
      <p:sp>
        <p:nvSpPr>
          <p:cNvPr id="550" name="Google Shape;550;p39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1" name="Google Shape;551;p39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3/6</a:t>
            </a:r>
            <a:endParaRPr/>
          </a:p>
        </p:txBody>
      </p:sp>
      <p:sp>
        <p:nvSpPr>
          <p:cNvPr id="552" name="Google Shape;552;p39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3" name="Google Shape;553;p39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10/11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9/12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57" name="Google Shape;557;p39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58" name="Google Shape;558;p39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59" name="Google Shape;559;p39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60" name="Google Shape;560;p39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61" name="Google Shape;561;p39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562" name="Google Shape;562;p39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63" name="Google Shape;563;p39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457199" y="228601"/>
            <a:ext cx="28956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stria"/>
              <a:buNone/>
            </a:pPr>
            <a:r>
              <a:rPr lang="en-US" sz="2400"/>
              <a:t>  DFS CODE IN C</a:t>
            </a:r>
            <a:endParaRPr sz="2400"/>
          </a:p>
        </p:txBody>
      </p:sp>
      <p:graphicFrame>
        <p:nvGraphicFramePr>
          <p:cNvPr id="569" name="Google Shape;569;p40"/>
          <p:cNvGraphicFramePr/>
          <p:nvPr/>
        </p:nvGraphicFramePr>
        <p:xfrm>
          <a:off x="5029201" y="1568739"/>
          <a:ext cx="3657550" cy="3261700"/>
        </p:xfrm>
        <a:graphic>
          <a:graphicData uri="http://schemas.openxmlformats.org/drawingml/2006/table">
            <a:tbl>
              <a:tblPr>
                <a:noFill/>
                <a:tableStyleId>{7021D818-EDEA-4495-9EE7-C5E53F446255}</a:tableStyleId>
              </a:tblPr>
              <a:tblGrid>
                <a:gridCol w="456800"/>
                <a:gridCol w="456800"/>
                <a:gridCol w="457325"/>
                <a:gridCol w="457325"/>
                <a:gridCol w="457325"/>
                <a:gridCol w="457325"/>
                <a:gridCol w="457325"/>
                <a:gridCol w="457325"/>
              </a:tblGrid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</a:tr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</a:tr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</a:tr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>
                        <a:highlight>
                          <a:srgbClr val="3C78D8"/>
                        </a:highlight>
                      </a:endParaRPr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56250" marR="5625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0" name="Google Shape;570;p40"/>
          <p:cNvSpPr txBox="1">
            <a:spLocks noGrp="1"/>
          </p:cNvSpPr>
          <p:nvPr>
            <p:ph type="body" idx="2"/>
          </p:nvPr>
        </p:nvSpPr>
        <p:spPr>
          <a:xfrm>
            <a:off x="457200" y="990600"/>
            <a:ext cx="3509700" cy="58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int dfs(int row, int col)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 </a:t>
            </a:r>
            <a:r>
              <a:rPr lang="en-US" sz="1200" smtClean="0"/>
              <a:t>           </a:t>
            </a:r>
            <a:r>
              <a:rPr lang="en-US" sz="1200" smtClean="0"/>
              <a:t>int</a:t>
            </a:r>
            <a:r>
              <a:rPr lang="en-US" sz="1200"/>
              <a:t>* current = &amp;visited [row][col];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if (*current == goal){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return </a:t>
            </a:r>
            <a:r>
              <a:rPr lang="en-US" sz="1200"/>
              <a:t>1;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 </a:t>
            </a:r>
            <a:r>
              <a:rPr lang="en-US" sz="1200" smtClean="0"/>
              <a:t>                         </a:t>
            </a:r>
            <a:r>
              <a:rPr lang="en-US" sz="1200" smtClean="0"/>
              <a:t>if </a:t>
            </a:r>
            <a:r>
              <a:rPr lang="en-US" sz="1200"/>
              <a:t>(*current == empty)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*</a:t>
            </a:r>
            <a:r>
              <a:rPr lang="en-US" sz="1200"/>
              <a:t>current = wall;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if </a:t>
            </a:r>
            <a:r>
              <a:rPr lang="en-US" sz="1200"/>
              <a:t>(dfs(row, col - 1)){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		*current = crumb;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return </a:t>
            </a:r>
            <a:r>
              <a:rPr lang="en-US" sz="1200"/>
              <a:t>1;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if </a:t>
            </a:r>
            <a:r>
              <a:rPr lang="en-US" sz="1200"/>
              <a:t>(dfs(row + 1, col)){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*</a:t>
            </a:r>
            <a:r>
              <a:rPr lang="en-US" sz="1200"/>
              <a:t>current = crumb;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return </a:t>
            </a:r>
            <a:r>
              <a:rPr lang="en-US" sz="1200"/>
              <a:t>1;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if </a:t>
            </a:r>
            <a:r>
              <a:rPr lang="en-US" sz="1200"/>
              <a:t>(dfs(row, col + 1)){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*</a:t>
            </a:r>
            <a:r>
              <a:rPr lang="en-US" sz="1200"/>
              <a:t>current = crumb;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return </a:t>
            </a:r>
            <a:r>
              <a:rPr lang="en-US" sz="1200"/>
              <a:t>1;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if </a:t>
            </a:r>
            <a:r>
              <a:rPr lang="en-US" sz="1200"/>
              <a:t>(dfs(row - 1, col)){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*</a:t>
            </a:r>
            <a:r>
              <a:rPr lang="en-US" sz="1200"/>
              <a:t>current = crumb;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</a:t>
            </a:r>
            <a:r>
              <a:rPr lang="en-US" sz="1200" smtClean="0"/>
              <a:t>return </a:t>
            </a:r>
            <a:r>
              <a:rPr lang="en-US" sz="1200"/>
              <a:t>1;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	return 0;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"/>
          <p:cNvSpPr txBox="1">
            <a:spLocks noGrp="1"/>
          </p:cNvSpPr>
          <p:nvPr>
            <p:ph type="subTitle" idx="1"/>
          </p:nvPr>
        </p:nvSpPr>
        <p:spPr>
          <a:xfrm>
            <a:off x="457950" y="2702200"/>
            <a:ext cx="8228100" cy="113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MAZE BLUEPRINT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00" y="2404050"/>
            <a:ext cx="6022950" cy="40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614975"/>
            <a:ext cx="8229600" cy="102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TO THE GOAL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25" y="2329475"/>
            <a:ext cx="6087700" cy="40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745675" y="2730725"/>
            <a:ext cx="59352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omic Sans MS"/>
                <a:ea typeface="Comic Sans MS"/>
                <a:cs typeface="Comic Sans MS"/>
                <a:sym typeface="Comic Sans MS"/>
              </a:rPr>
              <a:t>CODE EXPLANATION </a:t>
            </a:r>
            <a:endParaRPr sz="39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omic Sans MS"/>
                <a:ea typeface="Comic Sans MS"/>
                <a:cs typeface="Comic Sans MS"/>
                <a:sym typeface="Comic Sans MS"/>
              </a:rPr>
              <a:t>      IN  COMPILER </a:t>
            </a:r>
            <a:endParaRPr sz="3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809006" y="4024127"/>
            <a:ext cx="1371600" cy="650100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23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69" name="Google Shape;169;p23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71" name="Google Shape;171;p23"/>
          <p:cNvSpPr/>
          <p:nvPr/>
        </p:nvSpPr>
        <p:spPr>
          <a:xfrm>
            <a:off x="5715000" y="25503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white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715000" y="3788374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gray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5715000" y="504807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black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7086600" y="2362200"/>
            <a:ext cx="1828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Not discovered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7086600" y="3447875"/>
            <a:ext cx="1941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Discovered,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adjacent white nodes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7086600" y="4667075"/>
            <a:ext cx="1941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Discovered,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adjacent white nodes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8" name="Google Shape;198;p24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99" name="Google Shape;199;p24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0" name="Google Shape;200;p24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201" name="Google Shape;201;p24"/>
          <p:cNvSpPr/>
          <p:nvPr/>
        </p:nvSpPr>
        <p:spPr>
          <a:xfrm>
            <a:off x="5715000" y="25503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715000" y="3788374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d /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715000" y="5048072"/>
            <a:ext cx="1371600" cy="650098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 / f</a:t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7086600" y="2362200"/>
            <a:ext cx="1828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Not discovered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7086600" y="3447872"/>
            <a:ext cx="182880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Discovered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adjacent white nodes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7086600" y="4667072"/>
            <a:ext cx="1828800" cy="12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Discovered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adjacent white nodes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4" name="Google Shape;224;p25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5" name="Google Shape;225;p25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25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8" name="Google Shape;228;p25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29" name="Google Shape;229;p25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0" name="Google Shape;230;p25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ustria"/>
              <a:buNone/>
            </a:pPr>
            <a:r>
              <a:rPr lang="en-US"/>
              <a:t>Depth-First Search (DFS)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821706" y="2702703"/>
            <a:ext cx="1371600" cy="650098"/>
          </a:xfrm>
          <a:prstGeom prst="ellipse">
            <a:avLst/>
          </a:prstGeom>
          <a:solidFill>
            <a:srgbClr val="A5A5A5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Lustria"/>
                <a:ea typeface="Lustria"/>
                <a:cs typeface="Lustria"/>
                <a:sym typeface="Lustria"/>
              </a:rPr>
              <a:t>1/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88306" y="2693714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2971800" y="27027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343400" y="2702703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821706" y="40743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288306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971800" y="4037408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343400" y="39624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y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2971800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4343400" y="5445902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z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21706" y="5445902"/>
            <a:ext cx="1371600" cy="650098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EB50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11400000" sx="102000" sy="101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C0C0C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88306" y="5410200"/>
            <a:ext cx="45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</a:t>
            </a:r>
            <a:endParaRPr sz="2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48" name="Google Shape;248;p26"/>
          <p:cNvCxnSpPr/>
          <p:nvPr/>
        </p:nvCxnSpPr>
        <p:spPr>
          <a:xfrm rot="5400000">
            <a:off x="1201912" y="370001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9" name="Google Shape;249;p26"/>
          <p:cNvCxnSpPr/>
          <p:nvPr/>
        </p:nvCxnSpPr>
        <p:spPr>
          <a:xfrm>
            <a:off x="2237820" y="3015010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2244090" y="4368527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2242788" y="5764485"/>
            <a:ext cx="651510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2" name="Google Shape;252;p26"/>
          <p:cNvCxnSpPr/>
          <p:nvPr/>
        </p:nvCxnSpPr>
        <p:spPr>
          <a:xfrm rot="5400000">
            <a:off x="3352006" y="3667026"/>
            <a:ext cx="609599" cy="1588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253" name="Google Shape;253;p26"/>
          <p:cNvCxnSpPr/>
          <p:nvPr/>
        </p:nvCxnSpPr>
        <p:spPr>
          <a:xfrm flipH="1">
            <a:off x="2115458" y="3280650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4" name="Google Shape;254;p26"/>
          <p:cNvCxnSpPr/>
          <p:nvPr/>
        </p:nvCxnSpPr>
        <p:spPr>
          <a:xfrm flipH="1">
            <a:off x="2133601" y="4692748"/>
            <a:ext cx="856343" cy="793652"/>
          </a:xfrm>
          <a:prstGeom prst="straightConnector1">
            <a:avLst/>
          </a:prstGeom>
          <a:noFill/>
          <a:ln w="31750" cap="flat" cmpd="sng">
            <a:solidFill>
              <a:srgbClr val="714F0E"/>
            </a:solidFill>
            <a:prstDash val="solid"/>
            <a:round/>
            <a:headEnd type="stealth" w="med" len="med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enesis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349</Words>
  <Application>Microsoft Office PowerPoint</Application>
  <PresentationFormat>On-screen Show (4:3)</PresentationFormat>
  <Paragraphs>304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Lustria</vt:lpstr>
      <vt:lpstr>Noto Sans Symbols</vt:lpstr>
      <vt:lpstr>Calibri</vt:lpstr>
      <vt:lpstr>Times New Roman</vt:lpstr>
      <vt:lpstr>Comic Sans MS</vt:lpstr>
      <vt:lpstr>Arial</vt:lpstr>
      <vt:lpstr>Genesis</vt:lpstr>
      <vt:lpstr>DATA STRUCTURES MINI PROJECT</vt:lpstr>
      <vt:lpstr>MAZE PATHFINDER</vt:lpstr>
      <vt:lpstr>MAZE BLUEPRINT</vt:lpstr>
      <vt:lpstr>PATH TO THE GOAL</vt:lpstr>
      <vt:lpstr>PowerPoint Presentation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  DFS CODE IN 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MINI PROJECT</dc:title>
  <cp:lastModifiedBy>hp</cp:lastModifiedBy>
  <cp:revision>2</cp:revision>
  <dcterms:modified xsi:type="dcterms:W3CDTF">2020-12-21T05:49:50Z</dcterms:modified>
</cp:coreProperties>
</file>