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2EF062-5E04-4379-A174-D31D1F44523D}">
  <a:tblStyle styleId="{4E2EF062-5E04-4379-A174-D31D1F44523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624021ba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624021ba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72860d54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72860d54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67202c19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67202c19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72860d549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72860d549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dd9ff9bd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dd9ff9bd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530c09ad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530c09ad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Another design case we want to show revolves around settings in our asynchronous app. The problem is that we need some king of unified settings object, which will store all of the configs: log level, database url and so on. But, since our app is asynchronous, we need to think about threading and how we’ll test this. So, to solve this, we used dependency injection of our Framework, which allows us to insert functions to run before our routes. This function returns settings for routes and can be overwritten for testing.</a:t>
            </a:r>
            <a:br>
              <a:rPr lang="en-GB">
                <a:solidFill>
                  <a:schemeClr val="dk1"/>
                </a:solidFill>
              </a:rPr>
            </a:br>
            <a:r>
              <a:rPr lang="en-GB">
                <a:solidFill>
                  <a:schemeClr val="dk1"/>
                </a:solidFill>
              </a:rPr>
              <a:t>Another possible solution is global object of settings, which could interfere with threading, making routes slow down to read the same object from memory, and would add problems with overriding in testing.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624021ba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624021ba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624021ba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624021ba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530c09ad0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530c09ad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fc0609e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fc0609e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b7127c7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b7127c7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530c09ad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530c09ad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62aacf2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62aacf2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530c09ad0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530c09ad0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530c09a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530c09a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b7127c7c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b7127c7c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530c09ad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530c09ad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GB" sz="1400">
                <a:solidFill>
                  <a:srgbClr val="595959"/>
                </a:solidFill>
              </a:rPr>
              <a:t>Find as example implementation of a microservices application in the programming language chosen. Specify one value for each option below</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530c09ad0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530c09ad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72860d54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72860d54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530c09ad0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530c09ad0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72860d54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72860d54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randomunrandom/corona_travel" TargetMode="External"/><Relationship Id="rId4" Type="http://schemas.openxmlformats.org/officeDocument/2006/relationships/hyperlink" Target="https://docs.google.com/presentation/d/1WcBw-mAGlyChm8_RNxzQNxS8TR9Rn6DQTB6B_dtDxVA/edit?usp=shar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25.png"/><Relationship Id="rId6"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randomunrandom/corona_travel/wiki/Scenarios" TargetMode="Externa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Corona Travel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Full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190800" y="103475"/>
            <a:ext cx="895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Logical data model Class diagram for Quiz Manager</a:t>
            </a:r>
            <a:endParaRPr/>
          </a:p>
          <a:p>
            <a:pPr indent="0" lvl="0" marL="0" rtl="0" algn="l">
              <a:spcBef>
                <a:spcPts val="0"/>
              </a:spcBef>
              <a:spcAft>
                <a:spcPts val="0"/>
              </a:spcAft>
              <a:buNone/>
            </a:pPr>
            <a:r>
              <a:t/>
            </a:r>
            <a:endParaRPr/>
          </a:p>
        </p:txBody>
      </p:sp>
      <p:pic>
        <p:nvPicPr>
          <p:cNvPr id="117" name="Google Shape;117;p22"/>
          <p:cNvPicPr preferRelativeResize="0"/>
          <p:nvPr/>
        </p:nvPicPr>
        <p:blipFill>
          <a:blip r:embed="rId3">
            <a:alphaModFix/>
          </a:blip>
          <a:stretch>
            <a:fillRect/>
          </a:stretch>
        </p:blipFill>
        <p:spPr>
          <a:xfrm>
            <a:off x="3133725" y="773200"/>
            <a:ext cx="3067332" cy="41625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API summary &lt;Quiz Manager&gt;</a:t>
            </a:r>
            <a:endParaRPr/>
          </a:p>
        </p:txBody>
      </p:sp>
      <p:sp>
        <p:nvSpPr>
          <p:cNvPr id="123" name="Google Shape;123;p23"/>
          <p:cNvSpPr txBox="1"/>
          <p:nvPr>
            <p:ph idx="1" type="body"/>
          </p:nvPr>
        </p:nvSpPr>
        <p:spPr>
          <a:xfrm>
            <a:off x="399375" y="1017725"/>
            <a:ext cx="4216800" cy="41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u="sng"/>
              <a:t>Scenario 5</a:t>
            </a:r>
            <a:r>
              <a:rPr lang="en-GB" sz="1400" u="sng"/>
              <a:t>: User accepts the offer to have a quiz. The system shows the list of questions for the quiz.</a:t>
            </a:r>
            <a:endParaRPr sz="1400" u="sng"/>
          </a:p>
          <a:p>
            <a:pPr indent="0" lvl="0" marL="0" rtl="0" algn="l">
              <a:spcBef>
                <a:spcPts val="1200"/>
              </a:spcBef>
              <a:spcAft>
                <a:spcPts val="0"/>
              </a:spcAft>
              <a:buNone/>
            </a:pPr>
            <a:r>
              <a:t/>
            </a:r>
            <a:endParaRPr sz="1400" u="sng"/>
          </a:p>
          <a:p>
            <a:pPr indent="0" lvl="0" marL="0" rtl="0" algn="l">
              <a:spcBef>
                <a:spcPts val="1200"/>
              </a:spcBef>
              <a:spcAft>
                <a:spcPts val="1200"/>
              </a:spcAft>
              <a:buNone/>
            </a:pPr>
            <a:r>
              <a:rPr lang="en-GB" sz="1400"/>
              <a:t>On a page quiz - GET /quiz - show available quizzes - (solve quizzes)</a:t>
            </a:r>
            <a:br>
              <a:rPr lang="en-GB" sz="1400"/>
            </a:br>
            <a:r>
              <a:rPr lang="en-GB" sz="1400"/>
              <a:t>On a page /user/quiz - GET /user/{user_id}/quiz - show personal quizzes </a:t>
            </a:r>
            <a:br>
              <a:rPr lang="en-GB" sz="1400"/>
            </a:br>
            <a:r>
              <a:rPr lang="en-GB" sz="1400"/>
              <a:t>On a page /user/quiz - POST /user/{user_id}/quiz - create a new quiz</a:t>
            </a:r>
            <a:br>
              <a:rPr lang="en-GB" sz="1400"/>
            </a:br>
            <a:r>
              <a:rPr lang="en-GB" sz="1400"/>
              <a:t>On a page /user/quiz - PUT /user/{user_id}/quiz - update a page</a:t>
            </a:r>
            <a:br>
              <a:rPr lang="en-GB" sz="1400"/>
            </a:br>
            <a:r>
              <a:rPr lang="en-GB" sz="1400"/>
              <a:t>On a page /user/quiz - DELETE /user/{user_id}/quiz - remove personal quiz</a:t>
            </a:r>
            <a:endParaRPr sz="1400"/>
          </a:p>
        </p:txBody>
      </p:sp>
      <p:pic>
        <p:nvPicPr>
          <p:cNvPr id="124" name="Google Shape;124;p23"/>
          <p:cNvPicPr preferRelativeResize="0"/>
          <p:nvPr/>
        </p:nvPicPr>
        <p:blipFill>
          <a:blip r:embed="rId3">
            <a:alphaModFix/>
          </a:blip>
          <a:stretch>
            <a:fillRect/>
          </a:stretch>
        </p:blipFill>
        <p:spPr>
          <a:xfrm>
            <a:off x="5997080" y="0"/>
            <a:ext cx="3146925" cy="2779100"/>
          </a:xfrm>
          <a:prstGeom prst="rect">
            <a:avLst/>
          </a:prstGeom>
          <a:noFill/>
          <a:ln>
            <a:noFill/>
          </a:ln>
        </p:spPr>
      </p:pic>
      <p:pic>
        <p:nvPicPr>
          <p:cNvPr id="125" name="Google Shape;125;p23"/>
          <p:cNvPicPr preferRelativeResize="0"/>
          <p:nvPr/>
        </p:nvPicPr>
        <p:blipFill>
          <a:blip r:embed="rId4">
            <a:alphaModFix/>
          </a:blip>
          <a:stretch>
            <a:fillRect/>
          </a:stretch>
        </p:blipFill>
        <p:spPr>
          <a:xfrm>
            <a:off x="4616275" y="2364400"/>
            <a:ext cx="4527724" cy="2779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190800" y="103475"/>
            <a:ext cx="895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Logical data model Class diagram for Fact Searcher</a:t>
            </a:r>
            <a:endParaRPr/>
          </a:p>
          <a:p>
            <a:pPr indent="0" lvl="0" marL="0" rtl="0" algn="l">
              <a:spcBef>
                <a:spcPts val="0"/>
              </a:spcBef>
              <a:spcAft>
                <a:spcPts val="0"/>
              </a:spcAft>
              <a:buNone/>
            </a:pPr>
            <a:r>
              <a:t/>
            </a:r>
            <a:endParaRPr/>
          </a:p>
        </p:txBody>
      </p:sp>
      <p:pic>
        <p:nvPicPr>
          <p:cNvPr id="131" name="Google Shape;131;p24"/>
          <p:cNvPicPr preferRelativeResize="0"/>
          <p:nvPr/>
        </p:nvPicPr>
        <p:blipFill rotWithShape="1">
          <a:blip r:embed="rId3">
            <a:alphaModFix/>
          </a:blip>
          <a:srcRect b="66327" l="25255" r="0" t="0"/>
          <a:stretch/>
        </p:blipFill>
        <p:spPr>
          <a:xfrm>
            <a:off x="2283913" y="763500"/>
            <a:ext cx="4766975" cy="40987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API summary &lt;Fact searcher&gt;</a:t>
            </a:r>
            <a:endParaRPr/>
          </a:p>
        </p:txBody>
      </p:sp>
      <p:sp>
        <p:nvSpPr>
          <p:cNvPr id="137" name="Google Shape;137;p25"/>
          <p:cNvSpPr txBox="1"/>
          <p:nvPr>
            <p:ph idx="1" type="body"/>
          </p:nvPr>
        </p:nvSpPr>
        <p:spPr>
          <a:xfrm>
            <a:off x="311700" y="1152475"/>
            <a:ext cx="47514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u="sng"/>
              <a:t>Scenario 7</a:t>
            </a:r>
            <a:r>
              <a:rPr lang="en-GB" sz="1400" u="sng"/>
              <a:t>: Administrator decides to add new place to the app. He adds place to the database and in order to find facts for new place he requests fact searcher via API. Facts are saved in database with relevant attributes.</a:t>
            </a:r>
            <a:endParaRPr sz="1400" u="sng"/>
          </a:p>
          <a:p>
            <a:pPr indent="0" lvl="0" marL="0" rtl="0" algn="l">
              <a:spcBef>
                <a:spcPts val="1200"/>
              </a:spcBef>
              <a:spcAft>
                <a:spcPts val="1200"/>
              </a:spcAft>
              <a:buNone/>
            </a:pPr>
            <a:r>
              <a:rPr lang="en-GB" sz="1400"/>
              <a:t>On a page fact_searcher - POST /factsearcher/new - get new facts</a:t>
            </a:r>
            <a:br>
              <a:rPr lang="en-GB" sz="1400"/>
            </a:br>
            <a:r>
              <a:rPr lang="en-GB" sz="1400"/>
              <a:t>On a page fact_searcher - POST /factsearcher/checkbylocation - check that facts with the same location doesn’t exists</a:t>
            </a:r>
            <a:br>
              <a:rPr lang="en-GB" sz="1400"/>
            </a:br>
            <a:r>
              <a:rPr lang="en-GB" sz="1400"/>
              <a:t>On a page fact_searcher - GET /facts - get list of facts to check for duplicates</a:t>
            </a:r>
            <a:br>
              <a:rPr lang="en-GB" sz="1400"/>
            </a:br>
            <a:r>
              <a:rPr lang="en-GB" sz="1400"/>
              <a:t>On a page fact_searcher - POST /facts - add a new fact</a:t>
            </a:r>
            <a:br>
              <a:rPr lang="en-GB" sz="1400"/>
            </a:br>
            <a:r>
              <a:rPr lang="en-GB" sz="1400"/>
              <a:t>On a page fact_searcher - GET /fact/{factID} - get info about the fact to check for duplicates</a:t>
            </a:r>
            <a:endParaRPr sz="1400"/>
          </a:p>
        </p:txBody>
      </p:sp>
      <p:pic>
        <p:nvPicPr>
          <p:cNvPr id="138" name="Google Shape;138;p25"/>
          <p:cNvPicPr preferRelativeResize="0"/>
          <p:nvPr/>
        </p:nvPicPr>
        <p:blipFill>
          <a:blip r:embed="rId3">
            <a:alphaModFix/>
          </a:blip>
          <a:stretch>
            <a:fillRect/>
          </a:stretch>
        </p:blipFill>
        <p:spPr>
          <a:xfrm>
            <a:off x="5143500" y="1017725"/>
            <a:ext cx="4000500" cy="1198700"/>
          </a:xfrm>
          <a:prstGeom prst="rect">
            <a:avLst/>
          </a:prstGeom>
          <a:noFill/>
          <a:ln>
            <a:noFill/>
          </a:ln>
        </p:spPr>
      </p:pic>
      <p:pic>
        <p:nvPicPr>
          <p:cNvPr id="139" name="Google Shape;139;p25"/>
          <p:cNvPicPr preferRelativeResize="0"/>
          <p:nvPr/>
        </p:nvPicPr>
        <p:blipFill>
          <a:blip r:embed="rId4">
            <a:alphaModFix/>
          </a:blip>
          <a:stretch>
            <a:fillRect/>
          </a:stretch>
        </p:blipFill>
        <p:spPr>
          <a:xfrm>
            <a:off x="5285575" y="2824025"/>
            <a:ext cx="3600450" cy="2162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Design case &lt;1&gt; (UML2)</a:t>
            </a:r>
            <a:endParaRPr/>
          </a:p>
        </p:txBody>
      </p:sp>
      <p:sp>
        <p:nvSpPr>
          <p:cNvPr id="145" name="Google Shape;145;p26"/>
          <p:cNvSpPr txBox="1"/>
          <p:nvPr/>
        </p:nvSpPr>
        <p:spPr>
          <a:xfrm>
            <a:off x="311700" y="1152475"/>
            <a:ext cx="3990600" cy="381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800">
                <a:solidFill>
                  <a:srgbClr val="595959"/>
                </a:solidFill>
              </a:rPr>
              <a:t>Problem:</a:t>
            </a:r>
            <a:r>
              <a:rPr lang="en-GB" sz="1800">
                <a:solidFill>
                  <a:srgbClr val="595959"/>
                </a:solidFill>
              </a:rPr>
              <a:t> don’t read settings file multiple times because using file settings is slow</a:t>
            </a:r>
            <a:endParaRPr sz="1800">
              <a:solidFill>
                <a:srgbClr val="595959"/>
              </a:solidFill>
            </a:endParaRPr>
          </a:p>
          <a:p>
            <a:pPr indent="0" lvl="0" marL="0" rtl="0" algn="l">
              <a:lnSpc>
                <a:spcPct val="115000"/>
              </a:lnSpc>
              <a:spcBef>
                <a:spcPts val="1200"/>
              </a:spcBef>
              <a:spcAft>
                <a:spcPts val="0"/>
              </a:spcAft>
              <a:buNone/>
            </a:pPr>
            <a:r>
              <a:rPr b="1" lang="en-GB" sz="1800">
                <a:solidFill>
                  <a:srgbClr val="595959"/>
                </a:solidFill>
              </a:rPr>
              <a:t>Solution:</a:t>
            </a:r>
            <a:r>
              <a:rPr lang="en-GB" sz="1800">
                <a:solidFill>
                  <a:srgbClr val="595959"/>
                </a:solidFill>
              </a:rPr>
              <a:t> the class responsible for reading file with settings should be created only once and read file at creation. Use singleton</a:t>
            </a:r>
            <a:endParaRPr sz="1800">
              <a:solidFill>
                <a:srgbClr val="595959"/>
              </a:solidFill>
            </a:endParaRPr>
          </a:p>
          <a:p>
            <a:pPr indent="0" lvl="0" marL="0" rtl="0" algn="l">
              <a:lnSpc>
                <a:spcPct val="115000"/>
              </a:lnSpc>
              <a:spcBef>
                <a:spcPts val="1200"/>
              </a:spcBef>
              <a:spcAft>
                <a:spcPts val="0"/>
              </a:spcAft>
              <a:buNone/>
            </a:pPr>
            <a:r>
              <a:t/>
            </a:r>
            <a:endParaRPr sz="1800">
              <a:solidFill>
                <a:srgbClr val="595959"/>
              </a:solidFill>
            </a:endParaRPr>
          </a:p>
          <a:p>
            <a:pPr indent="0" lvl="0" marL="0" rtl="0" algn="l">
              <a:lnSpc>
                <a:spcPct val="115000"/>
              </a:lnSpc>
              <a:spcBef>
                <a:spcPts val="1200"/>
              </a:spcBef>
              <a:spcAft>
                <a:spcPts val="1200"/>
              </a:spcAft>
              <a:buNone/>
            </a:pPr>
            <a:r>
              <a:t/>
            </a:r>
            <a:endParaRPr sz="1800">
              <a:solidFill>
                <a:srgbClr val="595959"/>
              </a:solidFill>
            </a:endParaRPr>
          </a:p>
        </p:txBody>
      </p:sp>
      <p:pic>
        <p:nvPicPr>
          <p:cNvPr id="146" name="Google Shape;146;p26"/>
          <p:cNvPicPr preferRelativeResize="0"/>
          <p:nvPr/>
        </p:nvPicPr>
        <p:blipFill>
          <a:blip r:embed="rId3">
            <a:alphaModFix/>
          </a:blip>
          <a:stretch>
            <a:fillRect/>
          </a:stretch>
        </p:blipFill>
        <p:spPr>
          <a:xfrm>
            <a:off x="4203550" y="1152475"/>
            <a:ext cx="4750651" cy="2805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Design case &lt;2&gt;</a:t>
            </a:r>
            <a:endParaRPr/>
          </a:p>
        </p:txBody>
      </p:sp>
      <p:sp>
        <p:nvSpPr>
          <p:cNvPr id="152" name="Google Shape;152;p27"/>
          <p:cNvSpPr txBox="1"/>
          <p:nvPr/>
        </p:nvSpPr>
        <p:spPr>
          <a:xfrm>
            <a:off x="311700" y="1152475"/>
            <a:ext cx="3679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800">
                <a:solidFill>
                  <a:srgbClr val="595959"/>
                </a:solidFill>
              </a:rPr>
              <a:t>Problem:</a:t>
            </a:r>
            <a:r>
              <a:rPr lang="en-GB" sz="1800">
                <a:solidFill>
                  <a:srgbClr val="595959"/>
                </a:solidFill>
              </a:rPr>
              <a:t> get settings in routes as dependency to process routes asynchronously</a:t>
            </a:r>
            <a:endParaRPr sz="1800">
              <a:solidFill>
                <a:srgbClr val="595959"/>
              </a:solidFill>
            </a:endParaRPr>
          </a:p>
          <a:p>
            <a:pPr indent="0" lvl="0" marL="0" rtl="0" algn="l">
              <a:lnSpc>
                <a:spcPct val="115000"/>
              </a:lnSpc>
              <a:spcBef>
                <a:spcPts val="1200"/>
              </a:spcBef>
              <a:spcAft>
                <a:spcPts val="0"/>
              </a:spcAft>
              <a:buNone/>
            </a:pPr>
            <a:r>
              <a:rPr b="1" lang="en-GB" sz="1800">
                <a:solidFill>
                  <a:srgbClr val="595959"/>
                </a:solidFill>
              </a:rPr>
              <a:t>Solution:</a:t>
            </a:r>
            <a:r>
              <a:rPr lang="en-GB" sz="1800">
                <a:solidFill>
                  <a:srgbClr val="595959"/>
                </a:solidFill>
              </a:rPr>
              <a:t> use factory to create the same config for every route</a:t>
            </a:r>
            <a:endParaRPr sz="1800">
              <a:solidFill>
                <a:srgbClr val="595959"/>
              </a:solidFill>
            </a:endParaRPr>
          </a:p>
          <a:p>
            <a:pPr indent="0" lvl="0" marL="0" rtl="0" algn="l">
              <a:lnSpc>
                <a:spcPct val="115000"/>
              </a:lnSpc>
              <a:spcBef>
                <a:spcPts val="1200"/>
              </a:spcBef>
              <a:spcAft>
                <a:spcPts val="0"/>
              </a:spcAft>
              <a:buNone/>
            </a:pPr>
            <a:r>
              <a:t/>
            </a:r>
            <a:endParaRPr sz="1800">
              <a:solidFill>
                <a:srgbClr val="595959"/>
              </a:solidFill>
            </a:endParaRPr>
          </a:p>
          <a:p>
            <a:pPr indent="0" lvl="0" marL="0" rtl="0" algn="l">
              <a:lnSpc>
                <a:spcPct val="115000"/>
              </a:lnSpc>
              <a:spcBef>
                <a:spcPts val="1200"/>
              </a:spcBef>
              <a:spcAft>
                <a:spcPts val="0"/>
              </a:spcAft>
              <a:buNone/>
            </a:pPr>
            <a:r>
              <a:t/>
            </a:r>
            <a:endParaRPr sz="1800">
              <a:solidFill>
                <a:srgbClr val="595959"/>
              </a:solidFill>
            </a:endParaRPr>
          </a:p>
          <a:p>
            <a:pPr indent="0" lvl="0" marL="0" rtl="0" algn="l">
              <a:lnSpc>
                <a:spcPct val="115000"/>
              </a:lnSpc>
              <a:spcBef>
                <a:spcPts val="1200"/>
              </a:spcBef>
              <a:spcAft>
                <a:spcPts val="1200"/>
              </a:spcAft>
              <a:buNone/>
            </a:pPr>
            <a:r>
              <a:t/>
            </a:r>
            <a:endParaRPr sz="1800">
              <a:solidFill>
                <a:srgbClr val="595959"/>
              </a:solidFill>
            </a:endParaRPr>
          </a:p>
        </p:txBody>
      </p:sp>
      <p:pic>
        <p:nvPicPr>
          <p:cNvPr id="153" name="Google Shape;153;p27"/>
          <p:cNvPicPr preferRelativeResize="0"/>
          <p:nvPr/>
        </p:nvPicPr>
        <p:blipFill>
          <a:blip r:embed="rId3">
            <a:alphaModFix/>
          </a:blip>
          <a:stretch>
            <a:fillRect/>
          </a:stretch>
        </p:blipFill>
        <p:spPr>
          <a:xfrm>
            <a:off x="3940713" y="1152475"/>
            <a:ext cx="5153025" cy="3448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Design case &lt;3&gt;</a:t>
            </a:r>
            <a:r>
              <a:rPr lang="en-GB"/>
              <a:t> (UML2)</a:t>
            </a:r>
            <a:endParaRPr/>
          </a:p>
        </p:txBody>
      </p:sp>
      <p:sp>
        <p:nvSpPr>
          <p:cNvPr id="159" name="Google Shape;159;p28"/>
          <p:cNvSpPr txBox="1"/>
          <p:nvPr/>
        </p:nvSpPr>
        <p:spPr>
          <a:xfrm>
            <a:off x="311700" y="1152475"/>
            <a:ext cx="399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800">
                <a:solidFill>
                  <a:srgbClr val="595959"/>
                </a:solidFill>
              </a:rPr>
              <a:t>Problem:</a:t>
            </a:r>
            <a:r>
              <a:rPr lang="en-GB" sz="1800">
                <a:solidFill>
                  <a:srgbClr val="595959"/>
                </a:solidFill>
              </a:rPr>
              <a:t> range of similar actions (but not all) while working with different types of media. </a:t>
            </a:r>
            <a:endParaRPr sz="1800">
              <a:solidFill>
                <a:srgbClr val="595959"/>
              </a:solidFill>
            </a:endParaRPr>
          </a:p>
          <a:p>
            <a:pPr indent="0" lvl="0" marL="0" rtl="0" algn="l">
              <a:lnSpc>
                <a:spcPct val="115000"/>
              </a:lnSpc>
              <a:spcBef>
                <a:spcPts val="1200"/>
              </a:spcBef>
              <a:spcAft>
                <a:spcPts val="0"/>
              </a:spcAft>
              <a:buNone/>
            </a:pPr>
            <a:r>
              <a:rPr lang="en-GB" sz="1800">
                <a:solidFill>
                  <a:srgbClr val="595959"/>
                </a:solidFill>
              </a:rPr>
              <a:t>Similar actions: get address by id, download</a:t>
            </a:r>
            <a:endParaRPr sz="1800">
              <a:solidFill>
                <a:srgbClr val="595959"/>
              </a:solidFill>
            </a:endParaRPr>
          </a:p>
          <a:p>
            <a:pPr indent="0" lvl="0" marL="0" rtl="0" algn="l">
              <a:lnSpc>
                <a:spcPct val="115000"/>
              </a:lnSpc>
              <a:spcBef>
                <a:spcPts val="1200"/>
              </a:spcBef>
              <a:spcAft>
                <a:spcPts val="0"/>
              </a:spcAft>
              <a:buNone/>
            </a:pPr>
            <a:r>
              <a:rPr lang="en-GB" sz="1800">
                <a:solidFill>
                  <a:srgbClr val="595959"/>
                </a:solidFill>
              </a:rPr>
              <a:t>Different actions: present (display or play), stop presenting</a:t>
            </a:r>
            <a:endParaRPr sz="1800">
              <a:solidFill>
                <a:srgbClr val="595959"/>
              </a:solidFill>
            </a:endParaRPr>
          </a:p>
          <a:p>
            <a:pPr indent="0" lvl="0" marL="0" rtl="0" algn="l">
              <a:lnSpc>
                <a:spcPct val="115000"/>
              </a:lnSpc>
              <a:spcBef>
                <a:spcPts val="1200"/>
              </a:spcBef>
              <a:spcAft>
                <a:spcPts val="0"/>
              </a:spcAft>
              <a:buNone/>
            </a:pPr>
            <a:r>
              <a:rPr b="1" lang="en-GB" sz="1800">
                <a:solidFill>
                  <a:srgbClr val="595959"/>
                </a:solidFill>
              </a:rPr>
              <a:t>Solution:</a:t>
            </a:r>
            <a:r>
              <a:rPr lang="en-GB" sz="1800">
                <a:solidFill>
                  <a:srgbClr val="595959"/>
                </a:solidFill>
              </a:rPr>
              <a:t> use template method</a:t>
            </a:r>
            <a:endParaRPr sz="1800">
              <a:solidFill>
                <a:srgbClr val="595959"/>
              </a:solidFill>
            </a:endParaRPr>
          </a:p>
          <a:p>
            <a:pPr indent="0" lvl="0" marL="0" rtl="0" algn="l">
              <a:lnSpc>
                <a:spcPct val="115000"/>
              </a:lnSpc>
              <a:spcBef>
                <a:spcPts val="1200"/>
              </a:spcBef>
              <a:spcAft>
                <a:spcPts val="1200"/>
              </a:spcAft>
              <a:buNone/>
            </a:pPr>
            <a:r>
              <a:t/>
            </a:r>
            <a:endParaRPr sz="1800">
              <a:solidFill>
                <a:srgbClr val="595959"/>
              </a:solidFill>
            </a:endParaRPr>
          </a:p>
        </p:txBody>
      </p:sp>
      <p:pic>
        <p:nvPicPr>
          <p:cNvPr id="160" name="Google Shape;160;p28"/>
          <p:cNvPicPr preferRelativeResize="0"/>
          <p:nvPr/>
        </p:nvPicPr>
        <p:blipFill>
          <a:blip r:embed="rId3">
            <a:alphaModFix/>
          </a:blip>
          <a:stretch>
            <a:fillRect/>
          </a:stretch>
        </p:blipFill>
        <p:spPr>
          <a:xfrm>
            <a:off x="4454700" y="1170125"/>
            <a:ext cx="4536901" cy="349972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Design case &lt;4&gt; (UML2)</a:t>
            </a:r>
            <a:endParaRPr/>
          </a:p>
        </p:txBody>
      </p:sp>
      <p:sp>
        <p:nvSpPr>
          <p:cNvPr id="166" name="Google Shape;166;p29"/>
          <p:cNvSpPr txBox="1"/>
          <p:nvPr/>
        </p:nvSpPr>
        <p:spPr>
          <a:xfrm>
            <a:off x="311700" y="1379850"/>
            <a:ext cx="3990600" cy="238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800">
                <a:solidFill>
                  <a:srgbClr val="595959"/>
                </a:solidFill>
              </a:rPr>
              <a:t>Problem: </a:t>
            </a:r>
            <a:r>
              <a:rPr lang="en-GB" sz="1800">
                <a:solidFill>
                  <a:srgbClr val="595959"/>
                </a:solidFill>
              </a:rPr>
              <a:t>several classes (quiz, 2D markers) use facts and need to be notified when a new fact is added by fact searcher</a:t>
            </a:r>
            <a:endParaRPr sz="1800">
              <a:solidFill>
                <a:srgbClr val="595959"/>
              </a:solidFill>
            </a:endParaRPr>
          </a:p>
          <a:p>
            <a:pPr indent="0" lvl="0" marL="0" rtl="0" algn="l">
              <a:lnSpc>
                <a:spcPct val="115000"/>
              </a:lnSpc>
              <a:spcBef>
                <a:spcPts val="1200"/>
              </a:spcBef>
              <a:spcAft>
                <a:spcPts val="0"/>
              </a:spcAft>
              <a:buNone/>
            </a:pPr>
            <a:r>
              <a:rPr b="1" lang="en-GB" sz="1800">
                <a:solidFill>
                  <a:srgbClr val="595959"/>
                </a:solidFill>
              </a:rPr>
              <a:t>Solution:</a:t>
            </a:r>
            <a:r>
              <a:rPr lang="en-GB" sz="1800">
                <a:solidFill>
                  <a:srgbClr val="595959"/>
                </a:solidFill>
              </a:rPr>
              <a:t> use observer</a:t>
            </a:r>
            <a:endParaRPr sz="1800">
              <a:solidFill>
                <a:srgbClr val="595959"/>
              </a:solidFill>
            </a:endParaRPr>
          </a:p>
          <a:p>
            <a:pPr indent="0" lvl="0" marL="0" rtl="0" algn="l">
              <a:lnSpc>
                <a:spcPct val="115000"/>
              </a:lnSpc>
              <a:spcBef>
                <a:spcPts val="1200"/>
              </a:spcBef>
              <a:spcAft>
                <a:spcPts val="0"/>
              </a:spcAft>
              <a:buNone/>
            </a:pPr>
            <a:r>
              <a:t/>
            </a:r>
            <a:endParaRPr sz="1800">
              <a:solidFill>
                <a:srgbClr val="595959"/>
              </a:solidFill>
            </a:endParaRPr>
          </a:p>
          <a:p>
            <a:pPr indent="0" lvl="0" marL="0" rtl="0" algn="l">
              <a:lnSpc>
                <a:spcPct val="115000"/>
              </a:lnSpc>
              <a:spcBef>
                <a:spcPts val="1200"/>
              </a:spcBef>
              <a:spcAft>
                <a:spcPts val="1200"/>
              </a:spcAft>
              <a:buNone/>
            </a:pPr>
            <a:r>
              <a:t/>
            </a:r>
            <a:endParaRPr sz="1800">
              <a:solidFill>
                <a:srgbClr val="595959"/>
              </a:solidFill>
            </a:endParaRPr>
          </a:p>
        </p:txBody>
      </p:sp>
      <p:pic>
        <p:nvPicPr>
          <p:cNvPr id="167" name="Google Shape;167;p29"/>
          <p:cNvPicPr preferRelativeResize="0"/>
          <p:nvPr/>
        </p:nvPicPr>
        <p:blipFill>
          <a:blip r:embed="rId3">
            <a:alphaModFix/>
          </a:blip>
          <a:stretch>
            <a:fillRect/>
          </a:stretch>
        </p:blipFill>
        <p:spPr>
          <a:xfrm>
            <a:off x="4213575" y="1558100"/>
            <a:ext cx="4930424" cy="210449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143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Design complexity</a:t>
            </a:r>
            <a:endParaRPr/>
          </a:p>
        </p:txBody>
      </p:sp>
      <p:sp>
        <p:nvSpPr>
          <p:cNvPr id="173" name="Google Shape;173;p30"/>
          <p:cNvSpPr txBox="1"/>
          <p:nvPr>
            <p:ph idx="1" type="body"/>
          </p:nvPr>
        </p:nvSpPr>
        <p:spPr>
          <a:xfrm>
            <a:off x="311700" y="840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Chidamber-Kemerer suite (3D map service)</a:t>
            </a:r>
            <a:endParaRPr b="1"/>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74" name="Google Shape;174;p30"/>
          <p:cNvGraphicFramePr/>
          <p:nvPr/>
        </p:nvGraphicFramePr>
        <p:xfrm>
          <a:off x="794425" y="1461100"/>
          <a:ext cx="3000000" cy="3000000"/>
        </p:xfrm>
        <a:graphic>
          <a:graphicData uri="http://schemas.openxmlformats.org/drawingml/2006/table">
            <a:tbl>
              <a:tblPr>
                <a:noFill/>
                <a:tableStyleId>{4E2EF062-5E04-4379-A174-D31D1F44523D}</a:tableStyleId>
              </a:tblPr>
              <a:tblGrid>
                <a:gridCol w="1511025"/>
                <a:gridCol w="1511025"/>
                <a:gridCol w="1511025"/>
                <a:gridCol w="1511025"/>
                <a:gridCol w="1511025"/>
              </a:tblGrid>
              <a:tr h="345950">
                <a:tc>
                  <a:txBody>
                    <a:bodyPr/>
                    <a:lstStyle/>
                    <a:p>
                      <a:pPr indent="0" lvl="0" marL="0" rtl="0" algn="l">
                        <a:spcBef>
                          <a:spcPts val="0"/>
                        </a:spcBef>
                        <a:spcAft>
                          <a:spcPts val="0"/>
                        </a:spcAft>
                        <a:buNone/>
                      </a:pPr>
                      <a:r>
                        <a:t/>
                      </a:r>
                      <a:endParaRPr sz="1300"/>
                    </a:p>
                  </a:txBody>
                  <a:tcPr marT="91425" marB="91425" marR="91425" marL="91425"/>
                </a:tc>
                <a:tc>
                  <a:txBody>
                    <a:bodyPr/>
                    <a:lstStyle/>
                    <a:p>
                      <a:pPr indent="0" lvl="0" marL="0" rtl="0" algn="ctr">
                        <a:lnSpc>
                          <a:spcPct val="115000"/>
                        </a:lnSpc>
                        <a:spcBef>
                          <a:spcPts val="0"/>
                        </a:spcBef>
                        <a:spcAft>
                          <a:spcPts val="1200"/>
                        </a:spcAft>
                        <a:buClr>
                          <a:schemeClr val="dk1"/>
                        </a:buClr>
                        <a:buSzPts val="1100"/>
                        <a:buFont typeface="Arial"/>
                        <a:buNone/>
                      </a:pPr>
                      <a:r>
                        <a:rPr lang="en-GB" sz="1500">
                          <a:solidFill>
                            <a:schemeClr val="dk2"/>
                          </a:solidFill>
                        </a:rPr>
                        <a:t>WMC</a:t>
                      </a:r>
                      <a:endParaRPr sz="1300"/>
                    </a:p>
                  </a:txBody>
                  <a:tcPr marT="91425" marB="91425" marR="91425" marL="91425"/>
                </a:tc>
                <a:tc>
                  <a:txBody>
                    <a:bodyPr/>
                    <a:lstStyle/>
                    <a:p>
                      <a:pPr indent="0" lvl="0" marL="0" rtl="0" algn="ctr">
                        <a:spcBef>
                          <a:spcPts val="0"/>
                        </a:spcBef>
                        <a:spcAft>
                          <a:spcPts val="0"/>
                        </a:spcAft>
                        <a:buNone/>
                      </a:pPr>
                      <a:r>
                        <a:rPr lang="en-GB" sz="1500">
                          <a:solidFill>
                            <a:schemeClr val="dk2"/>
                          </a:solidFill>
                        </a:rPr>
                        <a:t>DIT</a:t>
                      </a:r>
                      <a:endParaRPr sz="1500">
                        <a:solidFill>
                          <a:schemeClr val="dk2"/>
                        </a:solidFill>
                      </a:endParaRPr>
                    </a:p>
                  </a:txBody>
                  <a:tcPr marT="91425" marB="91425" marR="91425" marL="91425"/>
                </a:tc>
                <a:tc>
                  <a:txBody>
                    <a:bodyPr/>
                    <a:lstStyle/>
                    <a:p>
                      <a:pPr indent="0" lvl="0" marL="0" rtl="0" algn="ctr">
                        <a:spcBef>
                          <a:spcPts val="0"/>
                        </a:spcBef>
                        <a:spcAft>
                          <a:spcPts val="0"/>
                        </a:spcAft>
                        <a:buNone/>
                      </a:pPr>
                      <a:r>
                        <a:rPr lang="en-GB" sz="1500">
                          <a:solidFill>
                            <a:schemeClr val="dk2"/>
                          </a:solidFill>
                        </a:rPr>
                        <a:t>NOC</a:t>
                      </a:r>
                      <a:endParaRPr sz="1500">
                        <a:solidFill>
                          <a:schemeClr val="dk2"/>
                        </a:solidFill>
                      </a:endParaRPr>
                    </a:p>
                  </a:txBody>
                  <a:tcPr marT="91425" marB="91425" marR="91425" marL="91425"/>
                </a:tc>
                <a:tc>
                  <a:txBody>
                    <a:bodyPr/>
                    <a:lstStyle/>
                    <a:p>
                      <a:pPr indent="0" lvl="0" marL="0" rtl="0" algn="ctr">
                        <a:spcBef>
                          <a:spcPts val="0"/>
                        </a:spcBef>
                        <a:spcAft>
                          <a:spcPts val="0"/>
                        </a:spcAft>
                        <a:buNone/>
                      </a:pPr>
                      <a:r>
                        <a:rPr lang="en-GB" sz="1500">
                          <a:solidFill>
                            <a:schemeClr val="dk2"/>
                          </a:solidFill>
                        </a:rPr>
                        <a:t>CBO</a:t>
                      </a:r>
                      <a:endParaRPr sz="1500">
                        <a:solidFill>
                          <a:schemeClr val="dk2"/>
                        </a:solidFill>
                      </a:endParaRPr>
                    </a:p>
                  </a:txBody>
                  <a:tcPr marT="91425" marB="91425" marR="91425" marL="91425"/>
                </a:tc>
              </a:tr>
              <a:tr h="321250">
                <a:tc>
                  <a:txBody>
                    <a:bodyPr/>
                    <a:lstStyle/>
                    <a:p>
                      <a:pPr indent="0" lvl="0" marL="0" rtl="0" algn="l">
                        <a:lnSpc>
                          <a:spcPct val="115000"/>
                        </a:lnSpc>
                        <a:spcBef>
                          <a:spcPts val="0"/>
                        </a:spcBef>
                        <a:spcAft>
                          <a:spcPts val="1200"/>
                        </a:spcAft>
                        <a:buNone/>
                      </a:pPr>
                      <a:r>
                        <a:rPr lang="en-GB" sz="1300">
                          <a:solidFill>
                            <a:schemeClr val="dk2"/>
                          </a:solidFill>
                        </a:rPr>
                        <a:t>User account</a:t>
                      </a:r>
                      <a:endParaRPr sz="1300"/>
                    </a:p>
                  </a:txBody>
                  <a:tcPr marT="91425" marB="91425" marR="91425" marL="91425"/>
                </a:tc>
                <a:tc>
                  <a:txBody>
                    <a:bodyPr/>
                    <a:lstStyle/>
                    <a:p>
                      <a:pPr indent="0" lvl="0" marL="0" rtl="0" algn="ctr">
                        <a:spcBef>
                          <a:spcPts val="0"/>
                        </a:spcBef>
                        <a:spcAft>
                          <a:spcPts val="0"/>
                        </a:spcAft>
                        <a:buNone/>
                      </a:pPr>
                      <a:r>
                        <a:rPr lang="en-GB" sz="1300"/>
                        <a:t>2</a:t>
                      </a:r>
                      <a:endParaRPr sz="1300"/>
                    </a:p>
                  </a:txBody>
                  <a:tcPr marT="91425" marB="91425" marR="91425" marL="91425"/>
                </a:tc>
                <a:tc>
                  <a:txBody>
                    <a:bodyPr/>
                    <a:lstStyle/>
                    <a:p>
                      <a:pPr indent="0" lvl="0" marL="0" rtl="0" algn="ctr">
                        <a:spcBef>
                          <a:spcPts val="0"/>
                        </a:spcBef>
                        <a:spcAft>
                          <a:spcPts val="0"/>
                        </a:spcAft>
                        <a:buNone/>
                      </a:pPr>
                      <a:r>
                        <a:rPr lang="en-GB" sz="1300"/>
                        <a:t>0</a:t>
                      </a:r>
                      <a:endParaRPr sz="1300"/>
                    </a:p>
                  </a:txBody>
                  <a:tcPr marT="91425" marB="91425" marR="91425" marL="91425"/>
                </a:tc>
                <a:tc>
                  <a:txBody>
                    <a:bodyPr/>
                    <a:lstStyle/>
                    <a:p>
                      <a:pPr indent="0" lvl="0" marL="0" rtl="0" algn="ctr">
                        <a:spcBef>
                          <a:spcPts val="0"/>
                        </a:spcBef>
                        <a:spcAft>
                          <a:spcPts val="0"/>
                        </a:spcAft>
                        <a:buNone/>
                      </a:pPr>
                      <a:r>
                        <a:rPr lang="en-GB" sz="1300"/>
                        <a:t>3</a:t>
                      </a:r>
                      <a:endParaRPr sz="1300"/>
                    </a:p>
                  </a:txBody>
                  <a:tcPr marT="91425" marB="91425" marR="91425" marL="91425"/>
                </a:tc>
                <a:tc>
                  <a:txBody>
                    <a:bodyPr/>
                    <a:lstStyle/>
                    <a:p>
                      <a:pPr indent="0" lvl="0" marL="0" rtl="0" algn="ctr">
                        <a:spcBef>
                          <a:spcPts val="0"/>
                        </a:spcBef>
                        <a:spcAft>
                          <a:spcPts val="0"/>
                        </a:spcAft>
                        <a:buNone/>
                      </a:pPr>
                      <a:r>
                        <a:rPr lang="en-GB" sz="1300"/>
                        <a:t>3</a:t>
                      </a:r>
                      <a:endParaRPr sz="1300"/>
                    </a:p>
                  </a:txBody>
                  <a:tcPr marT="91425" marB="91425" marR="91425" marL="91425"/>
                </a:tc>
              </a:tr>
              <a:tr h="321250">
                <a:tc>
                  <a:txBody>
                    <a:bodyPr/>
                    <a:lstStyle/>
                    <a:p>
                      <a:pPr indent="0" lvl="0" marL="0" rtl="0" algn="l">
                        <a:lnSpc>
                          <a:spcPct val="115000"/>
                        </a:lnSpc>
                        <a:spcBef>
                          <a:spcPts val="0"/>
                        </a:spcBef>
                        <a:spcAft>
                          <a:spcPts val="1200"/>
                        </a:spcAft>
                        <a:buNone/>
                      </a:pPr>
                      <a:r>
                        <a:rPr lang="en-GB" sz="1300">
                          <a:solidFill>
                            <a:schemeClr val="dk2"/>
                          </a:solidFill>
                        </a:rPr>
                        <a:t>Panorama</a:t>
                      </a:r>
                      <a:endParaRPr sz="1300"/>
                    </a:p>
                  </a:txBody>
                  <a:tcPr marT="91425" marB="91425" marR="91425" marL="91425"/>
                </a:tc>
                <a:tc>
                  <a:txBody>
                    <a:bodyPr/>
                    <a:lstStyle/>
                    <a:p>
                      <a:pPr indent="0" lvl="0" marL="0" rtl="0" algn="ctr">
                        <a:spcBef>
                          <a:spcPts val="0"/>
                        </a:spcBef>
                        <a:spcAft>
                          <a:spcPts val="0"/>
                        </a:spcAft>
                        <a:buNone/>
                      </a:pPr>
                      <a:r>
                        <a:rPr lang="en-GB" sz="1300"/>
                        <a:t>3</a:t>
                      </a:r>
                      <a:endParaRPr sz="1300"/>
                    </a:p>
                  </a:txBody>
                  <a:tcPr marT="91425" marB="91425" marR="91425" marL="91425"/>
                </a:tc>
                <a:tc>
                  <a:txBody>
                    <a:bodyPr/>
                    <a:lstStyle/>
                    <a:p>
                      <a:pPr indent="0" lvl="0" marL="0" rtl="0" algn="ctr">
                        <a:spcBef>
                          <a:spcPts val="0"/>
                        </a:spcBef>
                        <a:spcAft>
                          <a:spcPts val="0"/>
                        </a:spcAft>
                        <a:buNone/>
                      </a:pPr>
                      <a:r>
                        <a:rPr lang="en-GB" sz="1300"/>
                        <a:t>0</a:t>
                      </a:r>
                      <a:endParaRPr sz="1300"/>
                    </a:p>
                  </a:txBody>
                  <a:tcPr marT="91425" marB="91425" marR="91425" marL="91425"/>
                </a:tc>
                <a:tc>
                  <a:txBody>
                    <a:bodyPr/>
                    <a:lstStyle/>
                    <a:p>
                      <a:pPr indent="0" lvl="0" marL="0" rtl="0" algn="ctr">
                        <a:spcBef>
                          <a:spcPts val="0"/>
                        </a:spcBef>
                        <a:spcAft>
                          <a:spcPts val="0"/>
                        </a:spcAft>
                        <a:buNone/>
                      </a:pPr>
                      <a:r>
                        <a:rPr lang="en-GB" sz="1300"/>
                        <a:t>0</a:t>
                      </a:r>
                      <a:endParaRPr sz="1300"/>
                    </a:p>
                  </a:txBody>
                  <a:tcPr marT="91425" marB="91425" marR="91425" marL="91425"/>
                </a:tc>
                <a:tc>
                  <a:txBody>
                    <a:bodyPr/>
                    <a:lstStyle/>
                    <a:p>
                      <a:pPr indent="0" lvl="0" marL="0" rtl="0" algn="ctr">
                        <a:spcBef>
                          <a:spcPts val="0"/>
                        </a:spcBef>
                        <a:spcAft>
                          <a:spcPts val="0"/>
                        </a:spcAft>
                        <a:buNone/>
                      </a:pPr>
                      <a:r>
                        <a:rPr lang="en-GB" sz="1300"/>
                        <a:t>2</a:t>
                      </a:r>
                      <a:endParaRPr sz="1300"/>
                    </a:p>
                  </a:txBody>
                  <a:tcPr marT="91425" marB="91425" marR="91425" marL="91425"/>
                </a:tc>
              </a:tr>
              <a:tr h="321250">
                <a:tc>
                  <a:txBody>
                    <a:bodyPr/>
                    <a:lstStyle/>
                    <a:p>
                      <a:pPr indent="0" lvl="0" marL="0" rtl="0" algn="l">
                        <a:lnSpc>
                          <a:spcPct val="115000"/>
                        </a:lnSpc>
                        <a:spcBef>
                          <a:spcPts val="0"/>
                        </a:spcBef>
                        <a:spcAft>
                          <a:spcPts val="1200"/>
                        </a:spcAft>
                        <a:buNone/>
                      </a:pPr>
                      <a:r>
                        <a:rPr lang="en-GB" sz="1300">
                          <a:solidFill>
                            <a:schemeClr val="dk2"/>
                          </a:solidFill>
                        </a:rPr>
                        <a:t>3D Marker</a:t>
                      </a:r>
                      <a:endParaRPr sz="1300"/>
                    </a:p>
                  </a:txBody>
                  <a:tcPr marT="91425" marB="91425" marR="91425" marL="91425"/>
                </a:tc>
                <a:tc>
                  <a:txBody>
                    <a:bodyPr/>
                    <a:lstStyle/>
                    <a:p>
                      <a:pPr indent="0" lvl="0" marL="0" rtl="0" algn="ctr">
                        <a:spcBef>
                          <a:spcPts val="0"/>
                        </a:spcBef>
                        <a:spcAft>
                          <a:spcPts val="0"/>
                        </a:spcAft>
                        <a:buNone/>
                      </a:pPr>
                      <a:r>
                        <a:rPr lang="en-GB" sz="1300"/>
                        <a:t>1</a:t>
                      </a:r>
                      <a:endParaRPr sz="1300"/>
                    </a:p>
                  </a:txBody>
                  <a:tcPr marT="91425" marB="91425" marR="91425" marL="91425"/>
                </a:tc>
                <a:tc>
                  <a:txBody>
                    <a:bodyPr/>
                    <a:lstStyle/>
                    <a:p>
                      <a:pPr indent="0" lvl="0" marL="0" rtl="0" algn="ctr">
                        <a:spcBef>
                          <a:spcPts val="0"/>
                        </a:spcBef>
                        <a:spcAft>
                          <a:spcPts val="0"/>
                        </a:spcAft>
                        <a:buNone/>
                      </a:pPr>
                      <a:r>
                        <a:rPr lang="en-GB" sz="1300"/>
                        <a:t>0</a:t>
                      </a:r>
                      <a:endParaRPr sz="1300"/>
                    </a:p>
                  </a:txBody>
                  <a:tcPr marT="91425" marB="91425" marR="91425" marL="91425"/>
                </a:tc>
                <a:tc>
                  <a:txBody>
                    <a:bodyPr/>
                    <a:lstStyle/>
                    <a:p>
                      <a:pPr indent="0" lvl="0" marL="0" rtl="0" algn="ctr">
                        <a:spcBef>
                          <a:spcPts val="0"/>
                        </a:spcBef>
                        <a:spcAft>
                          <a:spcPts val="0"/>
                        </a:spcAft>
                        <a:buNone/>
                      </a:pPr>
                      <a:r>
                        <a:rPr lang="en-GB" sz="1300"/>
                        <a:t>4</a:t>
                      </a:r>
                      <a:endParaRPr sz="1300"/>
                    </a:p>
                  </a:txBody>
                  <a:tcPr marT="91425" marB="91425" marR="91425" marL="91425"/>
                </a:tc>
                <a:tc>
                  <a:txBody>
                    <a:bodyPr/>
                    <a:lstStyle/>
                    <a:p>
                      <a:pPr indent="0" lvl="0" marL="0" rtl="0" algn="ctr">
                        <a:spcBef>
                          <a:spcPts val="0"/>
                        </a:spcBef>
                        <a:spcAft>
                          <a:spcPts val="0"/>
                        </a:spcAft>
                        <a:buNone/>
                      </a:pPr>
                      <a:r>
                        <a:rPr lang="en-GB" sz="1300"/>
                        <a:t>2</a:t>
                      </a:r>
                      <a:endParaRPr sz="1300"/>
                    </a:p>
                  </a:txBody>
                  <a:tcPr marT="91425" marB="91425" marR="91425" marL="91425"/>
                </a:tc>
              </a:tr>
              <a:tr h="321250">
                <a:tc>
                  <a:txBody>
                    <a:bodyPr/>
                    <a:lstStyle/>
                    <a:p>
                      <a:pPr indent="0" lvl="0" marL="0" rtl="0" algn="l">
                        <a:lnSpc>
                          <a:spcPct val="115000"/>
                        </a:lnSpc>
                        <a:spcBef>
                          <a:spcPts val="0"/>
                        </a:spcBef>
                        <a:spcAft>
                          <a:spcPts val="1200"/>
                        </a:spcAft>
                        <a:buNone/>
                      </a:pPr>
                      <a:r>
                        <a:rPr lang="en-GB" sz="1300">
                          <a:solidFill>
                            <a:schemeClr val="dk2"/>
                          </a:solidFill>
                        </a:rPr>
                        <a:t>Media player</a:t>
                      </a:r>
                      <a:endParaRPr sz="1300"/>
                    </a:p>
                  </a:txBody>
                  <a:tcPr marT="91425" marB="91425" marR="91425" marL="91425"/>
                </a:tc>
                <a:tc>
                  <a:txBody>
                    <a:bodyPr/>
                    <a:lstStyle/>
                    <a:p>
                      <a:pPr indent="0" lvl="0" marL="0" rtl="0" algn="ctr">
                        <a:spcBef>
                          <a:spcPts val="0"/>
                        </a:spcBef>
                        <a:spcAft>
                          <a:spcPts val="0"/>
                        </a:spcAft>
                        <a:buNone/>
                      </a:pPr>
                      <a:r>
                        <a:rPr lang="en-GB" sz="1300"/>
                        <a:t>2</a:t>
                      </a:r>
                      <a:endParaRPr sz="1300"/>
                    </a:p>
                  </a:txBody>
                  <a:tcPr marT="91425" marB="91425" marR="91425" marL="91425"/>
                </a:tc>
                <a:tc>
                  <a:txBody>
                    <a:bodyPr/>
                    <a:lstStyle/>
                    <a:p>
                      <a:pPr indent="0" lvl="0" marL="0" rtl="0" algn="ctr">
                        <a:spcBef>
                          <a:spcPts val="0"/>
                        </a:spcBef>
                        <a:spcAft>
                          <a:spcPts val="0"/>
                        </a:spcAft>
                        <a:buNone/>
                      </a:pPr>
                      <a:r>
                        <a:rPr lang="en-GB" sz="1300"/>
                        <a:t>0</a:t>
                      </a:r>
                      <a:endParaRPr sz="1300"/>
                    </a:p>
                  </a:txBody>
                  <a:tcPr marT="91425" marB="91425" marR="91425" marL="91425"/>
                </a:tc>
                <a:tc>
                  <a:txBody>
                    <a:bodyPr/>
                    <a:lstStyle/>
                    <a:p>
                      <a:pPr indent="0" lvl="0" marL="0" rtl="0" algn="ctr">
                        <a:spcBef>
                          <a:spcPts val="0"/>
                        </a:spcBef>
                        <a:spcAft>
                          <a:spcPts val="0"/>
                        </a:spcAft>
                        <a:buNone/>
                      </a:pPr>
                      <a:r>
                        <a:rPr lang="en-GB" sz="1300"/>
                        <a:t>0</a:t>
                      </a:r>
                      <a:endParaRPr sz="1300"/>
                    </a:p>
                  </a:txBody>
                  <a:tcPr marT="91425" marB="91425" marR="91425" marL="91425"/>
                </a:tc>
                <a:tc>
                  <a:txBody>
                    <a:bodyPr/>
                    <a:lstStyle/>
                    <a:p>
                      <a:pPr indent="0" lvl="0" marL="0" rtl="0" algn="ctr">
                        <a:spcBef>
                          <a:spcPts val="0"/>
                        </a:spcBef>
                        <a:spcAft>
                          <a:spcPts val="0"/>
                        </a:spcAft>
                        <a:buNone/>
                      </a:pPr>
                      <a:r>
                        <a:rPr lang="en-GB" sz="1300"/>
                        <a:t>1</a:t>
                      </a:r>
                      <a:endParaRPr sz="1300"/>
                    </a:p>
                  </a:txBody>
                  <a:tcPr marT="91425" marB="91425" marR="91425" marL="91425"/>
                </a:tc>
              </a:tr>
              <a:tr h="321250">
                <a:tc>
                  <a:txBody>
                    <a:bodyPr/>
                    <a:lstStyle/>
                    <a:p>
                      <a:pPr indent="0" lvl="0" marL="0" rtl="0" algn="l">
                        <a:lnSpc>
                          <a:spcPct val="115000"/>
                        </a:lnSpc>
                        <a:spcBef>
                          <a:spcPts val="0"/>
                        </a:spcBef>
                        <a:spcAft>
                          <a:spcPts val="1200"/>
                        </a:spcAft>
                        <a:buNone/>
                      </a:pPr>
                      <a:r>
                        <a:rPr lang="en-GB" sz="1300">
                          <a:solidFill>
                            <a:schemeClr val="dk2"/>
                          </a:solidFill>
                        </a:rPr>
                        <a:t>Excursion</a:t>
                      </a:r>
                      <a:endParaRPr sz="1300"/>
                    </a:p>
                  </a:txBody>
                  <a:tcPr marT="91425" marB="91425" marR="91425" marL="91425"/>
                </a:tc>
                <a:tc>
                  <a:txBody>
                    <a:bodyPr/>
                    <a:lstStyle/>
                    <a:p>
                      <a:pPr indent="0" lvl="0" marL="0" rtl="0" algn="ctr">
                        <a:spcBef>
                          <a:spcPts val="0"/>
                        </a:spcBef>
                        <a:spcAft>
                          <a:spcPts val="0"/>
                        </a:spcAft>
                        <a:buNone/>
                      </a:pPr>
                      <a:r>
                        <a:rPr lang="en-GB" sz="1300"/>
                        <a:t>1</a:t>
                      </a:r>
                      <a:endParaRPr sz="1300"/>
                    </a:p>
                  </a:txBody>
                  <a:tcPr marT="91425" marB="91425" marR="91425" marL="91425"/>
                </a:tc>
                <a:tc>
                  <a:txBody>
                    <a:bodyPr/>
                    <a:lstStyle/>
                    <a:p>
                      <a:pPr indent="0" lvl="0" marL="0" rtl="0" algn="ctr">
                        <a:spcBef>
                          <a:spcPts val="0"/>
                        </a:spcBef>
                        <a:spcAft>
                          <a:spcPts val="0"/>
                        </a:spcAft>
                        <a:buNone/>
                      </a:pPr>
                      <a:r>
                        <a:rPr lang="en-GB" sz="1300"/>
                        <a:t>1</a:t>
                      </a:r>
                      <a:endParaRPr sz="1300"/>
                    </a:p>
                  </a:txBody>
                  <a:tcPr marT="91425" marB="91425" marR="91425" marL="91425"/>
                </a:tc>
                <a:tc>
                  <a:txBody>
                    <a:bodyPr/>
                    <a:lstStyle/>
                    <a:p>
                      <a:pPr indent="0" lvl="0" marL="0" rtl="0" algn="ctr">
                        <a:spcBef>
                          <a:spcPts val="0"/>
                        </a:spcBef>
                        <a:spcAft>
                          <a:spcPts val="0"/>
                        </a:spcAft>
                        <a:buNone/>
                      </a:pPr>
                      <a:r>
                        <a:rPr lang="en-GB" sz="1300"/>
                        <a:t>0</a:t>
                      </a:r>
                      <a:endParaRPr sz="1300"/>
                    </a:p>
                  </a:txBody>
                  <a:tcPr marT="91425" marB="91425" marR="91425" marL="91425"/>
                </a:tc>
                <a:tc>
                  <a:txBody>
                    <a:bodyPr/>
                    <a:lstStyle/>
                    <a:p>
                      <a:pPr indent="0" lvl="0" marL="0" rtl="0" algn="ctr">
                        <a:spcBef>
                          <a:spcPts val="0"/>
                        </a:spcBef>
                        <a:spcAft>
                          <a:spcPts val="0"/>
                        </a:spcAft>
                        <a:buNone/>
                      </a:pPr>
                      <a:r>
                        <a:rPr lang="en-GB" sz="1300"/>
                        <a:t>2</a:t>
                      </a:r>
                      <a:endParaRPr sz="1300"/>
                    </a:p>
                  </a:txBody>
                  <a:tcPr marT="91425" marB="91425" marR="91425" marL="91425"/>
                </a:tc>
              </a:tr>
              <a:tr h="321250">
                <a:tc>
                  <a:txBody>
                    <a:bodyPr/>
                    <a:lstStyle/>
                    <a:p>
                      <a:pPr indent="0" lvl="0" marL="0" rtl="0" algn="l">
                        <a:lnSpc>
                          <a:spcPct val="115000"/>
                        </a:lnSpc>
                        <a:spcBef>
                          <a:spcPts val="0"/>
                        </a:spcBef>
                        <a:spcAft>
                          <a:spcPts val="1200"/>
                        </a:spcAft>
                        <a:buNone/>
                      </a:pPr>
                      <a:r>
                        <a:rPr lang="en-GB" sz="1300">
                          <a:solidFill>
                            <a:schemeClr val="dk2"/>
                          </a:solidFill>
                        </a:rPr>
                        <a:t>Fact</a:t>
                      </a:r>
                      <a:endParaRPr sz="1300"/>
                    </a:p>
                  </a:txBody>
                  <a:tcPr marT="91425" marB="91425" marR="91425" marL="91425"/>
                </a:tc>
                <a:tc>
                  <a:txBody>
                    <a:bodyPr/>
                    <a:lstStyle/>
                    <a:p>
                      <a:pPr indent="0" lvl="0" marL="0" rtl="0" algn="ctr">
                        <a:spcBef>
                          <a:spcPts val="0"/>
                        </a:spcBef>
                        <a:spcAft>
                          <a:spcPts val="0"/>
                        </a:spcAft>
                        <a:buNone/>
                      </a:pPr>
                      <a:r>
                        <a:rPr lang="en-GB" sz="1300"/>
                        <a:t>0</a:t>
                      </a:r>
                      <a:endParaRPr sz="1300"/>
                    </a:p>
                  </a:txBody>
                  <a:tcPr marT="91425" marB="91425" marR="91425" marL="91425"/>
                </a:tc>
                <a:tc>
                  <a:txBody>
                    <a:bodyPr/>
                    <a:lstStyle/>
                    <a:p>
                      <a:pPr indent="0" lvl="0" marL="0" rtl="0" algn="ctr">
                        <a:spcBef>
                          <a:spcPts val="0"/>
                        </a:spcBef>
                        <a:spcAft>
                          <a:spcPts val="0"/>
                        </a:spcAft>
                        <a:buNone/>
                      </a:pPr>
                      <a:r>
                        <a:rPr lang="en-GB" sz="1300"/>
                        <a:t>1</a:t>
                      </a:r>
                      <a:endParaRPr sz="1300"/>
                    </a:p>
                  </a:txBody>
                  <a:tcPr marT="91425" marB="91425" marR="91425" marL="91425"/>
                </a:tc>
                <a:tc>
                  <a:txBody>
                    <a:bodyPr/>
                    <a:lstStyle/>
                    <a:p>
                      <a:pPr indent="0" lvl="0" marL="0" rtl="0" algn="ctr">
                        <a:spcBef>
                          <a:spcPts val="0"/>
                        </a:spcBef>
                        <a:spcAft>
                          <a:spcPts val="0"/>
                        </a:spcAft>
                        <a:buNone/>
                      </a:pPr>
                      <a:r>
                        <a:rPr lang="en-GB" sz="1300"/>
                        <a:t>0</a:t>
                      </a:r>
                      <a:endParaRPr sz="1300"/>
                    </a:p>
                  </a:txBody>
                  <a:tcPr marT="91425" marB="91425" marR="91425" marL="91425"/>
                </a:tc>
                <a:tc>
                  <a:txBody>
                    <a:bodyPr/>
                    <a:lstStyle/>
                    <a:p>
                      <a:pPr indent="0" lvl="0" marL="0" rtl="0" algn="ctr">
                        <a:spcBef>
                          <a:spcPts val="0"/>
                        </a:spcBef>
                        <a:spcAft>
                          <a:spcPts val="0"/>
                        </a:spcAft>
                        <a:buNone/>
                      </a:pPr>
                      <a:r>
                        <a:rPr lang="en-GB" sz="1300"/>
                        <a:t>1</a:t>
                      </a:r>
                      <a:endParaRPr sz="1300"/>
                    </a:p>
                  </a:txBody>
                  <a:tcPr marT="91425" marB="91425" marR="91425" marL="91425"/>
                </a:tc>
              </a:tr>
              <a:tr h="321250">
                <a:tc>
                  <a:txBody>
                    <a:bodyPr/>
                    <a:lstStyle/>
                    <a:p>
                      <a:pPr indent="0" lvl="0" marL="0" rtl="0" algn="l">
                        <a:lnSpc>
                          <a:spcPct val="115000"/>
                        </a:lnSpc>
                        <a:spcBef>
                          <a:spcPts val="0"/>
                        </a:spcBef>
                        <a:spcAft>
                          <a:spcPts val="1200"/>
                        </a:spcAft>
                        <a:buClr>
                          <a:schemeClr val="dk1"/>
                        </a:buClr>
                        <a:buSzPts val="1100"/>
                        <a:buFont typeface="Arial"/>
                        <a:buNone/>
                      </a:pPr>
                      <a:r>
                        <a:rPr lang="en-GB" sz="1300">
                          <a:solidFill>
                            <a:schemeClr val="dk2"/>
                          </a:solidFill>
                        </a:rPr>
                        <a:t>Media</a:t>
                      </a:r>
                      <a:endParaRPr sz="1300">
                        <a:solidFill>
                          <a:schemeClr val="dk2"/>
                        </a:solidFill>
                      </a:endParaRPr>
                    </a:p>
                  </a:txBody>
                  <a:tcPr marT="91425" marB="91425" marR="91425" marL="91425"/>
                </a:tc>
                <a:tc>
                  <a:txBody>
                    <a:bodyPr/>
                    <a:lstStyle/>
                    <a:p>
                      <a:pPr indent="0" lvl="0" marL="0" rtl="0" algn="ctr">
                        <a:spcBef>
                          <a:spcPts val="0"/>
                        </a:spcBef>
                        <a:spcAft>
                          <a:spcPts val="0"/>
                        </a:spcAft>
                        <a:buNone/>
                      </a:pPr>
                      <a:r>
                        <a:rPr lang="en-GB" sz="1300"/>
                        <a:t>0</a:t>
                      </a:r>
                      <a:endParaRPr sz="1300"/>
                    </a:p>
                  </a:txBody>
                  <a:tcPr marT="91425" marB="91425" marR="91425" marL="91425"/>
                </a:tc>
                <a:tc>
                  <a:txBody>
                    <a:bodyPr/>
                    <a:lstStyle/>
                    <a:p>
                      <a:pPr indent="0" lvl="0" marL="0" rtl="0" algn="ctr">
                        <a:spcBef>
                          <a:spcPts val="0"/>
                        </a:spcBef>
                        <a:spcAft>
                          <a:spcPts val="0"/>
                        </a:spcAft>
                        <a:buNone/>
                      </a:pPr>
                      <a:r>
                        <a:rPr lang="en-GB" sz="1300"/>
                        <a:t>1</a:t>
                      </a:r>
                      <a:endParaRPr sz="1300"/>
                    </a:p>
                  </a:txBody>
                  <a:tcPr marT="91425" marB="91425" marR="91425" marL="91425"/>
                </a:tc>
                <a:tc>
                  <a:txBody>
                    <a:bodyPr/>
                    <a:lstStyle/>
                    <a:p>
                      <a:pPr indent="0" lvl="0" marL="0" rtl="0" algn="ctr">
                        <a:spcBef>
                          <a:spcPts val="0"/>
                        </a:spcBef>
                        <a:spcAft>
                          <a:spcPts val="0"/>
                        </a:spcAft>
                        <a:buNone/>
                      </a:pPr>
                      <a:r>
                        <a:rPr lang="en-GB" sz="1300"/>
                        <a:t>2</a:t>
                      </a:r>
                      <a:endParaRPr sz="1300"/>
                    </a:p>
                  </a:txBody>
                  <a:tcPr marT="91425" marB="91425" marR="91425" marL="91425"/>
                </a:tc>
                <a:tc>
                  <a:txBody>
                    <a:bodyPr/>
                    <a:lstStyle/>
                    <a:p>
                      <a:pPr indent="0" lvl="0" marL="0" rtl="0" algn="ctr">
                        <a:spcBef>
                          <a:spcPts val="0"/>
                        </a:spcBef>
                        <a:spcAft>
                          <a:spcPts val="0"/>
                        </a:spcAft>
                        <a:buNone/>
                      </a:pPr>
                      <a:r>
                        <a:rPr lang="en-GB" sz="1300"/>
                        <a:t>1</a:t>
                      </a:r>
                      <a:endParaRPr sz="1300"/>
                    </a:p>
                  </a:txBody>
                  <a:tcPr marT="91425" marB="91425" marR="91425" marL="91425"/>
                </a:tc>
              </a:tr>
              <a:tr h="321250">
                <a:tc>
                  <a:txBody>
                    <a:bodyPr/>
                    <a:lstStyle/>
                    <a:p>
                      <a:pPr indent="0" lvl="0" marL="0" rtl="0" algn="l">
                        <a:lnSpc>
                          <a:spcPct val="115000"/>
                        </a:lnSpc>
                        <a:spcBef>
                          <a:spcPts val="0"/>
                        </a:spcBef>
                        <a:spcAft>
                          <a:spcPts val="1200"/>
                        </a:spcAft>
                        <a:buNone/>
                      </a:pPr>
                      <a:r>
                        <a:rPr lang="en-GB" sz="1300">
                          <a:solidFill>
                            <a:schemeClr val="dk2"/>
                          </a:solidFill>
                        </a:rPr>
                        <a:t>Audio, Video</a:t>
                      </a:r>
                      <a:endParaRPr sz="1300">
                        <a:solidFill>
                          <a:schemeClr val="dk2"/>
                        </a:solidFill>
                      </a:endParaRPr>
                    </a:p>
                  </a:txBody>
                  <a:tcPr marT="91425" marB="91425" marR="91425" marL="91425"/>
                </a:tc>
                <a:tc>
                  <a:txBody>
                    <a:bodyPr/>
                    <a:lstStyle/>
                    <a:p>
                      <a:pPr indent="0" lvl="0" marL="0" rtl="0" algn="ctr">
                        <a:spcBef>
                          <a:spcPts val="0"/>
                        </a:spcBef>
                        <a:spcAft>
                          <a:spcPts val="0"/>
                        </a:spcAft>
                        <a:buNone/>
                      </a:pPr>
                      <a:r>
                        <a:rPr lang="en-GB" sz="1300"/>
                        <a:t>0</a:t>
                      </a:r>
                      <a:endParaRPr sz="1300"/>
                    </a:p>
                  </a:txBody>
                  <a:tcPr marT="91425" marB="91425" marR="91425" marL="91425"/>
                </a:tc>
                <a:tc>
                  <a:txBody>
                    <a:bodyPr/>
                    <a:lstStyle/>
                    <a:p>
                      <a:pPr indent="0" lvl="0" marL="0" rtl="0" algn="ctr">
                        <a:spcBef>
                          <a:spcPts val="0"/>
                        </a:spcBef>
                        <a:spcAft>
                          <a:spcPts val="0"/>
                        </a:spcAft>
                        <a:buNone/>
                      </a:pPr>
                      <a:r>
                        <a:rPr lang="en-GB" sz="1300"/>
                        <a:t>2</a:t>
                      </a:r>
                      <a:endParaRPr sz="1300"/>
                    </a:p>
                  </a:txBody>
                  <a:tcPr marT="91425" marB="91425" marR="91425" marL="91425"/>
                </a:tc>
                <a:tc>
                  <a:txBody>
                    <a:bodyPr/>
                    <a:lstStyle/>
                    <a:p>
                      <a:pPr indent="0" lvl="0" marL="0" rtl="0" algn="ctr">
                        <a:spcBef>
                          <a:spcPts val="0"/>
                        </a:spcBef>
                        <a:spcAft>
                          <a:spcPts val="0"/>
                        </a:spcAft>
                        <a:buNone/>
                      </a:pPr>
                      <a:r>
                        <a:rPr lang="en-GB" sz="1300"/>
                        <a:t>0</a:t>
                      </a:r>
                      <a:endParaRPr sz="1300"/>
                    </a:p>
                  </a:txBody>
                  <a:tcPr marT="91425" marB="91425" marR="91425" marL="91425"/>
                </a:tc>
                <a:tc>
                  <a:txBody>
                    <a:bodyPr/>
                    <a:lstStyle/>
                    <a:p>
                      <a:pPr indent="0" lvl="0" marL="0" rtl="0" algn="ctr">
                        <a:spcBef>
                          <a:spcPts val="0"/>
                        </a:spcBef>
                        <a:spcAft>
                          <a:spcPts val="0"/>
                        </a:spcAft>
                        <a:buNone/>
                      </a:pPr>
                      <a:r>
                        <a:rPr lang="en-GB" sz="1300"/>
                        <a:t>0</a:t>
                      </a:r>
                      <a:endParaRPr sz="1300"/>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Design complexity</a:t>
            </a:r>
            <a:endParaRPr/>
          </a:p>
        </p:txBody>
      </p:sp>
      <p:sp>
        <p:nvSpPr>
          <p:cNvPr id="180" name="Google Shape;180;p31"/>
          <p:cNvSpPr txBox="1"/>
          <p:nvPr>
            <p:ph idx="1" type="body"/>
          </p:nvPr>
        </p:nvSpPr>
        <p:spPr>
          <a:xfrm>
            <a:off x="311700" y="923875"/>
            <a:ext cx="8520600" cy="437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a:t>Service dependency metrics:</a:t>
            </a:r>
            <a:endParaRPr b="1"/>
          </a:p>
          <a:p>
            <a:pPr indent="0" lvl="0" marL="0" marR="0" rtl="0" algn="l">
              <a:lnSpc>
                <a:spcPct val="115000"/>
              </a:lnSpc>
              <a:spcBef>
                <a:spcPts val="1200"/>
              </a:spcBef>
              <a:spcAft>
                <a:spcPts val="0"/>
              </a:spcAft>
              <a:buNone/>
            </a:pPr>
            <a:r>
              <a:t/>
            </a:r>
            <a:endParaRPr b="1"/>
          </a:p>
          <a:p>
            <a:pPr indent="0" lvl="0" marL="0" marR="0" rtl="0" algn="l">
              <a:lnSpc>
                <a:spcPct val="115000"/>
              </a:lnSpc>
              <a:spcBef>
                <a:spcPts val="1200"/>
              </a:spcBef>
              <a:spcAft>
                <a:spcPts val="1200"/>
              </a:spcAft>
              <a:buNone/>
            </a:pPr>
            <a:r>
              <a:t/>
            </a:r>
            <a:endParaRPr b="1"/>
          </a:p>
        </p:txBody>
      </p:sp>
      <p:graphicFrame>
        <p:nvGraphicFramePr>
          <p:cNvPr id="181" name="Google Shape;181;p31"/>
          <p:cNvGraphicFramePr/>
          <p:nvPr/>
        </p:nvGraphicFramePr>
        <p:xfrm>
          <a:off x="586675" y="1613010"/>
          <a:ext cx="3000000" cy="3000000"/>
        </p:xfrm>
        <a:graphic>
          <a:graphicData uri="http://schemas.openxmlformats.org/drawingml/2006/table">
            <a:tbl>
              <a:tblPr>
                <a:noFill/>
                <a:tableStyleId>{4E2EF062-5E04-4379-A174-D31D1F44523D}</a:tableStyleId>
              </a:tblPr>
              <a:tblGrid>
                <a:gridCol w="1495125"/>
                <a:gridCol w="925075"/>
                <a:gridCol w="925075"/>
                <a:gridCol w="925075"/>
                <a:gridCol w="925075"/>
                <a:gridCol w="925075"/>
                <a:gridCol w="925075"/>
                <a:gridCol w="925075"/>
              </a:tblGrid>
              <a:tr h="570400">
                <a:tc rowSpan="2">
                  <a:txBody>
                    <a:bodyPr/>
                    <a:lstStyle/>
                    <a:p>
                      <a:pPr indent="0" lvl="0" marL="0" rtl="0" algn="l">
                        <a:spcBef>
                          <a:spcPts val="0"/>
                        </a:spcBef>
                        <a:spcAft>
                          <a:spcPts val="0"/>
                        </a:spcAft>
                        <a:buNone/>
                      </a:pPr>
                      <a:r>
                        <a:t/>
                      </a:r>
                      <a:endParaRPr sz="1300"/>
                    </a:p>
                  </a:txBody>
                  <a:tcPr marT="91425" marB="91425" marR="91425" marL="91425"/>
                </a:tc>
                <a:tc gridSpan="4">
                  <a:txBody>
                    <a:bodyPr/>
                    <a:lstStyle/>
                    <a:p>
                      <a:pPr indent="0" lvl="0" marL="0" rtl="0" algn="ctr">
                        <a:lnSpc>
                          <a:spcPct val="115000"/>
                        </a:lnSpc>
                        <a:spcBef>
                          <a:spcPts val="0"/>
                        </a:spcBef>
                        <a:spcAft>
                          <a:spcPts val="1200"/>
                        </a:spcAft>
                        <a:buNone/>
                      </a:pPr>
                      <a:r>
                        <a:rPr lang="en-GB" sz="1500">
                          <a:solidFill>
                            <a:schemeClr val="dk2"/>
                          </a:solidFill>
                        </a:rPr>
                        <a:t>Coupling</a:t>
                      </a:r>
                      <a:endParaRPr sz="1500">
                        <a:solidFill>
                          <a:schemeClr val="dk2"/>
                        </a:solidFill>
                      </a:endParaRPr>
                    </a:p>
                  </a:txBody>
                  <a:tcPr marT="91425" marB="91425" marR="91425" marL="91425"/>
                </a:tc>
                <a:tc hMerge="1"/>
                <a:tc hMerge="1"/>
                <a:tc hMerge="1"/>
                <a:tc gridSpan="3">
                  <a:txBody>
                    <a:bodyPr/>
                    <a:lstStyle/>
                    <a:p>
                      <a:pPr indent="0" lvl="0" marL="0" rtl="0" algn="ctr">
                        <a:lnSpc>
                          <a:spcPct val="115000"/>
                        </a:lnSpc>
                        <a:spcBef>
                          <a:spcPts val="0"/>
                        </a:spcBef>
                        <a:spcAft>
                          <a:spcPts val="1200"/>
                        </a:spcAft>
                        <a:buNone/>
                      </a:pPr>
                      <a:r>
                        <a:rPr lang="en-GB" sz="1500">
                          <a:solidFill>
                            <a:schemeClr val="dk2"/>
                          </a:solidFill>
                        </a:rPr>
                        <a:t>Cohesion</a:t>
                      </a:r>
                      <a:endParaRPr sz="1500">
                        <a:solidFill>
                          <a:schemeClr val="dk2"/>
                        </a:solidFill>
                      </a:endParaRPr>
                    </a:p>
                  </a:txBody>
                  <a:tcPr marT="91425" marB="91425" marR="91425" marL="91425"/>
                </a:tc>
                <a:tc hMerge="1"/>
                <a:tc hMerge="1"/>
              </a:tr>
              <a:tr h="528125">
                <a:tc vMerge="1"/>
                <a:tc>
                  <a:txBody>
                    <a:bodyPr/>
                    <a:lstStyle/>
                    <a:p>
                      <a:pPr indent="0" lvl="0" marL="0" rtl="0" algn="ctr">
                        <a:lnSpc>
                          <a:spcPct val="115000"/>
                        </a:lnSpc>
                        <a:spcBef>
                          <a:spcPts val="0"/>
                        </a:spcBef>
                        <a:spcAft>
                          <a:spcPts val="1200"/>
                        </a:spcAft>
                        <a:buNone/>
                      </a:pPr>
                      <a:r>
                        <a:rPr lang="en-GB" sz="1300">
                          <a:solidFill>
                            <a:schemeClr val="dk2"/>
                          </a:solidFill>
                        </a:rPr>
                        <a:t>SIY</a:t>
                      </a:r>
                      <a:endParaRPr sz="1300"/>
                    </a:p>
                  </a:txBody>
                  <a:tcPr marT="91425" marB="91425" marR="91425" marL="91425"/>
                </a:tc>
                <a:tc>
                  <a:txBody>
                    <a:bodyPr/>
                    <a:lstStyle/>
                    <a:p>
                      <a:pPr indent="0" lvl="0" marL="0" rtl="0" algn="ctr">
                        <a:lnSpc>
                          <a:spcPct val="115000"/>
                        </a:lnSpc>
                        <a:spcBef>
                          <a:spcPts val="0"/>
                        </a:spcBef>
                        <a:spcAft>
                          <a:spcPts val="1200"/>
                        </a:spcAft>
                        <a:buClr>
                          <a:schemeClr val="dk1"/>
                        </a:buClr>
                        <a:buSzPts val="1100"/>
                        <a:buFont typeface="Arial"/>
                        <a:buNone/>
                      </a:pPr>
                      <a:r>
                        <a:rPr lang="en-GB" sz="1300">
                          <a:solidFill>
                            <a:schemeClr val="dk2"/>
                          </a:solidFill>
                        </a:rPr>
                        <a:t>AIS</a:t>
                      </a:r>
                      <a:endParaRPr sz="1500">
                        <a:solidFill>
                          <a:schemeClr val="dk2"/>
                        </a:solidFill>
                      </a:endParaRPr>
                    </a:p>
                  </a:txBody>
                  <a:tcPr marT="91425" marB="91425" marR="91425" marL="91425"/>
                </a:tc>
                <a:tc>
                  <a:txBody>
                    <a:bodyPr/>
                    <a:lstStyle/>
                    <a:p>
                      <a:pPr indent="0" lvl="0" marL="0" rtl="0" algn="ctr">
                        <a:lnSpc>
                          <a:spcPct val="115000"/>
                        </a:lnSpc>
                        <a:spcBef>
                          <a:spcPts val="0"/>
                        </a:spcBef>
                        <a:spcAft>
                          <a:spcPts val="1200"/>
                        </a:spcAft>
                        <a:buNone/>
                      </a:pPr>
                      <a:r>
                        <a:rPr lang="en-GB" sz="1300">
                          <a:solidFill>
                            <a:schemeClr val="dk2"/>
                          </a:solidFill>
                        </a:rPr>
                        <a:t>ADS</a:t>
                      </a:r>
                      <a:endParaRPr sz="1500">
                        <a:solidFill>
                          <a:schemeClr val="dk2"/>
                        </a:solidFill>
                      </a:endParaRPr>
                    </a:p>
                  </a:txBody>
                  <a:tcPr marT="91425" marB="91425" marR="91425" marL="91425"/>
                </a:tc>
                <a:tc>
                  <a:txBody>
                    <a:bodyPr/>
                    <a:lstStyle/>
                    <a:p>
                      <a:pPr indent="0" lvl="0" marL="0" rtl="0" algn="ctr">
                        <a:lnSpc>
                          <a:spcPct val="115000"/>
                        </a:lnSpc>
                        <a:spcBef>
                          <a:spcPts val="0"/>
                        </a:spcBef>
                        <a:spcAft>
                          <a:spcPts val="1200"/>
                        </a:spcAft>
                        <a:buClr>
                          <a:schemeClr val="dk1"/>
                        </a:buClr>
                        <a:buSzPts val="1100"/>
                        <a:buFont typeface="Arial"/>
                        <a:buNone/>
                      </a:pPr>
                      <a:r>
                        <a:rPr lang="en-GB" sz="1300">
                          <a:solidFill>
                            <a:schemeClr val="dk2"/>
                          </a:solidFill>
                        </a:rPr>
                        <a:t>ACS</a:t>
                      </a:r>
                      <a:endParaRPr sz="1500">
                        <a:solidFill>
                          <a:schemeClr val="dk2"/>
                        </a:solidFill>
                      </a:endParaRPr>
                    </a:p>
                  </a:txBody>
                  <a:tcPr marT="91425" marB="91425" marR="91425" marL="91425"/>
                </a:tc>
                <a:tc>
                  <a:txBody>
                    <a:bodyPr/>
                    <a:lstStyle/>
                    <a:p>
                      <a:pPr indent="0" lvl="0" marL="0" rtl="0" algn="ctr">
                        <a:lnSpc>
                          <a:spcPct val="115000"/>
                        </a:lnSpc>
                        <a:spcBef>
                          <a:spcPts val="0"/>
                        </a:spcBef>
                        <a:spcAft>
                          <a:spcPts val="1200"/>
                        </a:spcAft>
                        <a:buClr>
                          <a:schemeClr val="dk1"/>
                        </a:buClr>
                        <a:buSzPts val="1100"/>
                        <a:buFont typeface="Arial"/>
                        <a:buNone/>
                      </a:pPr>
                      <a:r>
                        <a:rPr lang="en-GB" sz="1300">
                          <a:solidFill>
                            <a:schemeClr val="dk2"/>
                          </a:solidFill>
                        </a:rPr>
                        <a:t>SIDC</a:t>
                      </a:r>
                      <a:endParaRPr sz="1500">
                        <a:solidFill>
                          <a:schemeClr val="dk2"/>
                        </a:solidFill>
                      </a:endParaRPr>
                    </a:p>
                  </a:txBody>
                  <a:tcPr marT="91425" marB="91425" marR="91425" marL="91425"/>
                </a:tc>
                <a:tc>
                  <a:txBody>
                    <a:bodyPr/>
                    <a:lstStyle/>
                    <a:p>
                      <a:pPr indent="0" lvl="0" marL="0" rtl="0" algn="ctr">
                        <a:lnSpc>
                          <a:spcPct val="115000"/>
                        </a:lnSpc>
                        <a:spcBef>
                          <a:spcPts val="0"/>
                        </a:spcBef>
                        <a:spcAft>
                          <a:spcPts val="1200"/>
                        </a:spcAft>
                        <a:buClr>
                          <a:schemeClr val="dk1"/>
                        </a:buClr>
                        <a:buSzPts val="1100"/>
                        <a:buFont typeface="Arial"/>
                        <a:buNone/>
                      </a:pPr>
                      <a:r>
                        <a:rPr lang="en-GB" sz="1300">
                          <a:solidFill>
                            <a:schemeClr val="dk2"/>
                          </a:solidFill>
                        </a:rPr>
                        <a:t>SIUC</a:t>
                      </a:r>
                      <a:endParaRPr sz="1500">
                        <a:solidFill>
                          <a:schemeClr val="dk2"/>
                        </a:solidFill>
                      </a:endParaRPr>
                    </a:p>
                  </a:txBody>
                  <a:tcPr marT="91425" marB="91425" marR="91425" marL="91425"/>
                </a:tc>
                <a:tc>
                  <a:txBody>
                    <a:bodyPr/>
                    <a:lstStyle/>
                    <a:p>
                      <a:pPr indent="0" lvl="0" marL="0" rtl="0" algn="ctr">
                        <a:lnSpc>
                          <a:spcPct val="115000"/>
                        </a:lnSpc>
                        <a:spcBef>
                          <a:spcPts val="0"/>
                        </a:spcBef>
                        <a:spcAft>
                          <a:spcPts val="1200"/>
                        </a:spcAft>
                        <a:buNone/>
                      </a:pPr>
                      <a:r>
                        <a:rPr lang="en-GB" sz="1300">
                          <a:solidFill>
                            <a:schemeClr val="dk2"/>
                          </a:solidFill>
                        </a:rPr>
                        <a:t>TSIC</a:t>
                      </a:r>
                      <a:endParaRPr sz="1500">
                        <a:solidFill>
                          <a:schemeClr val="dk2"/>
                        </a:solidFill>
                      </a:endParaRPr>
                    </a:p>
                  </a:txBody>
                  <a:tcPr marT="91425" marB="91425" marR="91425" marL="91425"/>
                </a:tc>
              </a:tr>
              <a:tr h="528125">
                <a:tc>
                  <a:txBody>
                    <a:bodyPr/>
                    <a:lstStyle/>
                    <a:p>
                      <a:pPr indent="0" lvl="0" marL="0" rtl="0" algn="l">
                        <a:lnSpc>
                          <a:spcPct val="115000"/>
                        </a:lnSpc>
                        <a:spcBef>
                          <a:spcPts val="0"/>
                        </a:spcBef>
                        <a:spcAft>
                          <a:spcPts val="1200"/>
                        </a:spcAft>
                        <a:buNone/>
                      </a:pPr>
                      <a:r>
                        <a:rPr lang="en-GB" sz="1300">
                          <a:solidFill>
                            <a:schemeClr val="dk2"/>
                          </a:solidFill>
                        </a:rPr>
                        <a:t>2D map</a:t>
                      </a:r>
                      <a:endParaRPr sz="1300"/>
                    </a:p>
                  </a:txBody>
                  <a:tcPr marT="91425" marB="91425" marR="91425" marL="91425"/>
                </a:tc>
                <a:tc>
                  <a:txBody>
                    <a:bodyPr/>
                    <a:lstStyle/>
                    <a:p>
                      <a:pPr indent="0" lvl="0" marL="0" rtl="0" algn="ctr">
                        <a:spcBef>
                          <a:spcPts val="0"/>
                        </a:spcBef>
                        <a:spcAft>
                          <a:spcPts val="0"/>
                        </a:spcAft>
                        <a:buNone/>
                      </a:pPr>
                      <a:r>
                        <a:rPr lang="en-GB" sz="1300"/>
                        <a:t>0</a:t>
                      </a:r>
                      <a:endParaRPr sz="1300"/>
                    </a:p>
                  </a:txBody>
                  <a:tcPr marT="91425" marB="91425" marR="91425" marL="91425"/>
                </a:tc>
                <a:tc>
                  <a:txBody>
                    <a:bodyPr/>
                    <a:lstStyle/>
                    <a:p>
                      <a:pPr indent="0" lvl="0" marL="0" rtl="0" algn="ctr">
                        <a:spcBef>
                          <a:spcPts val="0"/>
                        </a:spcBef>
                        <a:spcAft>
                          <a:spcPts val="0"/>
                        </a:spcAft>
                        <a:buNone/>
                      </a:pPr>
                      <a:r>
                        <a:rPr lang="en-GB" sz="1300"/>
                        <a:t>0</a:t>
                      </a:r>
                      <a:endParaRPr sz="1300"/>
                    </a:p>
                  </a:txBody>
                  <a:tcPr marT="91425" marB="91425" marR="91425" marL="91425"/>
                </a:tc>
                <a:tc>
                  <a:txBody>
                    <a:bodyPr/>
                    <a:lstStyle/>
                    <a:p>
                      <a:pPr indent="0" lvl="0" marL="0" rtl="0" algn="ctr">
                        <a:spcBef>
                          <a:spcPts val="0"/>
                        </a:spcBef>
                        <a:spcAft>
                          <a:spcPts val="0"/>
                        </a:spcAft>
                        <a:buNone/>
                      </a:pPr>
                      <a:r>
                        <a:rPr lang="en-GB" sz="1300"/>
                        <a:t>0</a:t>
                      </a:r>
                      <a:endParaRPr sz="1300"/>
                    </a:p>
                  </a:txBody>
                  <a:tcPr marT="91425" marB="91425" marR="91425" marL="91425"/>
                </a:tc>
                <a:tc>
                  <a:txBody>
                    <a:bodyPr/>
                    <a:lstStyle/>
                    <a:p>
                      <a:pPr indent="0" lvl="0" marL="0" rtl="0" algn="ctr">
                        <a:spcBef>
                          <a:spcPts val="0"/>
                        </a:spcBef>
                        <a:spcAft>
                          <a:spcPts val="0"/>
                        </a:spcAft>
                        <a:buNone/>
                      </a:pPr>
                      <a:r>
                        <a:rPr lang="en-GB" sz="1300"/>
                        <a:t>0</a:t>
                      </a:r>
                      <a:endParaRPr sz="1300"/>
                    </a:p>
                  </a:txBody>
                  <a:tcPr marT="91425" marB="91425" marR="91425" marL="91425"/>
                </a:tc>
                <a:tc>
                  <a:txBody>
                    <a:bodyPr/>
                    <a:lstStyle/>
                    <a:p>
                      <a:pPr indent="0" lvl="0" marL="0" rtl="0" algn="ctr">
                        <a:spcBef>
                          <a:spcPts val="0"/>
                        </a:spcBef>
                        <a:spcAft>
                          <a:spcPts val="0"/>
                        </a:spcAft>
                        <a:buNone/>
                      </a:pPr>
                      <a:r>
                        <a:rPr lang="en-GB" sz="1300"/>
                        <a:t>1</a:t>
                      </a:r>
                      <a:endParaRPr sz="1300"/>
                    </a:p>
                  </a:txBody>
                  <a:tcPr marT="91425" marB="91425" marR="91425" marL="91425"/>
                </a:tc>
                <a:tc>
                  <a:txBody>
                    <a:bodyPr/>
                    <a:lstStyle/>
                    <a:p>
                      <a:pPr indent="0" lvl="0" marL="0" rtl="0" algn="ctr">
                        <a:spcBef>
                          <a:spcPts val="0"/>
                        </a:spcBef>
                        <a:spcAft>
                          <a:spcPts val="0"/>
                        </a:spcAft>
                        <a:buNone/>
                      </a:pPr>
                      <a:r>
                        <a:rPr lang="en-GB" sz="1300"/>
                        <a:t>6/10</a:t>
                      </a:r>
                      <a:endParaRPr sz="1300"/>
                    </a:p>
                  </a:txBody>
                  <a:tcPr marT="91425" marB="91425" marR="91425" marL="91425"/>
                </a:tc>
                <a:tc>
                  <a:txBody>
                    <a:bodyPr/>
                    <a:lstStyle/>
                    <a:p>
                      <a:pPr indent="0" lvl="0" marL="0" rtl="0" algn="ctr">
                        <a:spcBef>
                          <a:spcPts val="0"/>
                        </a:spcBef>
                        <a:spcAft>
                          <a:spcPts val="0"/>
                        </a:spcAft>
                        <a:buNone/>
                      </a:pPr>
                      <a:r>
                        <a:rPr lang="en-GB" sz="1300"/>
                        <a:t>8/10</a:t>
                      </a:r>
                      <a:endParaRPr sz="1300"/>
                    </a:p>
                  </a:txBody>
                  <a:tcPr marT="91425" marB="91425" marR="91425" marL="91425"/>
                </a:tc>
              </a:tr>
              <a:tr h="528125">
                <a:tc>
                  <a:txBody>
                    <a:bodyPr/>
                    <a:lstStyle/>
                    <a:p>
                      <a:pPr indent="0" lvl="0" marL="0" rtl="0" algn="l">
                        <a:lnSpc>
                          <a:spcPct val="115000"/>
                        </a:lnSpc>
                        <a:spcBef>
                          <a:spcPts val="0"/>
                        </a:spcBef>
                        <a:spcAft>
                          <a:spcPts val="1200"/>
                        </a:spcAft>
                        <a:buNone/>
                      </a:pPr>
                      <a:r>
                        <a:rPr lang="en-GB" sz="1300">
                          <a:solidFill>
                            <a:schemeClr val="dk2"/>
                          </a:solidFill>
                        </a:rPr>
                        <a:t>3D map</a:t>
                      </a:r>
                      <a:endParaRPr sz="1300"/>
                    </a:p>
                  </a:txBody>
                  <a:tcPr marT="91425" marB="91425" marR="91425" marL="91425"/>
                </a:tc>
                <a:tc>
                  <a:txBody>
                    <a:bodyPr/>
                    <a:lstStyle/>
                    <a:p>
                      <a:pPr indent="0" lvl="0" marL="0" rtl="0" algn="ctr">
                        <a:spcBef>
                          <a:spcPts val="0"/>
                        </a:spcBef>
                        <a:spcAft>
                          <a:spcPts val="0"/>
                        </a:spcAft>
                        <a:buNone/>
                      </a:pPr>
                      <a:r>
                        <a:rPr lang="en-GB" sz="1300"/>
                        <a:t>0</a:t>
                      </a:r>
                      <a:endParaRPr sz="1300"/>
                    </a:p>
                  </a:txBody>
                  <a:tcPr marT="91425" marB="91425" marR="91425" marL="91425"/>
                </a:tc>
                <a:tc>
                  <a:txBody>
                    <a:bodyPr/>
                    <a:lstStyle/>
                    <a:p>
                      <a:pPr indent="0" lvl="0" marL="0" rtl="0" algn="ctr">
                        <a:spcBef>
                          <a:spcPts val="0"/>
                        </a:spcBef>
                        <a:spcAft>
                          <a:spcPts val="0"/>
                        </a:spcAft>
                        <a:buNone/>
                      </a:pPr>
                      <a:r>
                        <a:rPr lang="en-GB" sz="1300"/>
                        <a:t>0</a:t>
                      </a:r>
                      <a:endParaRPr sz="1300"/>
                    </a:p>
                  </a:txBody>
                  <a:tcPr marT="91425" marB="91425" marR="91425" marL="91425"/>
                </a:tc>
                <a:tc>
                  <a:txBody>
                    <a:bodyPr/>
                    <a:lstStyle/>
                    <a:p>
                      <a:pPr indent="0" lvl="0" marL="0" rtl="0" algn="ctr">
                        <a:spcBef>
                          <a:spcPts val="0"/>
                        </a:spcBef>
                        <a:spcAft>
                          <a:spcPts val="0"/>
                        </a:spcAft>
                        <a:buNone/>
                      </a:pPr>
                      <a:r>
                        <a:rPr lang="en-GB" sz="1300"/>
                        <a:t>0</a:t>
                      </a:r>
                      <a:endParaRPr sz="1300"/>
                    </a:p>
                  </a:txBody>
                  <a:tcPr marT="91425" marB="91425" marR="91425" marL="91425"/>
                </a:tc>
                <a:tc>
                  <a:txBody>
                    <a:bodyPr/>
                    <a:lstStyle/>
                    <a:p>
                      <a:pPr indent="0" lvl="0" marL="0" rtl="0" algn="ctr">
                        <a:spcBef>
                          <a:spcPts val="0"/>
                        </a:spcBef>
                        <a:spcAft>
                          <a:spcPts val="0"/>
                        </a:spcAft>
                        <a:buNone/>
                      </a:pPr>
                      <a:r>
                        <a:rPr lang="en-GB" sz="1300"/>
                        <a:t>0</a:t>
                      </a:r>
                      <a:endParaRPr sz="1300"/>
                    </a:p>
                  </a:txBody>
                  <a:tcPr marT="91425" marB="91425" marR="91425" marL="91425"/>
                </a:tc>
                <a:tc>
                  <a:txBody>
                    <a:bodyPr/>
                    <a:lstStyle/>
                    <a:p>
                      <a:pPr indent="0" lvl="0" marL="0" rtl="0" algn="ctr">
                        <a:spcBef>
                          <a:spcPts val="0"/>
                        </a:spcBef>
                        <a:spcAft>
                          <a:spcPts val="0"/>
                        </a:spcAft>
                        <a:buNone/>
                      </a:pPr>
                      <a:r>
                        <a:rPr lang="en-GB" sz="1300"/>
                        <a:t>1</a:t>
                      </a:r>
                      <a:endParaRPr sz="1300"/>
                    </a:p>
                  </a:txBody>
                  <a:tcPr marT="91425" marB="91425" marR="91425" marL="91425"/>
                </a:tc>
                <a:tc>
                  <a:txBody>
                    <a:bodyPr/>
                    <a:lstStyle/>
                    <a:p>
                      <a:pPr indent="0" lvl="0" marL="0" rtl="0" algn="ctr">
                        <a:spcBef>
                          <a:spcPts val="0"/>
                        </a:spcBef>
                        <a:spcAft>
                          <a:spcPts val="0"/>
                        </a:spcAft>
                        <a:buNone/>
                      </a:pPr>
                      <a:r>
                        <a:rPr lang="en-GB" sz="1300"/>
                        <a:t>8/10</a:t>
                      </a:r>
                      <a:endParaRPr sz="1300"/>
                    </a:p>
                  </a:txBody>
                  <a:tcPr marT="91425" marB="91425" marR="91425" marL="91425"/>
                </a:tc>
                <a:tc>
                  <a:txBody>
                    <a:bodyPr/>
                    <a:lstStyle/>
                    <a:p>
                      <a:pPr indent="0" lvl="0" marL="0" rtl="0" algn="ctr">
                        <a:spcBef>
                          <a:spcPts val="0"/>
                        </a:spcBef>
                        <a:spcAft>
                          <a:spcPts val="0"/>
                        </a:spcAft>
                        <a:buNone/>
                      </a:pPr>
                      <a:r>
                        <a:rPr lang="en-GB" sz="1300"/>
                        <a:t>9/10</a:t>
                      </a:r>
                      <a:endParaRPr sz="1300"/>
                    </a:p>
                  </a:txBody>
                  <a:tcPr marT="91425" marB="91425" marR="91425" marL="91425"/>
                </a:tc>
              </a:tr>
              <a:tr h="528125">
                <a:tc>
                  <a:txBody>
                    <a:bodyPr/>
                    <a:lstStyle/>
                    <a:p>
                      <a:pPr indent="0" lvl="0" marL="0" rtl="0" algn="l">
                        <a:lnSpc>
                          <a:spcPct val="115000"/>
                        </a:lnSpc>
                        <a:spcBef>
                          <a:spcPts val="0"/>
                        </a:spcBef>
                        <a:spcAft>
                          <a:spcPts val="1200"/>
                        </a:spcAft>
                        <a:buNone/>
                      </a:pPr>
                      <a:r>
                        <a:rPr lang="en-GB" sz="1300">
                          <a:solidFill>
                            <a:schemeClr val="dk2"/>
                          </a:solidFill>
                        </a:rPr>
                        <a:t>Quiz manager</a:t>
                      </a:r>
                      <a:endParaRPr sz="1300"/>
                    </a:p>
                  </a:txBody>
                  <a:tcPr marT="91425" marB="91425" marR="91425" marL="91425"/>
                </a:tc>
                <a:tc>
                  <a:txBody>
                    <a:bodyPr/>
                    <a:lstStyle/>
                    <a:p>
                      <a:pPr indent="0" lvl="0" marL="0" rtl="0" algn="ctr">
                        <a:spcBef>
                          <a:spcPts val="0"/>
                        </a:spcBef>
                        <a:spcAft>
                          <a:spcPts val="0"/>
                        </a:spcAft>
                        <a:buNone/>
                      </a:pPr>
                      <a:r>
                        <a:rPr lang="en-GB" sz="1300"/>
                        <a:t>0</a:t>
                      </a:r>
                      <a:endParaRPr sz="1300"/>
                    </a:p>
                  </a:txBody>
                  <a:tcPr marT="91425" marB="91425" marR="91425" marL="91425"/>
                </a:tc>
                <a:tc>
                  <a:txBody>
                    <a:bodyPr/>
                    <a:lstStyle/>
                    <a:p>
                      <a:pPr indent="0" lvl="0" marL="0" rtl="0" algn="ctr">
                        <a:spcBef>
                          <a:spcPts val="0"/>
                        </a:spcBef>
                        <a:spcAft>
                          <a:spcPts val="0"/>
                        </a:spcAft>
                        <a:buNone/>
                      </a:pPr>
                      <a:r>
                        <a:rPr lang="en-GB" sz="1300"/>
                        <a:t>0</a:t>
                      </a:r>
                      <a:endParaRPr sz="1300"/>
                    </a:p>
                  </a:txBody>
                  <a:tcPr marT="91425" marB="91425" marR="91425" marL="91425"/>
                </a:tc>
                <a:tc>
                  <a:txBody>
                    <a:bodyPr/>
                    <a:lstStyle/>
                    <a:p>
                      <a:pPr indent="0" lvl="0" marL="0" rtl="0" algn="ctr">
                        <a:spcBef>
                          <a:spcPts val="0"/>
                        </a:spcBef>
                        <a:spcAft>
                          <a:spcPts val="0"/>
                        </a:spcAft>
                        <a:buNone/>
                      </a:pPr>
                      <a:r>
                        <a:rPr lang="en-GB" sz="1300"/>
                        <a:t>1</a:t>
                      </a:r>
                      <a:endParaRPr sz="1300"/>
                    </a:p>
                  </a:txBody>
                  <a:tcPr marT="91425" marB="91425" marR="91425" marL="91425"/>
                </a:tc>
                <a:tc>
                  <a:txBody>
                    <a:bodyPr/>
                    <a:lstStyle/>
                    <a:p>
                      <a:pPr indent="0" lvl="0" marL="0" rtl="0" algn="ctr">
                        <a:spcBef>
                          <a:spcPts val="0"/>
                        </a:spcBef>
                        <a:spcAft>
                          <a:spcPts val="0"/>
                        </a:spcAft>
                        <a:buNone/>
                      </a:pPr>
                      <a:r>
                        <a:rPr lang="en-GB" sz="1300"/>
                        <a:t>0</a:t>
                      </a:r>
                      <a:endParaRPr sz="1300"/>
                    </a:p>
                  </a:txBody>
                  <a:tcPr marT="91425" marB="91425" marR="91425" marL="91425"/>
                </a:tc>
                <a:tc>
                  <a:txBody>
                    <a:bodyPr/>
                    <a:lstStyle/>
                    <a:p>
                      <a:pPr indent="0" lvl="0" marL="0" rtl="0" algn="ctr">
                        <a:spcBef>
                          <a:spcPts val="0"/>
                        </a:spcBef>
                        <a:spcAft>
                          <a:spcPts val="0"/>
                        </a:spcAft>
                        <a:buNone/>
                      </a:pPr>
                      <a:r>
                        <a:rPr lang="en-GB" sz="1300"/>
                        <a:t>1</a:t>
                      </a:r>
                      <a:endParaRPr sz="1300"/>
                    </a:p>
                  </a:txBody>
                  <a:tcPr marT="91425" marB="91425" marR="91425" marL="91425"/>
                </a:tc>
                <a:tc>
                  <a:txBody>
                    <a:bodyPr/>
                    <a:lstStyle/>
                    <a:p>
                      <a:pPr indent="0" lvl="0" marL="0" rtl="0" algn="ctr">
                        <a:spcBef>
                          <a:spcPts val="0"/>
                        </a:spcBef>
                        <a:spcAft>
                          <a:spcPts val="0"/>
                        </a:spcAft>
                        <a:buNone/>
                      </a:pPr>
                      <a:r>
                        <a:rPr lang="en-GB" sz="1300"/>
                        <a:t>11/15</a:t>
                      </a:r>
                      <a:endParaRPr sz="1300"/>
                    </a:p>
                  </a:txBody>
                  <a:tcPr marT="91425" marB="91425" marR="91425" marL="91425"/>
                </a:tc>
                <a:tc>
                  <a:txBody>
                    <a:bodyPr/>
                    <a:lstStyle/>
                    <a:p>
                      <a:pPr indent="0" lvl="0" marL="0" rtl="0" algn="ctr">
                        <a:spcBef>
                          <a:spcPts val="0"/>
                        </a:spcBef>
                        <a:spcAft>
                          <a:spcPts val="0"/>
                        </a:spcAft>
                        <a:buNone/>
                      </a:pPr>
                      <a:r>
                        <a:rPr lang="en-GB" sz="1300"/>
                        <a:t>13/15</a:t>
                      </a:r>
                      <a:endParaRPr sz="1300"/>
                    </a:p>
                  </a:txBody>
                  <a:tcPr marT="91425" marB="91425" marR="91425" marL="91425"/>
                </a:tc>
              </a:tr>
              <a:tr h="528125">
                <a:tc>
                  <a:txBody>
                    <a:bodyPr/>
                    <a:lstStyle/>
                    <a:p>
                      <a:pPr indent="0" lvl="0" marL="0" rtl="0" algn="l">
                        <a:lnSpc>
                          <a:spcPct val="115000"/>
                        </a:lnSpc>
                        <a:spcBef>
                          <a:spcPts val="0"/>
                        </a:spcBef>
                        <a:spcAft>
                          <a:spcPts val="1200"/>
                        </a:spcAft>
                        <a:buNone/>
                      </a:pPr>
                      <a:r>
                        <a:rPr lang="en-GB" sz="1300">
                          <a:solidFill>
                            <a:schemeClr val="dk2"/>
                          </a:solidFill>
                        </a:rPr>
                        <a:t>Fact searcher</a:t>
                      </a:r>
                      <a:endParaRPr sz="1300"/>
                    </a:p>
                  </a:txBody>
                  <a:tcPr marT="91425" marB="91425" marR="91425" marL="91425"/>
                </a:tc>
                <a:tc>
                  <a:txBody>
                    <a:bodyPr/>
                    <a:lstStyle/>
                    <a:p>
                      <a:pPr indent="0" lvl="0" marL="0" rtl="0" algn="ctr">
                        <a:spcBef>
                          <a:spcPts val="0"/>
                        </a:spcBef>
                        <a:spcAft>
                          <a:spcPts val="0"/>
                        </a:spcAft>
                        <a:buNone/>
                      </a:pPr>
                      <a:r>
                        <a:rPr lang="en-GB" sz="1300"/>
                        <a:t>0</a:t>
                      </a:r>
                      <a:endParaRPr sz="1300"/>
                    </a:p>
                  </a:txBody>
                  <a:tcPr marT="91425" marB="91425" marR="91425" marL="91425"/>
                </a:tc>
                <a:tc>
                  <a:txBody>
                    <a:bodyPr/>
                    <a:lstStyle/>
                    <a:p>
                      <a:pPr indent="0" lvl="0" marL="0" rtl="0" algn="ctr">
                        <a:spcBef>
                          <a:spcPts val="0"/>
                        </a:spcBef>
                        <a:spcAft>
                          <a:spcPts val="0"/>
                        </a:spcAft>
                        <a:buNone/>
                      </a:pPr>
                      <a:r>
                        <a:rPr lang="en-GB" sz="1300"/>
                        <a:t>0</a:t>
                      </a:r>
                      <a:endParaRPr sz="1300"/>
                    </a:p>
                  </a:txBody>
                  <a:tcPr marT="91425" marB="91425" marR="91425" marL="91425"/>
                </a:tc>
                <a:tc>
                  <a:txBody>
                    <a:bodyPr/>
                    <a:lstStyle/>
                    <a:p>
                      <a:pPr indent="0" lvl="0" marL="0" rtl="0" algn="ctr">
                        <a:spcBef>
                          <a:spcPts val="0"/>
                        </a:spcBef>
                        <a:spcAft>
                          <a:spcPts val="0"/>
                        </a:spcAft>
                        <a:buNone/>
                      </a:pPr>
                      <a:r>
                        <a:rPr lang="en-GB" sz="1300"/>
                        <a:t>0</a:t>
                      </a:r>
                      <a:endParaRPr sz="1300"/>
                    </a:p>
                  </a:txBody>
                  <a:tcPr marT="91425" marB="91425" marR="91425" marL="91425"/>
                </a:tc>
                <a:tc>
                  <a:txBody>
                    <a:bodyPr/>
                    <a:lstStyle/>
                    <a:p>
                      <a:pPr indent="0" lvl="0" marL="0" rtl="0" algn="ctr">
                        <a:spcBef>
                          <a:spcPts val="0"/>
                        </a:spcBef>
                        <a:spcAft>
                          <a:spcPts val="0"/>
                        </a:spcAft>
                        <a:buNone/>
                      </a:pPr>
                      <a:r>
                        <a:rPr lang="en-GB" sz="1300"/>
                        <a:t>0</a:t>
                      </a:r>
                      <a:endParaRPr sz="1300"/>
                    </a:p>
                  </a:txBody>
                  <a:tcPr marT="91425" marB="91425" marR="91425" marL="91425"/>
                </a:tc>
                <a:tc>
                  <a:txBody>
                    <a:bodyPr/>
                    <a:lstStyle/>
                    <a:p>
                      <a:pPr indent="0" lvl="0" marL="0" rtl="0" algn="ctr">
                        <a:spcBef>
                          <a:spcPts val="0"/>
                        </a:spcBef>
                        <a:spcAft>
                          <a:spcPts val="0"/>
                        </a:spcAft>
                        <a:buNone/>
                      </a:pPr>
                      <a:r>
                        <a:rPr lang="en-GB" sz="1300"/>
                        <a:t>1</a:t>
                      </a:r>
                      <a:endParaRPr sz="1300"/>
                    </a:p>
                  </a:txBody>
                  <a:tcPr marT="91425" marB="91425" marR="91425" marL="91425"/>
                </a:tc>
                <a:tc>
                  <a:txBody>
                    <a:bodyPr/>
                    <a:lstStyle/>
                    <a:p>
                      <a:pPr indent="0" lvl="0" marL="0" rtl="0" algn="ctr">
                        <a:spcBef>
                          <a:spcPts val="0"/>
                        </a:spcBef>
                        <a:spcAft>
                          <a:spcPts val="0"/>
                        </a:spcAft>
                        <a:buNone/>
                      </a:pPr>
                      <a:r>
                        <a:rPr lang="en-GB" sz="1300"/>
                        <a:t>1</a:t>
                      </a:r>
                      <a:endParaRPr sz="1300"/>
                    </a:p>
                  </a:txBody>
                  <a:tcPr marT="91425" marB="91425" marR="91425" marL="91425"/>
                </a:tc>
                <a:tc>
                  <a:txBody>
                    <a:bodyPr/>
                    <a:lstStyle/>
                    <a:p>
                      <a:pPr indent="0" lvl="0" marL="0" rtl="0" algn="ctr">
                        <a:spcBef>
                          <a:spcPts val="0"/>
                        </a:spcBef>
                        <a:spcAft>
                          <a:spcPts val="0"/>
                        </a:spcAft>
                        <a:buNone/>
                      </a:pPr>
                      <a:r>
                        <a:rPr lang="en-GB" sz="1300"/>
                        <a:t>1</a:t>
                      </a:r>
                      <a:endParaRPr sz="1300"/>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Product description</a:t>
            </a:r>
            <a:endParaRPr/>
          </a:p>
        </p:txBody>
      </p:sp>
      <p:sp>
        <p:nvSpPr>
          <p:cNvPr id="61" name="Google Shape;61;p14"/>
          <p:cNvSpPr txBox="1"/>
          <p:nvPr/>
        </p:nvSpPr>
        <p:spPr>
          <a:xfrm>
            <a:off x="311700" y="1152475"/>
            <a:ext cx="8520600" cy="377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rgbClr val="595959"/>
                </a:solidFill>
              </a:rPr>
              <a:t>Our goal is to allow users to travel online from home via any device of their liking. They'll start by opening an app or a link and choosing a desired destination. After choosing a location, users can choose to view destination in 3D, look at some 3D photos or videos or learn some facts about the place.</a:t>
            </a:r>
            <a:endParaRPr sz="1800">
              <a:solidFill>
                <a:srgbClr val="595959"/>
              </a:solidFill>
            </a:endParaRPr>
          </a:p>
          <a:p>
            <a:pPr indent="0" lvl="0" marL="0" rtl="0" algn="l">
              <a:lnSpc>
                <a:spcPct val="115000"/>
              </a:lnSpc>
              <a:spcBef>
                <a:spcPts val="1200"/>
              </a:spcBef>
              <a:spcAft>
                <a:spcPts val="0"/>
              </a:spcAft>
              <a:buNone/>
            </a:pPr>
            <a:r>
              <a:rPr lang="en-GB" sz="1800">
                <a:solidFill>
                  <a:srgbClr val="595959"/>
                </a:solidFill>
              </a:rPr>
              <a:t>Team: Sofya Donskaya, system analyst; Elena Karelina, backend developer; Danil Kireev, frontend developer; Artem Filimonov, backend developer + API integrator</a:t>
            </a:r>
            <a:endParaRPr sz="1800">
              <a:solidFill>
                <a:srgbClr val="595959"/>
              </a:solidFill>
            </a:endParaRPr>
          </a:p>
          <a:p>
            <a:pPr indent="0" lvl="0" marL="0" rtl="0" algn="l">
              <a:lnSpc>
                <a:spcPct val="115000"/>
              </a:lnSpc>
              <a:spcBef>
                <a:spcPts val="1200"/>
              </a:spcBef>
              <a:spcAft>
                <a:spcPts val="0"/>
              </a:spcAft>
              <a:buNone/>
            </a:pPr>
            <a:r>
              <a:rPr lang="en-GB" sz="1800">
                <a:solidFill>
                  <a:srgbClr val="595959"/>
                </a:solidFill>
              </a:rPr>
              <a:t>Repo: </a:t>
            </a:r>
            <a:r>
              <a:rPr lang="en-GB" sz="1800" u="sng">
                <a:solidFill>
                  <a:srgbClr val="0097A7"/>
                </a:solidFill>
                <a:hlinkClick r:id="rId3">
                  <a:extLst>
                    <a:ext uri="{A12FA001-AC4F-418D-AE19-62706E023703}">
                      <ahyp:hlinkClr val="tx"/>
                    </a:ext>
                  </a:extLst>
                </a:hlinkClick>
              </a:rPr>
              <a:t>https://github.com/randomunrandom/corona_travel</a:t>
            </a:r>
            <a:endParaRPr sz="1800">
              <a:solidFill>
                <a:srgbClr val="595959"/>
              </a:solidFill>
            </a:endParaRPr>
          </a:p>
          <a:p>
            <a:pPr indent="0" lvl="0" marL="0" rtl="0" algn="l">
              <a:lnSpc>
                <a:spcPct val="115000"/>
              </a:lnSpc>
              <a:spcBef>
                <a:spcPts val="1200"/>
              </a:spcBef>
              <a:spcAft>
                <a:spcPts val="0"/>
              </a:spcAft>
              <a:buNone/>
            </a:pPr>
            <a:r>
              <a:rPr lang="en-GB" sz="1800">
                <a:solidFill>
                  <a:srgbClr val="595959"/>
                </a:solidFill>
              </a:rPr>
              <a:t>Report: </a:t>
            </a:r>
            <a:r>
              <a:rPr lang="en-GB" sz="1800" u="sng">
                <a:solidFill>
                  <a:schemeClr val="hlink"/>
                </a:solidFill>
                <a:hlinkClick r:id="rId4"/>
              </a:rPr>
              <a:t>https://docs.google.com/presentation/d/1WcBw-mAGlyChm8_RNxzQNxS8TR9Rn6DQTB6B_dtDxVA/edit?usp=sharing</a:t>
            </a:r>
            <a:r>
              <a:rPr lang="en-GB" sz="1800">
                <a:solidFill>
                  <a:srgbClr val="595959"/>
                </a:solidFill>
              </a:rPr>
              <a:t> </a:t>
            </a:r>
            <a:endParaRPr sz="1800">
              <a:solidFill>
                <a:srgbClr val="595959"/>
              </a:solidFill>
            </a:endParaRPr>
          </a:p>
          <a:p>
            <a:pPr indent="0" lvl="0" marL="0" rtl="0" algn="l">
              <a:lnSpc>
                <a:spcPct val="115000"/>
              </a:lnSpc>
              <a:spcBef>
                <a:spcPts val="1200"/>
              </a:spcBef>
              <a:spcAft>
                <a:spcPts val="1200"/>
              </a:spcAft>
              <a:buNone/>
            </a:pPr>
            <a:r>
              <a:t/>
            </a:r>
            <a:endParaRPr sz="1800">
              <a:solidFill>
                <a:srgbClr val="59595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193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Repository structure</a:t>
            </a:r>
            <a:endParaRPr/>
          </a:p>
        </p:txBody>
      </p:sp>
      <p:pic>
        <p:nvPicPr>
          <p:cNvPr id="187" name="Google Shape;187;p32"/>
          <p:cNvPicPr preferRelativeResize="0"/>
          <p:nvPr/>
        </p:nvPicPr>
        <p:blipFill>
          <a:blip r:embed="rId3">
            <a:alphaModFix/>
          </a:blip>
          <a:stretch>
            <a:fillRect/>
          </a:stretch>
        </p:blipFill>
        <p:spPr>
          <a:xfrm>
            <a:off x="383450" y="766575"/>
            <a:ext cx="6742016" cy="4072125"/>
          </a:xfrm>
          <a:prstGeom prst="rect">
            <a:avLst/>
          </a:prstGeom>
          <a:noFill/>
          <a:ln>
            <a:noFill/>
          </a:ln>
        </p:spPr>
      </p:pic>
      <p:pic>
        <p:nvPicPr>
          <p:cNvPr id="188" name="Google Shape;188;p32"/>
          <p:cNvPicPr preferRelativeResize="0"/>
          <p:nvPr/>
        </p:nvPicPr>
        <p:blipFill>
          <a:blip r:embed="rId4">
            <a:alphaModFix/>
          </a:blip>
          <a:stretch>
            <a:fillRect/>
          </a:stretch>
        </p:blipFill>
        <p:spPr>
          <a:xfrm>
            <a:off x="5414725" y="1810600"/>
            <a:ext cx="3640374" cy="2951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193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Repository structure</a:t>
            </a:r>
            <a:endParaRPr/>
          </a:p>
        </p:txBody>
      </p:sp>
      <p:pic>
        <p:nvPicPr>
          <p:cNvPr id="194" name="Google Shape;194;p33"/>
          <p:cNvPicPr preferRelativeResize="0"/>
          <p:nvPr/>
        </p:nvPicPr>
        <p:blipFill>
          <a:blip r:embed="rId3">
            <a:alphaModFix/>
          </a:blip>
          <a:stretch>
            <a:fillRect/>
          </a:stretch>
        </p:blipFill>
        <p:spPr>
          <a:xfrm>
            <a:off x="483925" y="766575"/>
            <a:ext cx="6781031" cy="4072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nvSpPr>
        <p:spPr>
          <a:xfrm>
            <a:off x="351900" y="173775"/>
            <a:ext cx="3144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800">
                <a:solidFill>
                  <a:srgbClr val="000000"/>
                </a:solidFill>
              </a:rPr>
              <a:t>Team and roles</a:t>
            </a:r>
            <a:endParaRPr sz="2800">
              <a:solidFill>
                <a:srgbClr val="000000"/>
              </a:solidFill>
            </a:endParaRPr>
          </a:p>
        </p:txBody>
      </p:sp>
      <p:pic>
        <p:nvPicPr>
          <p:cNvPr id="200" name="Google Shape;200;p34"/>
          <p:cNvPicPr preferRelativeResize="0"/>
          <p:nvPr/>
        </p:nvPicPr>
        <p:blipFill rotWithShape="1">
          <a:blip r:embed="rId3">
            <a:alphaModFix/>
          </a:blip>
          <a:srcRect b="24495" l="0" r="12899" t="-333"/>
          <a:stretch/>
        </p:blipFill>
        <p:spPr>
          <a:xfrm>
            <a:off x="449275" y="746463"/>
            <a:ext cx="1657600" cy="3126800"/>
          </a:xfrm>
          <a:prstGeom prst="rect">
            <a:avLst/>
          </a:prstGeom>
          <a:noFill/>
          <a:ln>
            <a:noFill/>
          </a:ln>
        </p:spPr>
      </p:pic>
      <p:sp>
        <p:nvSpPr>
          <p:cNvPr id="201" name="Google Shape;201;p34"/>
          <p:cNvSpPr txBox="1"/>
          <p:nvPr/>
        </p:nvSpPr>
        <p:spPr>
          <a:xfrm>
            <a:off x="294375" y="3873275"/>
            <a:ext cx="19674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Elena Karelina, @e_karelina,</a:t>
            </a:r>
            <a:endParaRPr/>
          </a:p>
          <a:p>
            <a:pPr indent="0" lvl="0" marL="0" rtl="0" algn="ctr">
              <a:spcBef>
                <a:spcPts val="0"/>
              </a:spcBef>
              <a:spcAft>
                <a:spcPts val="0"/>
              </a:spcAft>
              <a:buNone/>
            </a:pPr>
            <a:r>
              <a:rPr lang="en-GB"/>
              <a:t>Quiz Manager + </a:t>
            </a:r>
            <a:r>
              <a:rPr lang="en-GB">
                <a:solidFill>
                  <a:schemeClr val="dk1"/>
                </a:solidFill>
              </a:rPr>
              <a:t>repo + </a:t>
            </a:r>
            <a:r>
              <a:rPr lang="en-GB"/>
              <a:t>design cases</a:t>
            </a:r>
            <a:r>
              <a:rPr lang="en-GB">
                <a:solidFill>
                  <a:schemeClr val="dk1"/>
                </a:solidFill>
              </a:rPr>
              <a:t> +</a:t>
            </a:r>
            <a:r>
              <a:rPr lang="en-GB"/>
              <a:t> </a:t>
            </a:r>
            <a:r>
              <a:rPr lang="en-GB">
                <a:solidFill>
                  <a:schemeClr val="dk1"/>
                </a:solidFill>
              </a:rPr>
              <a:t>design complexity</a:t>
            </a:r>
            <a:endParaRPr/>
          </a:p>
        </p:txBody>
      </p:sp>
      <p:pic>
        <p:nvPicPr>
          <p:cNvPr id="202" name="Google Shape;202;p34"/>
          <p:cNvPicPr preferRelativeResize="0"/>
          <p:nvPr/>
        </p:nvPicPr>
        <p:blipFill rotWithShape="1">
          <a:blip r:embed="rId4">
            <a:alphaModFix/>
          </a:blip>
          <a:srcRect b="0" l="37782" r="6492" t="0"/>
          <a:stretch/>
        </p:blipFill>
        <p:spPr>
          <a:xfrm>
            <a:off x="2325650" y="746463"/>
            <a:ext cx="1765286" cy="3167699"/>
          </a:xfrm>
          <a:prstGeom prst="rect">
            <a:avLst/>
          </a:prstGeom>
          <a:noFill/>
          <a:ln>
            <a:noFill/>
          </a:ln>
        </p:spPr>
      </p:pic>
      <p:sp>
        <p:nvSpPr>
          <p:cNvPr id="203" name="Google Shape;203;p34"/>
          <p:cNvSpPr txBox="1"/>
          <p:nvPr/>
        </p:nvSpPr>
        <p:spPr>
          <a:xfrm>
            <a:off x="2058088" y="3873275"/>
            <a:ext cx="23004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Sofya Donskaya, @do_nsk,</a:t>
            </a:r>
            <a:endParaRPr/>
          </a:p>
          <a:p>
            <a:pPr indent="0" lvl="0" marL="0" rtl="0" algn="ctr">
              <a:spcBef>
                <a:spcPts val="0"/>
              </a:spcBef>
              <a:spcAft>
                <a:spcPts val="0"/>
              </a:spcAft>
              <a:buNone/>
            </a:pPr>
            <a:r>
              <a:rPr lang="en-GB"/>
              <a:t>2D Map + diagrams modification + </a:t>
            </a:r>
            <a:r>
              <a:rPr lang="en-GB">
                <a:solidFill>
                  <a:schemeClr val="dk1"/>
                </a:solidFill>
              </a:rPr>
              <a:t>design cases </a:t>
            </a:r>
            <a:r>
              <a:rPr lang="en-GB"/>
              <a:t>+ </a:t>
            </a:r>
            <a:r>
              <a:rPr lang="en-GB"/>
              <a:t>design complexity</a:t>
            </a:r>
            <a:endParaRPr/>
          </a:p>
        </p:txBody>
      </p:sp>
      <p:pic>
        <p:nvPicPr>
          <p:cNvPr id="204" name="Google Shape;204;p34"/>
          <p:cNvPicPr preferRelativeResize="0"/>
          <p:nvPr/>
        </p:nvPicPr>
        <p:blipFill rotWithShape="1">
          <a:blip r:embed="rId5">
            <a:alphaModFix/>
          </a:blip>
          <a:srcRect b="0" l="8053" r="5538" t="0"/>
          <a:stretch/>
        </p:blipFill>
        <p:spPr>
          <a:xfrm>
            <a:off x="4288650" y="746475"/>
            <a:ext cx="2701922" cy="3126800"/>
          </a:xfrm>
          <a:prstGeom prst="rect">
            <a:avLst/>
          </a:prstGeom>
          <a:noFill/>
          <a:ln>
            <a:noFill/>
          </a:ln>
        </p:spPr>
      </p:pic>
      <p:sp>
        <p:nvSpPr>
          <p:cNvPr id="205" name="Google Shape;205;p34"/>
          <p:cNvSpPr txBox="1"/>
          <p:nvPr/>
        </p:nvSpPr>
        <p:spPr>
          <a:xfrm>
            <a:off x="4288652" y="3873275"/>
            <a:ext cx="27018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Artem Filimonov, @pe4enko322,</a:t>
            </a:r>
            <a:endParaRPr/>
          </a:p>
          <a:p>
            <a:pPr indent="0" lvl="0" marL="0" rtl="0" algn="ctr">
              <a:spcBef>
                <a:spcPts val="0"/>
              </a:spcBef>
              <a:spcAft>
                <a:spcPts val="0"/>
              </a:spcAft>
              <a:buNone/>
            </a:pPr>
            <a:r>
              <a:rPr lang="en-GB"/>
              <a:t>Fact searcher + </a:t>
            </a:r>
            <a:r>
              <a:rPr lang="en-GB">
                <a:solidFill>
                  <a:schemeClr val="dk1"/>
                </a:solidFill>
              </a:rPr>
              <a:t>system architecture</a:t>
            </a:r>
            <a:r>
              <a:rPr lang="en-GB"/>
              <a:t> </a:t>
            </a:r>
            <a:r>
              <a:rPr lang="en-GB"/>
              <a:t>+ </a:t>
            </a:r>
            <a:r>
              <a:rPr lang="en-GB">
                <a:solidFill>
                  <a:schemeClr val="dk1"/>
                </a:solidFill>
              </a:rPr>
              <a:t>design cases</a:t>
            </a:r>
            <a:r>
              <a:rPr lang="en-GB"/>
              <a:t> + design complexity</a:t>
            </a:r>
            <a:endParaRPr/>
          </a:p>
        </p:txBody>
      </p:sp>
      <p:sp>
        <p:nvSpPr>
          <p:cNvPr id="206" name="Google Shape;206;p34"/>
          <p:cNvSpPr txBox="1"/>
          <p:nvPr/>
        </p:nvSpPr>
        <p:spPr>
          <a:xfrm>
            <a:off x="6983400" y="3914150"/>
            <a:ext cx="21921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Danil Kireev, @unrndm,</a:t>
            </a:r>
            <a:endParaRPr/>
          </a:p>
          <a:p>
            <a:pPr indent="0" lvl="0" marL="0" rtl="0" algn="ctr">
              <a:spcBef>
                <a:spcPts val="0"/>
              </a:spcBef>
              <a:spcAft>
                <a:spcPts val="0"/>
              </a:spcAft>
              <a:buNone/>
            </a:pPr>
            <a:r>
              <a:rPr lang="en-GB"/>
              <a:t>3D Map + solution stack + design cases + </a:t>
            </a:r>
            <a:r>
              <a:rPr lang="en-GB">
                <a:solidFill>
                  <a:schemeClr val="dk1"/>
                </a:solidFill>
              </a:rPr>
              <a:t>design complexity</a:t>
            </a:r>
            <a:endParaRPr/>
          </a:p>
        </p:txBody>
      </p:sp>
      <p:pic>
        <p:nvPicPr>
          <p:cNvPr id="207" name="Google Shape;207;p34"/>
          <p:cNvPicPr preferRelativeResize="0"/>
          <p:nvPr/>
        </p:nvPicPr>
        <p:blipFill>
          <a:blip r:embed="rId6">
            <a:alphaModFix/>
          </a:blip>
          <a:stretch>
            <a:fillRect/>
          </a:stretch>
        </p:blipFill>
        <p:spPr>
          <a:xfrm>
            <a:off x="7188300" y="746463"/>
            <a:ext cx="1824877" cy="3167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63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 case diagram</a:t>
            </a:r>
            <a:endParaRPr/>
          </a:p>
        </p:txBody>
      </p:sp>
      <p:sp>
        <p:nvSpPr>
          <p:cNvPr id="67" name="Google Shape;67;p15"/>
          <p:cNvSpPr txBox="1"/>
          <p:nvPr/>
        </p:nvSpPr>
        <p:spPr>
          <a:xfrm>
            <a:off x="386400" y="4615750"/>
            <a:ext cx="8931000" cy="44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GB" sz="1800">
                <a:solidFill>
                  <a:srgbClr val="595959"/>
                </a:solidFill>
              </a:rPr>
              <a:t>Scenarios: </a:t>
            </a:r>
            <a:r>
              <a:rPr lang="en-GB" sz="1800" u="sng">
                <a:solidFill>
                  <a:srgbClr val="0097A7"/>
                </a:solidFill>
                <a:hlinkClick r:id="rId3">
                  <a:extLst>
                    <a:ext uri="{A12FA001-AC4F-418D-AE19-62706E023703}">
                      <ahyp:hlinkClr val="tx"/>
                    </a:ext>
                  </a:extLst>
                </a:hlinkClick>
              </a:rPr>
              <a:t>https://github.com/randomunrandom/corona_travel/wiki/Scenarios</a:t>
            </a:r>
            <a:r>
              <a:rPr lang="en-GB" sz="1800">
                <a:solidFill>
                  <a:srgbClr val="595959"/>
                </a:solidFill>
              </a:rPr>
              <a:t>  </a:t>
            </a:r>
            <a:endParaRPr sz="1800">
              <a:solidFill>
                <a:srgbClr val="595959"/>
              </a:solidFill>
            </a:endParaRPr>
          </a:p>
        </p:txBody>
      </p:sp>
      <p:pic>
        <p:nvPicPr>
          <p:cNvPr id="68" name="Google Shape;68;p15"/>
          <p:cNvPicPr preferRelativeResize="0"/>
          <p:nvPr/>
        </p:nvPicPr>
        <p:blipFill>
          <a:blip r:embed="rId4">
            <a:alphaModFix/>
          </a:blip>
          <a:stretch>
            <a:fillRect/>
          </a:stretch>
        </p:blipFill>
        <p:spPr>
          <a:xfrm>
            <a:off x="1340775" y="784500"/>
            <a:ext cx="6462458" cy="3574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74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System architecture</a:t>
            </a:r>
            <a:endParaRPr/>
          </a:p>
        </p:txBody>
      </p:sp>
      <p:sp>
        <p:nvSpPr>
          <p:cNvPr id="74" name="Google Shape;74;p16"/>
          <p:cNvSpPr txBox="1"/>
          <p:nvPr/>
        </p:nvSpPr>
        <p:spPr>
          <a:xfrm>
            <a:off x="6291825" y="757325"/>
            <a:ext cx="2808300" cy="430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800">
                <a:solidFill>
                  <a:srgbClr val="595959"/>
                </a:solidFill>
              </a:rPr>
              <a:t>Most important principles</a:t>
            </a:r>
            <a:r>
              <a:rPr lang="en-GB" sz="1800">
                <a:solidFill>
                  <a:srgbClr val="595959"/>
                </a:solidFill>
              </a:rPr>
              <a:t> within our architecture:</a:t>
            </a:r>
            <a:endParaRPr sz="1800">
              <a:solidFill>
                <a:srgbClr val="595959"/>
              </a:solidFill>
            </a:endParaRPr>
          </a:p>
          <a:p>
            <a:pPr indent="-342900" lvl="0" marL="457200" rtl="0" algn="l">
              <a:lnSpc>
                <a:spcPct val="115000"/>
              </a:lnSpc>
              <a:spcBef>
                <a:spcPts val="1200"/>
              </a:spcBef>
              <a:spcAft>
                <a:spcPts val="0"/>
              </a:spcAft>
              <a:buClr>
                <a:srgbClr val="595959"/>
              </a:buClr>
              <a:buSzPts val="1800"/>
              <a:buChar char="●"/>
            </a:pPr>
            <a:r>
              <a:rPr lang="en-GB" sz="1800">
                <a:solidFill>
                  <a:srgbClr val="595959"/>
                </a:solidFill>
              </a:rPr>
              <a:t>Simplicity</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GB" sz="1800">
                <a:solidFill>
                  <a:srgbClr val="595959"/>
                </a:solidFill>
              </a:rPr>
              <a:t>Separation of concerns</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GB" sz="1800">
                <a:solidFill>
                  <a:srgbClr val="595959"/>
                </a:solidFill>
              </a:rPr>
              <a:t>Don't Repeat Yourself (DRY)</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GB" sz="1800">
                <a:solidFill>
                  <a:srgbClr val="595959"/>
                </a:solidFill>
              </a:rPr>
              <a:t>Easy to extend</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GB" sz="1800">
                <a:solidFill>
                  <a:srgbClr val="595959"/>
                </a:solidFill>
              </a:rPr>
              <a:t>Weak bounds</a:t>
            </a:r>
            <a:endParaRPr sz="1800">
              <a:solidFill>
                <a:srgbClr val="595959"/>
              </a:solidFill>
            </a:endParaRPr>
          </a:p>
          <a:p>
            <a:pPr indent="0" lvl="0" marL="0" rtl="0" algn="l">
              <a:lnSpc>
                <a:spcPct val="115000"/>
              </a:lnSpc>
              <a:spcBef>
                <a:spcPts val="1200"/>
              </a:spcBef>
              <a:spcAft>
                <a:spcPts val="1200"/>
              </a:spcAft>
              <a:buNone/>
            </a:pPr>
            <a:r>
              <a:t/>
            </a:r>
            <a:endParaRPr sz="1800">
              <a:solidFill>
                <a:srgbClr val="595959"/>
              </a:solidFill>
            </a:endParaRPr>
          </a:p>
        </p:txBody>
      </p:sp>
      <p:pic>
        <p:nvPicPr>
          <p:cNvPr id="75" name="Google Shape;75;p16"/>
          <p:cNvPicPr preferRelativeResize="0"/>
          <p:nvPr/>
        </p:nvPicPr>
        <p:blipFill rotWithShape="1">
          <a:blip r:embed="rId3">
            <a:alphaModFix/>
          </a:blip>
          <a:srcRect b="0" l="20280" r="0" t="0"/>
          <a:stretch/>
        </p:blipFill>
        <p:spPr>
          <a:xfrm>
            <a:off x="154300" y="1143413"/>
            <a:ext cx="5965874" cy="3534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Solution stack</a:t>
            </a:r>
            <a:endParaRPr/>
          </a:p>
        </p:txBody>
      </p:sp>
      <p:sp>
        <p:nvSpPr>
          <p:cNvPr id="81" name="Google Shape;81;p17"/>
          <p:cNvSpPr txBox="1"/>
          <p:nvPr>
            <p:ph idx="1" type="body"/>
          </p:nvPr>
        </p:nvSpPr>
        <p:spPr>
          <a:xfrm>
            <a:off x="311700" y="115247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00"/>
          </a:p>
          <a:p>
            <a:pPr indent="0" lvl="0" marL="0" rtl="0" algn="l">
              <a:spcBef>
                <a:spcPts val="1200"/>
              </a:spcBef>
              <a:spcAft>
                <a:spcPts val="1200"/>
              </a:spcAft>
              <a:buNone/>
            </a:pPr>
            <a:r>
              <a:t/>
            </a:r>
            <a:endParaRPr sz="1400"/>
          </a:p>
        </p:txBody>
      </p:sp>
      <p:sp>
        <p:nvSpPr>
          <p:cNvPr id="82" name="Google Shape;82;p17"/>
          <p:cNvSpPr txBox="1"/>
          <p:nvPr/>
        </p:nvSpPr>
        <p:spPr>
          <a:xfrm>
            <a:off x="228600" y="1824025"/>
            <a:ext cx="5034000" cy="186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solidFill>
                  <a:schemeClr val="dk2"/>
                </a:solidFill>
              </a:rPr>
              <a:t>Implementation</a:t>
            </a:r>
            <a:endParaRPr b="1">
              <a:solidFill>
                <a:schemeClr val="dk2"/>
              </a:solidFill>
            </a:endParaRPr>
          </a:p>
          <a:p>
            <a:pPr indent="-317500" lvl="0" marL="457200" rtl="0" algn="l">
              <a:lnSpc>
                <a:spcPct val="115000"/>
              </a:lnSpc>
              <a:spcBef>
                <a:spcPts val="1200"/>
              </a:spcBef>
              <a:spcAft>
                <a:spcPts val="0"/>
              </a:spcAft>
              <a:buClr>
                <a:schemeClr val="dk2"/>
              </a:buClr>
              <a:buSzPts val="1400"/>
              <a:buChar char="-"/>
            </a:pPr>
            <a:r>
              <a:rPr lang="en-GB">
                <a:solidFill>
                  <a:schemeClr val="dk2"/>
                </a:solidFill>
              </a:rPr>
              <a:t>API definition: OpenAPI</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GB">
                <a:solidFill>
                  <a:schemeClr val="dk2"/>
                </a:solidFill>
              </a:rPr>
              <a:t>Connection server for API: </a:t>
            </a:r>
            <a:r>
              <a:rPr lang="en-GB">
                <a:solidFill>
                  <a:schemeClr val="dk2"/>
                </a:solidFill>
              </a:rPr>
              <a:t>python uvicorn</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GB">
                <a:solidFill>
                  <a:schemeClr val="dk2"/>
                </a:solidFill>
              </a:rPr>
              <a:t>App framework: </a:t>
            </a:r>
            <a:r>
              <a:rPr lang="en-GB">
                <a:solidFill>
                  <a:schemeClr val="dk2"/>
                </a:solidFill>
              </a:rPr>
              <a:t>FastAPI (ASGI)</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GB">
                <a:solidFill>
                  <a:schemeClr val="dk2"/>
                </a:solidFill>
              </a:rPr>
              <a:t>Serialization/state format: json</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GB">
                <a:solidFill>
                  <a:schemeClr val="dk2"/>
                </a:solidFill>
              </a:rPr>
              <a:t>Database: MongoDB (</a:t>
            </a:r>
            <a:r>
              <a:rPr lang="en-GB">
                <a:solidFill>
                  <a:schemeClr val="dk2"/>
                </a:solidFill>
              </a:rPr>
              <a:t>NoSQL, Document-oriented</a:t>
            </a:r>
            <a:r>
              <a:rPr lang="en-GB">
                <a:solidFill>
                  <a:schemeClr val="dk2"/>
                </a:solidFill>
              </a:rPr>
              <a:t>)</a:t>
            </a:r>
            <a:endParaRPr>
              <a:solidFill>
                <a:schemeClr val="dk2"/>
              </a:solidFill>
            </a:endParaRPr>
          </a:p>
        </p:txBody>
      </p:sp>
      <p:sp>
        <p:nvSpPr>
          <p:cNvPr id="83" name="Google Shape;83;p17"/>
          <p:cNvSpPr txBox="1"/>
          <p:nvPr/>
        </p:nvSpPr>
        <p:spPr>
          <a:xfrm>
            <a:off x="5262600" y="1663300"/>
            <a:ext cx="3674400" cy="334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solidFill>
                  <a:schemeClr val="dk2"/>
                </a:solidFill>
              </a:rPr>
              <a:t>Testing tools</a:t>
            </a:r>
            <a:r>
              <a:rPr lang="en-GB">
                <a:solidFill>
                  <a:schemeClr val="dk2"/>
                </a:solidFill>
              </a:rPr>
              <a:t> </a:t>
            </a:r>
            <a:endParaRPr>
              <a:solidFill>
                <a:schemeClr val="dk2"/>
              </a:solidFill>
            </a:endParaRPr>
          </a:p>
          <a:p>
            <a:pPr indent="0" lvl="0" marL="0" rtl="0" algn="l">
              <a:lnSpc>
                <a:spcPct val="115000"/>
              </a:lnSpc>
              <a:spcBef>
                <a:spcPts val="1200"/>
              </a:spcBef>
              <a:spcAft>
                <a:spcPts val="0"/>
              </a:spcAft>
              <a:buNone/>
            </a:pPr>
            <a:r>
              <a:rPr lang="en-GB">
                <a:solidFill>
                  <a:schemeClr val="dk2"/>
                </a:solidFill>
              </a:rPr>
              <a:t>pytest, mongomock</a:t>
            </a:r>
            <a:endParaRPr>
              <a:solidFill>
                <a:schemeClr val="dk2"/>
              </a:solidFill>
            </a:endParaRPr>
          </a:p>
          <a:p>
            <a:pPr indent="0" lvl="0" marL="0" rtl="0" algn="l">
              <a:lnSpc>
                <a:spcPct val="115000"/>
              </a:lnSpc>
              <a:spcBef>
                <a:spcPts val="1200"/>
              </a:spcBef>
              <a:spcAft>
                <a:spcPts val="0"/>
              </a:spcAft>
              <a:buNone/>
            </a:pPr>
            <a:r>
              <a:rPr b="1" lang="en-GB">
                <a:solidFill>
                  <a:schemeClr val="dk2"/>
                </a:solidFill>
              </a:rPr>
              <a:t>Operations</a:t>
            </a:r>
            <a:endParaRPr b="1">
              <a:solidFill>
                <a:schemeClr val="dk2"/>
              </a:solidFill>
            </a:endParaRPr>
          </a:p>
          <a:p>
            <a:pPr indent="-317500" lvl="0" marL="457200" rtl="0" algn="l">
              <a:lnSpc>
                <a:spcPct val="115000"/>
              </a:lnSpc>
              <a:spcBef>
                <a:spcPts val="1200"/>
              </a:spcBef>
              <a:spcAft>
                <a:spcPts val="0"/>
              </a:spcAft>
              <a:buClr>
                <a:schemeClr val="dk2"/>
              </a:buClr>
              <a:buSzPts val="1400"/>
              <a:buChar char="-"/>
            </a:pPr>
            <a:r>
              <a:rPr lang="en-GB">
                <a:solidFill>
                  <a:schemeClr val="dk2"/>
                </a:solidFill>
              </a:rPr>
              <a:t>App initializer: none</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GB">
                <a:solidFill>
                  <a:schemeClr val="dk2"/>
                </a:solidFill>
              </a:rPr>
              <a:t>Code build </a:t>
            </a:r>
            <a:r>
              <a:rPr lang="en-GB">
                <a:solidFill>
                  <a:schemeClr val="dk2"/>
                </a:solidFill>
              </a:rPr>
              <a:t> – No explicit build, project info with pyproject.toml</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GB">
                <a:solidFill>
                  <a:schemeClr val="dk2"/>
                </a:solidFill>
              </a:rPr>
              <a:t>CI/CD pipeline </a:t>
            </a:r>
            <a:r>
              <a:rPr lang="en-GB">
                <a:solidFill>
                  <a:schemeClr val="dk2"/>
                </a:solidFill>
              </a:rPr>
              <a:t>– GitHub Actions</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GB">
                <a:solidFill>
                  <a:schemeClr val="dk2"/>
                </a:solidFill>
              </a:rPr>
              <a:t>Delivery method </a:t>
            </a:r>
            <a:r>
              <a:rPr lang="en-GB">
                <a:solidFill>
                  <a:schemeClr val="dk2"/>
                </a:solidFill>
              </a:rPr>
              <a:t> – Docker</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GB">
                <a:solidFill>
                  <a:schemeClr val="dk2"/>
                </a:solidFill>
              </a:rPr>
              <a:t>Monitoring </a:t>
            </a:r>
            <a:r>
              <a:rPr lang="en-GB">
                <a:solidFill>
                  <a:schemeClr val="dk2"/>
                </a:solidFill>
              </a:rPr>
              <a:t>– Grafana</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79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Logical data model </a:t>
            </a:r>
            <a:r>
              <a:rPr lang="en-GB"/>
              <a:t>Class diagram for 2D Map Service</a:t>
            </a:r>
            <a:endParaRPr/>
          </a:p>
          <a:p>
            <a:pPr indent="0" lvl="0" marL="0" rtl="0" algn="l">
              <a:spcBef>
                <a:spcPts val="0"/>
              </a:spcBef>
              <a:spcAft>
                <a:spcPts val="0"/>
              </a:spcAft>
              <a:buNone/>
            </a:pPr>
            <a:r>
              <a:t/>
            </a:r>
            <a:endParaRPr/>
          </a:p>
        </p:txBody>
      </p:sp>
      <p:pic>
        <p:nvPicPr>
          <p:cNvPr id="89" name="Google Shape;89;p18"/>
          <p:cNvPicPr preferRelativeResize="0"/>
          <p:nvPr/>
        </p:nvPicPr>
        <p:blipFill rotWithShape="1">
          <a:blip r:embed="rId3">
            <a:alphaModFix/>
          </a:blip>
          <a:srcRect b="56550" l="0" r="40873" t="0"/>
          <a:stretch/>
        </p:blipFill>
        <p:spPr>
          <a:xfrm>
            <a:off x="3645375" y="1268900"/>
            <a:ext cx="1853250" cy="3673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9"/>
          <p:cNvPicPr preferRelativeResize="0"/>
          <p:nvPr/>
        </p:nvPicPr>
        <p:blipFill rotWithShape="1">
          <a:blip r:embed="rId3">
            <a:alphaModFix/>
          </a:blip>
          <a:srcRect b="0" l="1049" r="19421" t="0"/>
          <a:stretch/>
        </p:blipFill>
        <p:spPr>
          <a:xfrm>
            <a:off x="5270025" y="0"/>
            <a:ext cx="3855800" cy="1085850"/>
          </a:xfrm>
          <a:prstGeom prst="rect">
            <a:avLst/>
          </a:prstGeom>
          <a:noFill/>
          <a:ln>
            <a:noFill/>
          </a:ln>
        </p:spPr>
      </p:pic>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API summary &lt;Map 2D&gt;</a:t>
            </a:r>
            <a:endParaRPr/>
          </a:p>
        </p:txBody>
      </p:sp>
      <p:sp>
        <p:nvSpPr>
          <p:cNvPr id="96" name="Google Shape;96;p19"/>
          <p:cNvSpPr txBox="1"/>
          <p:nvPr>
            <p:ph idx="1" type="body"/>
          </p:nvPr>
        </p:nvSpPr>
        <p:spPr>
          <a:xfrm>
            <a:off x="311700" y="1380838"/>
            <a:ext cx="4791600" cy="34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u="sng"/>
              <a:t>User Scenario 1: </a:t>
            </a:r>
            <a:r>
              <a:rPr lang="en-GB" sz="1400" u="sng"/>
              <a:t>User opens 2D map to see places that he/she can visit, user selects a place on a map and start his/her experience</a:t>
            </a:r>
            <a:endParaRPr sz="1400" u="sng"/>
          </a:p>
          <a:p>
            <a:pPr indent="0" lvl="0" marL="0" rtl="0" algn="l">
              <a:spcBef>
                <a:spcPts val="1200"/>
              </a:spcBef>
              <a:spcAft>
                <a:spcPts val="1200"/>
              </a:spcAft>
              <a:buNone/>
            </a:pPr>
            <a:r>
              <a:rPr lang="en-GB" sz="1400"/>
              <a:t>On a page map2D - GET /map/2D - get data for markers on 2D map, calls GET /place - (Choose destination)</a:t>
            </a:r>
            <a:br>
              <a:rPr lang="en-GB" sz="1400"/>
            </a:br>
            <a:r>
              <a:rPr lang="en-GB" sz="1400"/>
              <a:t>On a page edit_map/2D - GET /place - get all of places that will be displayed on map</a:t>
            </a:r>
            <a:br>
              <a:rPr lang="en-GB" sz="1400"/>
            </a:br>
            <a:r>
              <a:rPr lang="en-GB" sz="1400"/>
              <a:t>On a page edit_map/2D - POST /place - add data to 2D map</a:t>
            </a:r>
            <a:br>
              <a:rPr lang="en-GB" sz="1400"/>
            </a:br>
            <a:r>
              <a:rPr lang="en-GB" sz="1400"/>
              <a:t>On a page edit_map/2D - PUT /place/{placeID} - modify marker on 2D map</a:t>
            </a:r>
            <a:br>
              <a:rPr lang="en-GB" sz="1400"/>
            </a:br>
            <a:r>
              <a:rPr lang="en-GB" sz="1400"/>
              <a:t>On a page edit_map/2D - DELETE /place/{placeID} - remove marker from 2D map</a:t>
            </a:r>
            <a:endParaRPr sz="1400"/>
          </a:p>
        </p:txBody>
      </p:sp>
      <p:pic>
        <p:nvPicPr>
          <p:cNvPr id="97" name="Google Shape;97;p19"/>
          <p:cNvPicPr preferRelativeResize="0"/>
          <p:nvPr/>
        </p:nvPicPr>
        <p:blipFill>
          <a:blip r:embed="rId4">
            <a:alphaModFix/>
          </a:blip>
          <a:stretch>
            <a:fillRect/>
          </a:stretch>
        </p:blipFill>
        <p:spPr>
          <a:xfrm>
            <a:off x="5302450" y="1123763"/>
            <a:ext cx="3790950" cy="3971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190800" y="224025"/>
            <a:ext cx="895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Logical data model </a:t>
            </a:r>
            <a:r>
              <a:rPr lang="en-GB"/>
              <a:t>Class diagram for 3D Map Service</a:t>
            </a:r>
            <a:endParaRPr/>
          </a:p>
          <a:p>
            <a:pPr indent="0" lvl="0" marL="0" rtl="0" algn="l">
              <a:spcBef>
                <a:spcPts val="0"/>
              </a:spcBef>
              <a:spcAft>
                <a:spcPts val="0"/>
              </a:spcAft>
              <a:buNone/>
            </a:pPr>
            <a:r>
              <a:t/>
            </a:r>
            <a:endParaRPr/>
          </a:p>
        </p:txBody>
      </p:sp>
      <p:pic>
        <p:nvPicPr>
          <p:cNvPr id="103" name="Google Shape;103;p20"/>
          <p:cNvPicPr preferRelativeResize="0"/>
          <p:nvPr/>
        </p:nvPicPr>
        <p:blipFill>
          <a:blip r:embed="rId3">
            <a:alphaModFix/>
          </a:blip>
          <a:stretch>
            <a:fillRect/>
          </a:stretch>
        </p:blipFill>
        <p:spPr>
          <a:xfrm>
            <a:off x="2888849" y="868775"/>
            <a:ext cx="3373427" cy="4274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idx="1" type="body"/>
          </p:nvPr>
        </p:nvSpPr>
        <p:spPr>
          <a:xfrm>
            <a:off x="311700" y="1017725"/>
            <a:ext cx="4977000" cy="3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u="sng"/>
              <a:t>Scenario 2: </a:t>
            </a:r>
            <a:r>
              <a:rPr lang="en-GB" sz="1400" u="sng"/>
              <a:t>User sees 3D Media, comes across some 3D markers with the info of a place, clicks on any point of the area. The map shows the views of the selected place in map.</a:t>
            </a:r>
            <a:endParaRPr sz="1400" u="sng"/>
          </a:p>
          <a:p>
            <a:pPr indent="0" lvl="0" marL="0" rtl="0" algn="l">
              <a:spcBef>
                <a:spcPts val="1200"/>
              </a:spcBef>
              <a:spcAft>
                <a:spcPts val="0"/>
              </a:spcAft>
              <a:buClr>
                <a:schemeClr val="dk1"/>
              </a:buClr>
              <a:buSzPts val="1100"/>
              <a:buFont typeface="Arial"/>
              <a:buNone/>
            </a:pPr>
            <a:r>
              <a:rPr lang="en-GB" sz="1400"/>
              <a:t>On a page map3D - GET /map/3D - get data for markers on 3D map, calls GET /facts, GET /quizes and GET /media and filters out far away markers - (Move in the 3D map)</a:t>
            </a:r>
            <a:br>
              <a:rPr lang="en-GB" sz="1400"/>
            </a:br>
            <a:r>
              <a:rPr lang="en-GB" sz="1400"/>
              <a:t>On a page map3D -GET /media/{media_id} - get media to display - (view 3D media of the place)</a:t>
            </a:r>
            <a:br>
              <a:rPr lang="en-GB" sz="1400"/>
            </a:br>
            <a:r>
              <a:rPr lang="en-GB" sz="1400"/>
              <a:t>On a page map3D - GET /fact/{fact_id} -get fact to display - (see facts about sights)</a:t>
            </a:r>
            <a:br>
              <a:rPr lang="en-GB" sz="1400"/>
            </a:br>
            <a:r>
              <a:rPr lang="en-GB" sz="1400"/>
              <a:t>On a page edit_map/3D - POST /facts - add a new fact</a:t>
            </a:r>
            <a:br>
              <a:rPr lang="en-GB" sz="1400"/>
            </a:br>
            <a:r>
              <a:rPr lang="en-GB" sz="1400"/>
              <a:t>On a page edit_map/3D - PUT /fact/{fact_id} - update a fact by id</a:t>
            </a:r>
            <a:endParaRPr sz="1400"/>
          </a:p>
          <a:p>
            <a:pPr indent="0" lvl="0" marL="0" rtl="0" algn="l">
              <a:spcBef>
                <a:spcPts val="1200"/>
              </a:spcBef>
              <a:spcAft>
                <a:spcPts val="1200"/>
              </a:spcAft>
              <a:buNone/>
            </a:pPr>
            <a:r>
              <a:t/>
            </a:r>
            <a:endParaRPr sz="1400"/>
          </a:p>
        </p:txBody>
      </p:sp>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API summary &lt;Map 3D&gt;</a:t>
            </a:r>
            <a:endParaRPr/>
          </a:p>
        </p:txBody>
      </p:sp>
      <p:pic>
        <p:nvPicPr>
          <p:cNvPr id="110" name="Google Shape;110;p21"/>
          <p:cNvPicPr preferRelativeResize="0"/>
          <p:nvPr/>
        </p:nvPicPr>
        <p:blipFill>
          <a:blip r:embed="rId3">
            <a:alphaModFix/>
          </a:blip>
          <a:stretch>
            <a:fillRect/>
          </a:stretch>
        </p:blipFill>
        <p:spPr>
          <a:xfrm>
            <a:off x="4943463" y="147575"/>
            <a:ext cx="4200525" cy="990600"/>
          </a:xfrm>
          <a:prstGeom prst="rect">
            <a:avLst/>
          </a:prstGeom>
          <a:noFill/>
          <a:ln>
            <a:noFill/>
          </a:ln>
        </p:spPr>
      </p:pic>
      <p:pic>
        <p:nvPicPr>
          <p:cNvPr id="111" name="Google Shape;111;p21"/>
          <p:cNvPicPr preferRelativeResize="0"/>
          <p:nvPr/>
        </p:nvPicPr>
        <p:blipFill>
          <a:blip r:embed="rId4">
            <a:alphaModFix/>
          </a:blip>
          <a:stretch>
            <a:fillRect/>
          </a:stretch>
        </p:blipFill>
        <p:spPr>
          <a:xfrm>
            <a:off x="5482363" y="1138163"/>
            <a:ext cx="3533775" cy="3914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