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Соня</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2f1cc9c6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2f1cc9c6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Another design case we want to show revolves around settings in our </a:t>
            </a:r>
            <a:r>
              <a:rPr lang="en-GB"/>
              <a:t>asynchronous</a:t>
            </a:r>
            <a:r>
              <a:rPr lang="en-GB"/>
              <a:t> app. The problem is that we need some king of unified settings object, which will store all of the configs: log level, database url and so on. But, since our app is </a:t>
            </a:r>
            <a:r>
              <a:rPr lang="en-GB"/>
              <a:t>asynchronous,</a:t>
            </a:r>
            <a:r>
              <a:rPr lang="en-GB"/>
              <a:t> we need to think about threading and how we’ll test this. So, to solve this, we used dependency injection of our Framework, which allows us to insert functions to run before our routes. This function returns </a:t>
            </a:r>
            <a:r>
              <a:rPr lang="en-GB"/>
              <a:t>settings</a:t>
            </a:r>
            <a:r>
              <a:rPr lang="en-GB"/>
              <a:t> for routes and can be overwritten for testing.</a:t>
            </a:r>
            <a:br>
              <a:rPr lang="en-GB"/>
            </a:br>
            <a:r>
              <a:rPr lang="en-GB"/>
              <a:t>Another possible solution is global object of settings, which could </a:t>
            </a:r>
            <a:r>
              <a:rPr lang="en-GB"/>
              <a:t>interfere</a:t>
            </a:r>
            <a:r>
              <a:rPr lang="en-GB"/>
              <a:t> with </a:t>
            </a:r>
            <a:r>
              <a:rPr lang="en-GB"/>
              <a:t>threading, making routes slow down to read the same object from memory,</a:t>
            </a:r>
            <a:r>
              <a:rPr lang="en-GB"/>
              <a:t> and would add problems with overriding in testing.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f1cc9c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f1cc9c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Лена</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f1cc9c6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f1cc9c6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Артём</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andomunrandom/corona_travel" TargetMode="External"/><Relationship Id="rId4" Type="http://schemas.openxmlformats.org/officeDocument/2006/relationships/hyperlink" Target="https://docs.google.com/presentation/d/19lmSKnWol770kLv_CnQwMoJ-xcEiRje0MoZKP1R9pPU/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Corona travel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Detailed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7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Our goal is to allow users to travel online from home via any device of their liking. They'll start by opening an app or a link and choosing a desired destination. After choosing a location, users can choose to view destination in 3D, look at some 3D photos or videos or learn some facts about the place.</a:t>
            </a:r>
            <a:endParaRPr/>
          </a:p>
          <a:p>
            <a:pPr indent="0" lvl="0" marL="0" rtl="0" algn="l">
              <a:spcBef>
                <a:spcPts val="1200"/>
              </a:spcBef>
              <a:spcAft>
                <a:spcPts val="0"/>
              </a:spcAft>
              <a:buClr>
                <a:schemeClr val="dk1"/>
              </a:buClr>
              <a:buSzPts val="1100"/>
              <a:buFont typeface="Arial"/>
              <a:buNone/>
            </a:pPr>
            <a:r>
              <a:rPr lang="en-GB"/>
              <a:t>Team: Sofya Donskaya, system analyst; Elena Karelina, backend developer; Danil Kireev, frontend developer; Artem Filimonov, backend developer + API integrator</a:t>
            </a:r>
            <a:endParaRPr/>
          </a:p>
          <a:p>
            <a:pPr indent="0" lvl="0" marL="0" rtl="0" algn="l">
              <a:spcBef>
                <a:spcPts val="1200"/>
              </a:spcBef>
              <a:spcAft>
                <a:spcPts val="0"/>
              </a:spcAft>
              <a:buClr>
                <a:schemeClr val="dk1"/>
              </a:buClr>
              <a:buSzPts val="1100"/>
              <a:buFont typeface="Arial"/>
              <a:buNone/>
            </a:pPr>
            <a:r>
              <a:rPr lang="en-GB"/>
              <a:t>Repo: </a:t>
            </a:r>
            <a:r>
              <a:rPr lang="en-GB" u="sng">
                <a:solidFill>
                  <a:schemeClr val="accent5"/>
                </a:solidFill>
                <a:hlinkClick r:id="rId3">
                  <a:extLst>
                    <a:ext uri="{A12FA001-AC4F-418D-AE19-62706E023703}">
                      <ahyp:hlinkClr val="tx"/>
                    </a:ext>
                  </a:extLst>
                </a:hlinkClick>
              </a:rPr>
              <a:t>https://github.com/randomunrandom/corona_travel</a:t>
            </a:r>
            <a:endParaRPr/>
          </a:p>
          <a:p>
            <a:pPr indent="0" lvl="0" marL="0" rtl="0" algn="l">
              <a:spcBef>
                <a:spcPts val="1200"/>
              </a:spcBef>
              <a:spcAft>
                <a:spcPts val="0"/>
              </a:spcAft>
              <a:buClr>
                <a:schemeClr val="dk1"/>
              </a:buClr>
              <a:buSzPts val="1100"/>
              <a:buFont typeface="Arial"/>
              <a:buNone/>
            </a:pPr>
            <a:r>
              <a:rPr lang="en-GB"/>
              <a:t>Report: </a:t>
            </a:r>
            <a:r>
              <a:rPr lang="en-GB" u="sng">
                <a:solidFill>
                  <a:schemeClr val="hlink"/>
                </a:solidFill>
                <a:hlinkClick r:id="rId4"/>
              </a:rPr>
              <a:t>https://docs.google.com/presentation/d/19lmSKnWol770kLv_CnQwMoJ-xcEiRje0MoZKP1R9pPU/edit?usp=sharing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architecture</a:t>
            </a:r>
            <a:endParaRPr/>
          </a:p>
        </p:txBody>
      </p:sp>
      <p:pic>
        <p:nvPicPr>
          <p:cNvPr id="67" name="Google Shape;67;p15"/>
          <p:cNvPicPr preferRelativeResize="0"/>
          <p:nvPr/>
        </p:nvPicPr>
        <p:blipFill>
          <a:blip r:embed="rId3">
            <a:alphaModFix/>
          </a:blip>
          <a:stretch>
            <a:fillRect/>
          </a:stretch>
        </p:blipFill>
        <p:spPr>
          <a:xfrm>
            <a:off x="240100" y="897175"/>
            <a:ext cx="5980126" cy="3745460"/>
          </a:xfrm>
          <a:prstGeom prst="rect">
            <a:avLst/>
          </a:prstGeom>
          <a:noFill/>
          <a:ln>
            <a:noFill/>
          </a:ln>
        </p:spPr>
      </p:pic>
      <p:sp>
        <p:nvSpPr>
          <p:cNvPr id="68" name="Google Shape;68;p15"/>
          <p:cNvSpPr txBox="1"/>
          <p:nvPr>
            <p:ph idx="1" type="body"/>
          </p:nvPr>
        </p:nvSpPr>
        <p:spPr>
          <a:xfrm>
            <a:off x="6220225" y="786675"/>
            <a:ext cx="2808300" cy="43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a:t>
            </a:r>
            <a:r>
              <a:rPr b="1" lang="en-GB"/>
              <a:t>ost important principles</a:t>
            </a:r>
            <a:r>
              <a:rPr lang="en-GB"/>
              <a:t> within our architecture:</a:t>
            </a:r>
            <a:endParaRPr/>
          </a:p>
          <a:p>
            <a:pPr indent="-342900" lvl="0" marL="457200" rtl="0" algn="l">
              <a:spcBef>
                <a:spcPts val="1200"/>
              </a:spcBef>
              <a:spcAft>
                <a:spcPts val="0"/>
              </a:spcAft>
              <a:buSzPts val="1800"/>
              <a:buChar char="●"/>
            </a:pPr>
            <a:r>
              <a:rPr lang="en-GB"/>
              <a:t>Simplicity</a:t>
            </a:r>
            <a:endParaRPr/>
          </a:p>
          <a:p>
            <a:pPr indent="-342900" lvl="0" marL="457200" rtl="0" algn="l">
              <a:spcBef>
                <a:spcPts val="0"/>
              </a:spcBef>
              <a:spcAft>
                <a:spcPts val="0"/>
              </a:spcAft>
              <a:buSzPts val="1800"/>
              <a:buChar char="●"/>
            </a:pPr>
            <a:r>
              <a:rPr lang="en-GB"/>
              <a:t>Separation of concerns</a:t>
            </a:r>
            <a:endParaRPr/>
          </a:p>
          <a:p>
            <a:pPr indent="-342900" lvl="0" marL="457200" rtl="0" algn="l">
              <a:spcBef>
                <a:spcPts val="0"/>
              </a:spcBef>
              <a:spcAft>
                <a:spcPts val="0"/>
              </a:spcAft>
              <a:buSzPts val="1800"/>
              <a:buChar char="●"/>
            </a:pPr>
            <a:r>
              <a:rPr lang="en-GB"/>
              <a:t>Don't Repeat Yourself (DRY)</a:t>
            </a:r>
            <a:endParaRPr/>
          </a:p>
          <a:p>
            <a:pPr indent="-342900" lvl="0" marL="457200" rtl="0" algn="l">
              <a:spcBef>
                <a:spcPts val="0"/>
              </a:spcBef>
              <a:spcAft>
                <a:spcPts val="0"/>
              </a:spcAft>
              <a:buSzPts val="1800"/>
              <a:buChar char="●"/>
            </a:pPr>
            <a:r>
              <a:rPr lang="en-GB"/>
              <a:t>Easy to extend</a:t>
            </a:r>
            <a:endParaRPr/>
          </a:p>
          <a:p>
            <a:pPr indent="-342900" lvl="0" marL="457200" rtl="0" algn="l">
              <a:spcBef>
                <a:spcPts val="0"/>
              </a:spcBef>
              <a:spcAft>
                <a:spcPts val="0"/>
              </a:spcAft>
              <a:buSzPts val="1800"/>
              <a:buChar char="●"/>
            </a:pPr>
            <a:r>
              <a:rPr lang="en-GB"/>
              <a:t>Weak bounds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&lt;1&gt; (UML2)</a:t>
            </a:r>
            <a:endParaRPr/>
          </a:p>
        </p:txBody>
      </p:sp>
      <p:sp>
        <p:nvSpPr>
          <p:cNvPr id="74" name="Google Shape;74;p16"/>
          <p:cNvSpPr txBox="1"/>
          <p:nvPr>
            <p:ph idx="1" type="body"/>
          </p:nvPr>
        </p:nvSpPr>
        <p:spPr>
          <a:xfrm>
            <a:off x="311700" y="1152475"/>
            <a:ext cx="3990600" cy="38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a:t>
            </a:r>
            <a:r>
              <a:rPr lang="en-GB"/>
              <a:t> don’t read settings file multiple times because using file settings is slow</a:t>
            </a:r>
            <a:endParaRPr/>
          </a:p>
          <a:p>
            <a:pPr indent="0" lvl="0" marL="0" rtl="0" algn="l">
              <a:spcBef>
                <a:spcPts val="1200"/>
              </a:spcBef>
              <a:spcAft>
                <a:spcPts val="0"/>
              </a:spcAft>
              <a:buNone/>
            </a:pPr>
            <a:r>
              <a:rPr b="1" lang="en-GB"/>
              <a:t>Solution:</a:t>
            </a:r>
            <a:r>
              <a:rPr lang="en-GB"/>
              <a:t> the class responsible for reading file with settings should be created only once and read file at creation. Use singleton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203550" y="1152475"/>
            <a:ext cx="4750651" cy="280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152475"/>
            <a:ext cx="367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a:t>
            </a:r>
            <a:r>
              <a:rPr lang="en-GB"/>
              <a:t> get settings in routes as dependency to process routes </a:t>
            </a:r>
            <a:r>
              <a:rPr lang="en-GB"/>
              <a:t>asynchronously</a:t>
            </a:r>
            <a:endParaRPr/>
          </a:p>
          <a:p>
            <a:pPr indent="0" lvl="0" marL="0" rtl="0" algn="l">
              <a:spcBef>
                <a:spcPts val="1200"/>
              </a:spcBef>
              <a:spcAft>
                <a:spcPts val="0"/>
              </a:spcAft>
              <a:buNone/>
            </a:pPr>
            <a:r>
              <a:rPr b="1" lang="en-GB"/>
              <a:t>Solution:</a:t>
            </a:r>
            <a:r>
              <a:rPr lang="en-GB"/>
              <a:t> use factory to create </a:t>
            </a:r>
            <a:r>
              <a:rPr lang="en-GB"/>
              <a:t>the same config for every route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&lt;2&gt; </a:t>
            </a:r>
            <a:r>
              <a:rPr lang="en-GB"/>
              <a:t>(UML2)</a:t>
            </a:r>
            <a:endParaRPr/>
          </a:p>
        </p:txBody>
      </p:sp>
      <p:pic>
        <p:nvPicPr>
          <p:cNvPr id="82" name="Google Shape;82;p17"/>
          <p:cNvPicPr preferRelativeResize="0"/>
          <p:nvPr/>
        </p:nvPicPr>
        <p:blipFill>
          <a:blip r:embed="rId3">
            <a:alphaModFix/>
          </a:blip>
          <a:stretch>
            <a:fillRect/>
          </a:stretch>
        </p:blipFill>
        <p:spPr>
          <a:xfrm>
            <a:off x="3990963" y="1152475"/>
            <a:ext cx="5153025" cy="344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&lt;3&gt; </a:t>
            </a:r>
            <a:r>
              <a:rPr lang="en-GB"/>
              <a:t>(UML2)</a:t>
            </a:r>
            <a:endParaRPr/>
          </a:p>
        </p:txBody>
      </p:sp>
      <p:sp>
        <p:nvSpPr>
          <p:cNvPr id="88" name="Google Shape;88;p18"/>
          <p:cNvSpPr txBox="1"/>
          <p:nvPr>
            <p:ph idx="1" type="body"/>
          </p:nvPr>
        </p:nvSpPr>
        <p:spPr>
          <a:xfrm>
            <a:off x="311700" y="1152475"/>
            <a:ext cx="399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a:t>
            </a:r>
            <a:r>
              <a:rPr lang="en-GB"/>
              <a:t> range of </a:t>
            </a:r>
            <a:r>
              <a:rPr lang="en-GB"/>
              <a:t>similar</a:t>
            </a:r>
            <a:r>
              <a:rPr lang="en-GB"/>
              <a:t> actions (but not all) while working with different types of media. </a:t>
            </a:r>
            <a:endParaRPr/>
          </a:p>
          <a:p>
            <a:pPr indent="0" lvl="0" marL="0" rtl="0" algn="l">
              <a:spcBef>
                <a:spcPts val="1200"/>
              </a:spcBef>
              <a:spcAft>
                <a:spcPts val="0"/>
              </a:spcAft>
              <a:buNone/>
            </a:pPr>
            <a:r>
              <a:rPr lang="en-GB"/>
              <a:t>Similar actions: get address by id, download</a:t>
            </a:r>
            <a:endParaRPr/>
          </a:p>
          <a:p>
            <a:pPr indent="0" lvl="0" marL="0" rtl="0" algn="l">
              <a:spcBef>
                <a:spcPts val="1200"/>
              </a:spcBef>
              <a:spcAft>
                <a:spcPts val="0"/>
              </a:spcAft>
              <a:buNone/>
            </a:pPr>
            <a:r>
              <a:rPr lang="en-GB"/>
              <a:t>Different actions: present (display or play), stop presenting</a:t>
            </a:r>
            <a:endParaRPr/>
          </a:p>
          <a:p>
            <a:pPr indent="0" lvl="0" marL="0" rtl="0" algn="l">
              <a:spcBef>
                <a:spcPts val="1200"/>
              </a:spcBef>
              <a:spcAft>
                <a:spcPts val="0"/>
              </a:spcAft>
              <a:buNone/>
            </a:pPr>
            <a:r>
              <a:rPr b="1" lang="en-GB"/>
              <a:t>Solution:</a:t>
            </a:r>
            <a:r>
              <a:rPr lang="en-GB"/>
              <a:t> use template method</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4302300" y="1152475"/>
            <a:ext cx="4536899" cy="36392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&lt;4&gt; </a:t>
            </a:r>
            <a:r>
              <a:rPr lang="en-GB"/>
              <a:t>(UML2)</a:t>
            </a:r>
            <a:endParaRPr/>
          </a:p>
        </p:txBody>
      </p:sp>
      <p:sp>
        <p:nvSpPr>
          <p:cNvPr id="95" name="Google Shape;95;p19"/>
          <p:cNvSpPr txBox="1"/>
          <p:nvPr>
            <p:ph idx="1" type="body"/>
          </p:nvPr>
        </p:nvSpPr>
        <p:spPr>
          <a:xfrm>
            <a:off x="311700" y="1379850"/>
            <a:ext cx="3990600" cy="23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 </a:t>
            </a:r>
            <a:r>
              <a:rPr lang="en-GB"/>
              <a:t>several classes (quiz, 2D markers) use facts and need to be notified when a new fact is added by fact searcher</a:t>
            </a:r>
            <a:endParaRPr/>
          </a:p>
          <a:p>
            <a:pPr indent="0" lvl="0" marL="0" rtl="0" algn="l">
              <a:spcBef>
                <a:spcPts val="1200"/>
              </a:spcBef>
              <a:spcAft>
                <a:spcPts val="0"/>
              </a:spcAft>
              <a:buNone/>
            </a:pPr>
            <a:r>
              <a:rPr b="1" lang="en-GB"/>
              <a:t>Solution:</a:t>
            </a:r>
            <a:r>
              <a:rPr lang="en-GB"/>
              <a:t> use observer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4249325" y="1443750"/>
            <a:ext cx="4661899" cy="238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