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7/9/2021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7/9/2021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7/9/2021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7/9/2021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7/9/2021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7/9/2021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7/9/2021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7/9/2021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7/9/2021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7/9/2021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7/9/2021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7/9/2021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jmmertens.medium.com/building-an-ecs-2-archetypes-and-vectorization-fe21690805f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5816977"/>
          </a:xfrm>
          <a:prstGeom prst="rect">
            <a:avLst/>
          </a:prstGeom>
          <a:noFill/>
        </p:spPr>
        <p:txBody>
          <a:bodyPr wrap="square" rtlCol="0">
            <a:spAutoFit/>
          </a:bodyPr>
          <a:lstStyle/>
          <a:p>
            <a:r>
              <a:rPr lang="en-GB" sz="1200" dirty="0"/>
              <a:t>As discussed before big problems with unity engine, thus writing my own.</a:t>
            </a:r>
          </a:p>
          <a:p>
            <a:endParaRPr lang="en-GB" sz="1200" dirty="0"/>
          </a:p>
          <a:p>
            <a:r>
              <a:rPr lang="en-GB" sz="1200" dirty="0"/>
              <a:t>Languages: </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I know what </a:t>
            </a:r>
            <a:r>
              <a:rPr lang="en-GB" sz="1200" dirty="0" err="1"/>
              <a:t>im</a:t>
            </a:r>
            <a:r>
              <a:rPr lang="en-GB" sz="1200" dirty="0"/>
              <a:t> doing</a:t>
            </a:r>
          </a:p>
          <a:p>
            <a:pPr marL="742950" lvl="1" indent="-285750">
              <a:buFont typeface="Symbol" panose="05050102010706020507" pitchFamily="18" charset="2"/>
              <a:buChar char="Þ"/>
            </a:pPr>
            <a:r>
              <a:rPr lang="en-GB" sz="1200" dirty="0"/>
              <a:t>Slower and less control over  optimization decisions</a:t>
            </a:r>
          </a:p>
          <a:p>
            <a:pPr marL="742950" lvl="1" indent="-285750">
              <a:buFont typeface="Symbol" panose="05050102010706020507" pitchFamily="18" charset="2"/>
              <a:buChar char="Þ"/>
            </a:pPr>
            <a:r>
              <a:rPr lang="en-GB" sz="1200" dirty="0"/>
              <a:t>A lot more c support is given for stuff like game engines</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No idea what </a:t>
            </a:r>
            <a:r>
              <a:rPr lang="en-GB" sz="1200" dirty="0" err="1"/>
              <a:t>im</a:t>
            </a:r>
            <a:r>
              <a:rPr lang="en-GB" sz="1200" dirty="0"/>
              <a:t> doing</a:t>
            </a:r>
          </a:p>
          <a:p>
            <a:pPr marL="742950" lvl="1" indent="-285750">
              <a:buFont typeface="Symbol" panose="05050102010706020507" pitchFamily="18" charset="2"/>
              <a:buChar char="Þ"/>
            </a:pPr>
            <a:r>
              <a:rPr lang="en-GB" sz="1200" dirty="0"/>
              <a:t>Greater control</a:t>
            </a:r>
          </a:p>
          <a:p>
            <a:pPr marL="742950" lvl="1" indent="-285750">
              <a:buFont typeface="Symbol" panose="05050102010706020507" pitchFamily="18" charset="2"/>
              <a:buChar char="Þ"/>
            </a:pPr>
            <a:r>
              <a:rPr lang="en-GB" sz="1200" dirty="0"/>
              <a:t>A lot more support</a:t>
            </a:r>
          </a:p>
          <a:p>
            <a:pPr marL="742950" lvl="1" indent="-285750">
              <a:buFont typeface="Symbol" panose="05050102010706020507" pitchFamily="18" charset="2"/>
              <a:buChar char="Þ"/>
            </a:pPr>
            <a:r>
              <a:rPr lang="en-GB" sz="1200" dirty="0"/>
              <a:t>Able to use systems like </a:t>
            </a:r>
            <a:r>
              <a:rPr lang="en-GB" sz="1200" dirty="0" err="1"/>
              <a:t>openmp</a:t>
            </a:r>
            <a:r>
              <a:rPr lang="en-GB" sz="1200" dirty="0"/>
              <a:t> (will need to run separate tests to check performance difference between handcrafted threads etc)</a:t>
            </a:r>
          </a:p>
          <a:p>
            <a:pPr marL="742950" lvl="1" indent="-285750">
              <a:buFont typeface="Symbol" panose="05050102010706020507" pitchFamily="18" charset="2"/>
              <a:buChar char="Þ"/>
            </a:pPr>
            <a:r>
              <a:rPr lang="en-GB" sz="1200" dirty="0"/>
              <a:t>Able to abuse SIMD and AVX AVX2 (advanced vector instructions etc)</a:t>
            </a:r>
          </a:p>
          <a:p>
            <a:pPr marL="742950" lvl="1" indent="-285750">
              <a:buFont typeface="Symbol" panose="05050102010706020507" pitchFamily="18" charset="2"/>
              <a:buChar char="Þ"/>
            </a:pPr>
            <a:endParaRPr lang="en-GB" sz="1200" dirty="0"/>
          </a:p>
          <a:p>
            <a:r>
              <a:rPr lang="en-GB" sz="1200" dirty="0"/>
              <a:t>To solve the problem of rendering:</a:t>
            </a:r>
          </a:p>
          <a:p>
            <a:pPr marL="285750" indent="-285750" algn="l" fontAlgn="base">
              <a:buFont typeface="Symbol" panose="05050102010706020507" pitchFamily="18" charset="2"/>
              <a:buChar char="Þ"/>
            </a:pPr>
            <a:r>
              <a:rPr lang="en-US" sz="1200" b="0" i="0" dirty="0">
                <a:solidFill>
                  <a:srgbClr val="000000"/>
                </a:solidFill>
                <a:effectLst/>
                <a:latin typeface="inherit"/>
              </a:rPr>
              <a:t>the server and game engine with simulation </a:t>
            </a:r>
            <a:r>
              <a:rPr lang="en-US" sz="1200" b="0" i="0" dirty="0" err="1">
                <a:solidFill>
                  <a:srgbClr val="000000"/>
                </a:solidFill>
                <a:effectLst/>
                <a:latin typeface="inherit"/>
              </a:rPr>
              <a:t>etc</a:t>
            </a:r>
            <a:r>
              <a:rPr lang="en-US" sz="1200" b="0" i="0" dirty="0">
                <a:solidFill>
                  <a:srgbClr val="000000"/>
                </a:solidFill>
                <a:effectLst/>
                <a:latin typeface="inherit"/>
              </a:rPr>
              <a:t> can be written in c for efficiency and more control</a:t>
            </a:r>
          </a:p>
          <a:p>
            <a:pPr marL="742950" lvl="1" indent="-285750" fontAlgn="base">
              <a:buFont typeface="Symbol" panose="05050102010706020507" pitchFamily="18" charset="2"/>
              <a:buChar char="Þ"/>
            </a:pPr>
            <a:r>
              <a:rPr lang="en-US" sz="1200" dirty="0">
                <a:solidFill>
                  <a:srgbClr val="000000"/>
                </a:solidFill>
                <a:latin typeface="inherit"/>
              </a:rPr>
              <a:t>I</a:t>
            </a:r>
            <a:r>
              <a:rPr lang="en-US" sz="12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200" b="0" i="0" dirty="0">
                <a:solidFill>
                  <a:srgbClr val="000000"/>
                </a:solidFill>
                <a:effectLst/>
                <a:latin typeface="inherit"/>
              </a:rPr>
              <a:t>the c server can send </a:t>
            </a:r>
            <a:r>
              <a:rPr lang="en-US" sz="1200" b="0" i="0" dirty="0" err="1">
                <a:solidFill>
                  <a:srgbClr val="000000"/>
                </a:solidFill>
                <a:effectLst/>
                <a:latin typeface="inherit"/>
              </a:rPr>
              <a:t>udp</a:t>
            </a:r>
            <a:r>
              <a:rPr lang="en-US" sz="1200" b="0" i="0" dirty="0">
                <a:solidFill>
                  <a:srgbClr val="000000"/>
                </a:solidFill>
                <a:effectLst/>
                <a:latin typeface="inherit"/>
              </a:rPr>
              <a:t> </a:t>
            </a:r>
            <a:r>
              <a:rPr lang="en-US" sz="1200" b="0" i="0" dirty="0" err="1">
                <a:solidFill>
                  <a:srgbClr val="000000"/>
                </a:solidFill>
                <a:effectLst/>
                <a:latin typeface="inherit"/>
              </a:rPr>
              <a:t>packts</a:t>
            </a:r>
            <a:r>
              <a:rPr lang="en-US" sz="1200" b="0" i="0" dirty="0">
                <a:solidFill>
                  <a:srgbClr val="000000"/>
                </a:solidFill>
                <a:effectLst/>
                <a:latin typeface="inherit"/>
              </a:rPr>
              <a:t> to </a:t>
            </a:r>
            <a:r>
              <a:rPr lang="en-US" sz="1200" b="0" i="0" dirty="0" err="1">
                <a:solidFill>
                  <a:srgbClr val="000000"/>
                </a:solidFill>
                <a:effectLst/>
                <a:latin typeface="inherit"/>
              </a:rPr>
              <a:t>c#</a:t>
            </a:r>
            <a:r>
              <a:rPr lang="en-US" sz="1200" b="0" i="0" dirty="0">
                <a:solidFill>
                  <a:srgbClr val="000000"/>
                </a:solidFill>
                <a:effectLst/>
                <a:latin typeface="inherit"/>
              </a:rPr>
              <a:t> clients running which </a:t>
            </a:r>
            <a:r>
              <a:rPr lang="en-US" sz="1200" b="0" i="0" dirty="0" err="1">
                <a:solidFill>
                  <a:srgbClr val="000000"/>
                </a:solidFill>
                <a:effectLst/>
                <a:latin typeface="inherit"/>
              </a:rPr>
              <a:t>c#</a:t>
            </a:r>
            <a:r>
              <a:rPr lang="en-US" sz="12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200" b="0" i="0" dirty="0">
                <a:solidFill>
                  <a:srgbClr val="000000"/>
                </a:solidFill>
                <a:effectLst/>
                <a:latin typeface="inherit"/>
              </a:rPr>
              <a:t>this means my server </a:t>
            </a:r>
            <a:r>
              <a:rPr lang="en-US" sz="1200" b="0" i="0" dirty="0" err="1">
                <a:solidFill>
                  <a:srgbClr val="000000"/>
                </a:solidFill>
                <a:effectLst/>
                <a:latin typeface="inherit"/>
              </a:rPr>
              <a:t>archintecture</a:t>
            </a:r>
            <a:r>
              <a:rPr lang="en-US" sz="1200" b="0" i="0" dirty="0">
                <a:solidFill>
                  <a:srgbClr val="000000"/>
                </a:solidFill>
                <a:effectLst/>
                <a:latin typeface="inherit"/>
              </a:rPr>
              <a:t> is snapshot interpolation rather than state synchronization as the </a:t>
            </a:r>
            <a:r>
              <a:rPr lang="en-US" sz="1200" b="0" i="0" dirty="0" err="1">
                <a:solidFill>
                  <a:srgbClr val="000000"/>
                </a:solidFill>
                <a:effectLst/>
                <a:latin typeface="inherit"/>
              </a:rPr>
              <a:t>c#</a:t>
            </a:r>
            <a:r>
              <a:rPr lang="en-US" sz="1200" b="0" i="0" dirty="0">
                <a:solidFill>
                  <a:srgbClr val="000000"/>
                </a:solidFill>
                <a:effectLst/>
                <a:latin typeface="inherit"/>
              </a:rPr>
              <a:t> clients cannot simulate physics without the c game engine</a:t>
            </a:r>
          </a:p>
          <a:p>
            <a:pPr marL="285750" indent="-285750" fontAlgn="base">
              <a:buFont typeface="Symbol" panose="05050102010706020507" pitchFamily="18" charset="2"/>
              <a:buChar char="Þ"/>
            </a:pPr>
            <a:r>
              <a:rPr lang="en-US" sz="1200" b="0" i="0" dirty="0">
                <a:solidFill>
                  <a:srgbClr val="000000"/>
                </a:solidFill>
                <a:effectLst/>
                <a:latin typeface="inherit"/>
              </a:rPr>
              <a:t>the c server and </a:t>
            </a:r>
            <a:r>
              <a:rPr lang="en-US" sz="1200" b="0" i="0" dirty="0" err="1">
                <a:solidFill>
                  <a:srgbClr val="000000"/>
                </a:solidFill>
                <a:effectLst/>
                <a:latin typeface="inherit"/>
              </a:rPr>
              <a:t>gameengine</a:t>
            </a:r>
            <a:r>
              <a:rPr lang="en-US" sz="1200" b="0" i="0" dirty="0">
                <a:solidFill>
                  <a:srgbClr val="000000"/>
                </a:solidFill>
                <a:effectLst/>
                <a:latin typeface="inherit"/>
              </a:rPr>
              <a:t> can technically be interfaced with via </a:t>
            </a:r>
            <a:r>
              <a:rPr lang="en-US" sz="1200" b="0" i="0" dirty="0" err="1">
                <a:solidFill>
                  <a:srgbClr val="000000"/>
                </a:solidFill>
                <a:effectLst/>
                <a:latin typeface="inherit"/>
              </a:rPr>
              <a:t>unmannaged</a:t>
            </a:r>
            <a:r>
              <a:rPr lang="en-US" sz="1200" b="0" i="0" dirty="0">
                <a:solidFill>
                  <a:srgbClr val="000000"/>
                </a:solidFill>
                <a:effectLst/>
                <a:latin typeface="inherit"/>
              </a:rPr>
              <a:t> </a:t>
            </a:r>
            <a:r>
              <a:rPr lang="en-US" sz="1200" b="0" i="0" dirty="0" err="1">
                <a:solidFill>
                  <a:srgbClr val="000000"/>
                </a:solidFill>
                <a:effectLst/>
                <a:latin typeface="inherit"/>
              </a:rPr>
              <a:t>dll</a:t>
            </a:r>
            <a:r>
              <a:rPr lang="en-US" sz="1200" b="0" i="0" dirty="0">
                <a:solidFill>
                  <a:srgbClr val="000000"/>
                </a:solidFill>
                <a:effectLst/>
                <a:latin typeface="inherit"/>
              </a:rPr>
              <a:t> from </a:t>
            </a:r>
            <a:r>
              <a:rPr lang="en-US" sz="1200" b="0" i="0" dirty="0" err="1">
                <a:solidFill>
                  <a:srgbClr val="000000"/>
                </a:solidFill>
                <a:effectLst/>
                <a:latin typeface="inherit"/>
              </a:rPr>
              <a:t>c#</a:t>
            </a:r>
            <a:r>
              <a:rPr lang="en-US" sz="1200" b="0" i="0" dirty="0">
                <a:solidFill>
                  <a:srgbClr val="000000"/>
                </a:solidFill>
                <a:effectLst/>
                <a:latin typeface="inherit"/>
              </a:rPr>
              <a:t> but </a:t>
            </a:r>
            <a:r>
              <a:rPr lang="en-US" sz="1200" b="0" i="0" dirty="0" err="1">
                <a:solidFill>
                  <a:srgbClr val="000000"/>
                </a:solidFill>
                <a:effectLst/>
                <a:latin typeface="inherit"/>
              </a:rPr>
              <a:t>i</a:t>
            </a:r>
            <a:r>
              <a:rPr lang="en-US" sz="1200" b="0" i="0" dirty="0">
                <a:solidFill>
                  <a:srgbClr val="000000"/>
                </a:solidFill>
                <a:effectLst/>
                <a:latin typeface="inherit"/>
              </a:rPr>
              <a:t> think </a:t>
            </a:r>
            <a:r>
              <a:rPr lang="en-US" sz="1200" b="0" i="0" dirty="0" err="1">
                <a:solidFill>
                  <a:srgbClr val="000000"/>
                </a:solidFill>
                <a:effectLst/>
                <a:latin typeface="inherit"/>
              </a:rPr>
              <a:t>thats</a:t>
            </a:r>
            <a:r>
              <a:rPr lang="en-US" sz="1200" b="0" i="0" dirty="0">
                <a:solidFill>
                  <a:srgbClr val="000000"/>
                </a:solidFill>
                <a:effectLst/>
                <a:latin typeface="inherit"/>
              </a:rPr>
              <a:t> not the best option since </a:t>
            </a:r>
            <a:r>
              <a:rPr lang="en-US" sz="1200" b="0" i="0" dirty="0" err="1">
                <a:solidFill>
                  <a:srgbClr val="000000"/>
                </a:solidFill>
                <a:effectLst/>
                <a:latin typeface="inherit"/>
              </a:rPr>
              <a:t>dll</a:t>
            </a:r>
            <a:r>
              <a:rPr lang="en-US" sz="1200" b="0" i="0" dirty="0">
                <a:solidFill>
                  <a:srgbClr val="000000"/>
                </a:solidFill>
                <a:effectLst/>
                <a:latin typeface="inherit"/>
              </a:rPr>
              <a:t> and </a:t>
            </a:r>
            <a:r>
              <a:rPr lang="en-US" sz="1200" b="0" i="0" dirty="0" err="1">
                <a:solidFill>
                  <a:srgbClr val="000000"/>
                </a:solidFill>
                <a:effectLst/>
                <a:latin typeface="inherit"/>
              </a:rPr>
              <a:t>c#</a:t>
            </a:r>
            <a:r>
              <a:rPr lang="en-US" sz="12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200" b="0" i="0" dirty="0">
                <a:solidFill>
                  <a:srgbClr val="000000"/>
                </a:solidFill>
                <a:effectLst/>
                <a:latin typeface="inherit"/>
              </a:rPr>
              <a:t>coding the game engine in </a:t>
            </a:r>
            <a:r>
              <a:rPr lang="en-US" sz="1200" b="0" i="0" dirty="0" err="1">
                <a:solidFill>
                  <a:srgbClr val="000000"/>
                </a:solidFill>
                <a:effectLst/>
                <a:latin typeface="inherit"/>
              </a:rPr>
              <a:t>c#</a:t>
            </a:r>
            <a:r>
              <a:rPr lang="en-US" sz="12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200" b="0" i="0" dirty="0" err="1">
                <a:solidFill>
                  <a:srgbClr val="000000"/>
                </a:solidFill>
                <a:effectLst/>
                <a:latin typeface="inherit"/>
              </a:rPr>
              <a:t>directx</a:t>
            </a:r>
            <a:r>
              <a:rPr lang="en-US" sz="1200" b="0" i="0" dirty="0">
                <a:solidFill>
                  <a:srgbClr val="000000"/>
                </a:solidFill>
                <a:effectLst/>
                <a:latin typeface="inherit"/>
              </a:rPr>
              <a:t> is c and has </a:t>
            </a:r>
            <a:r>
              <a:rPr lang="en-US" sz="1200" b="0" i="0" dirty="0" err="1">
                <a:solidFill>
                  <a:srgbClr val="000000"/>
                </a:solidFill>
                <a:effectLst/>
                <a:latin typeface="inherit"/>
              </a:rPr>
              <a:t>hlsl</a:t>
            </a:r>
            <a:r>
              <a:rPr lang="en-US" sz="1200" b="0" i="0" dirty="0">
                <a:solidFill>
                  <a:srgbClr val="000000"/>
                </a:solidFill>
                <a:effectLst/>
                <a:latin typeface="inherit"/>
              </a:rPr>
              <a:t> support but for cross platform </a:t>
            </a:r>
            <a:r>
              <a:rPr lang="en-US" sz="1200" b="0" i="0" dirty="0" err="1">
                <a:solidFill>
                  <a:srgbClr val="000000"/>
                </a:solidFill>
                <a:effectLst/>
                <a:latin typeface="inherit"/>
              </a:rPr>
              <a:t>i</a:t>
            </a:r>
            <a:r>
              <a:rPr lang="en-US" sz="1200" b="0" i="0" dirty="0">
                <a:solidFill>
                  <a:srgbClr val="000000"/>
                </a:solidFill>
                <a:effectLst/>
                <a:latin typeface="inherit"/>
              </a:rPr>
              <a:t> </a:t>
            </a:r>
            <a:r>
              <a:rPr lang="en-US" sz="1200" b="0" i="0" dirty="0" err="1">
                <a:solidFill>
                  <a:srgbClr val="000000"/>
                </a:solidFill>
                <a:effectLst/>
                <a:latin typeface="inherit"/>
              </a:rPr>
              <a:t>gotta</a:t>
            </a:r>
            <a:r>
              <a:rPr lang="en-US" sz="1200" b="0" i="0" dirty="0">
                <a:solidFill>
                  <a:srgbClr val="000000"/>
                </a:solidFill>
                <a:effectLst/>
                <a:latin typeface="inherit"/>
              </a:rPr>
              <a:t> figure </a:t>
            </a:r>
            <a:r>
              <a:rPr lang="en-US" sz="1200" b="0" i="0" dirty="0" err="1">
                <a:solidFill>
                  <a:srgbClr val="000000"/>
                </a:solidFill>
                <a:effectLst/>
                <a:latin typeface="inherit"/>
              </a:rPr>
              <a:t>somethin</a:t>
            </a:r>
            <a:r>
              <a:rPr lang="en-US" sz="1200" b="0" i="0" dirty="0">
                <a:solidFill>
                  <a:srgbClr val="000000"/>
                </a:solidFill>
                <a:effectLst/>
                <a:latin typeface="inherit"/>
              </a:rPr>
              <a:t> else out</a:t>
            </a:r>
          </a:p>
          <a:p>
            <a:endParaRPr lang="en-GB" sz="12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Network</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 with Endianness</a:t>
            </a:r>
          </a:p>
          <a:p>
            <a:pPr marL="342900" indent="-342900">
              <a:buFont typeface="Symbol" panose="05050102010706020507" pitchFamily="18" charset="2"/>
              <a:buChar char="Þ"/>
            </a:pPr>
            <a:r>
              <a:rPr lang="en-GB" dirty="0"/>
              <a:t>Function to check endianness</a:t>
            </a:r>
          </a:p>
          <a:p>
            <a:pPr marL="342900" indent="-342900">
              <a:buFont typeface="Symbol" panose="05050102010706020507" pitchFamily="18" charset="2"/>
              <a:buChar char="Þ"/>
            </a:pPr>
            <a:r>
              <a:rPr lang="en-GB" dirty="0"/>
              <a:t>Clients agree to use same endianness as server</a:t>
            </a:r>
          </a:p>
          <a:p>
            <a:pPr marL="617220" lvl="1" indent="-342900">
              <a:buFont typeface="Symbol" panose="05050102010706020507" pitchFamily="18" charset="2"/>
              <a:buChar char="Þ"/>
            </a:pPr>
            <a:r>
              <a:rPr lang="en-GB" dirty="0"/>
              <a:t>Simply easier to code as clients only have to do conversion instead of server as well</a:t>
            </a:r>
          </a:p>
          <a:p>
            <a:pPr marL="342900" indent="-342900">
              <a:buFont typeface="Symbol" panose="05050102010706020507" pitchFamily="18" charset="2"/>
              <a:buChar char="Þ"/>
            </a:pPr>
            <a:r>
              <a:rPr lang="en-GB" dirty="0"/>
              <a:t>Network packets header design</a:t>
            </a:r>
          </a:p>
          <a:p>
            <a:pPr marL="617220" lvl="1" indent="-342900">
              <a:buFont typeface="Symbol" panose="05050102010706020507" pitchFamily="18" charset="2"/>
              <a:buChar char="Þ"/>
            </a:pPr>
            <a:r>
              <a:rPr lang="en-GB" dirty="0"/>
              <a:t>See Enter the </a:t>
            </a:r>
            <a:r>
              <a:rPr lang="en-GB" dirty="0" err="1"/>
              <a:t>DeadZone</a:t>
            </a:r>
            <a:endParaRPr lang="en-GB" dirty="0"/>
          </a:p>
        </p:txBody>
      </p:sp>
    </p:spTree>
    <p:extLst>
      <p:ext uri="{BB962C8B-B14F-4D97-AF65-F5344CB8AC3E}">
        <p14:creationId xmlns:p14="http://schemas.microsoft.com/office/powerpoint/2010/main" val="151574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D49-9541-4E16-8171-335F833CCF75}"/>
              </a:ext>
            </a:extLst>
          </p:cNvPr>
          <p:cNvSpPr>
            <a:spLocks noGrp="1"/>
          </p:cNvSpPr>
          <p:nvPr>
            <p:ph type="title"/>
          </p:nvPr>
        </p:nvSpPr>
        <p:spPr/>
        <p:txBody>
          <a:bodyPr/>
          <a:lstStyle/>
          <a:p>
            <a:r>
              <a:rPr lang="en-GB" dirty="0"/>
              <a:t>C - Containers</a:t>
            </a:r>
          </a:p>
        </p:txBody>
      </p:sp>
      <p:sp>
        <p:nvSpPr>
          <p:cNvPr id="3" name="Content Placeholder 2">
            <a:extLst>
              <a:ext uri="{FF2B5EF4-FFF2-40B4-BE49-F238E27FC236}">
                <a16:creationId xmlns:a16="http://schemas.microsoft.com/office/drawing/2014/main" id="{F8291DBC-9439-4A17-9B1D-C2FF6FA8AF84}"/>
              </a:ext>
            </a:extLst>
          </p:cNvPr>
          <p:cNvSpPr>
            <a:spLocks noGrp="1"/>
          </p:cNvSpPr>
          <p:nvPr>
            <p:ph idx="1"/>
          </p:nvPr>
        </p:nvSpPr>
        <p:spPr/>
        <p:txBody>
          <a:bodyPr>
            <a:normAutofit lnSpcReduction="10000"/>
          </a:bodyPr>
          <a:lstStyle/>
          <a:p>
            <a:pPr marL="342900" indent="-342900">
              <a:buFont typeface="Symbol" panose="05050102010706020507" pitchFamily="18" charset="2"/>
              <a:buChar char="Þ"/>
            </a:pPr>
            <a:r>
              <a:rPr lang="en-GB" dirty="0"/>
              <a:t>Problems with scaling arrays is that </a:t>
            </a:r>
            <a:r>
              <a:rPr lang="en-GB" dirty="0" err="1"/>
              <a:t>realloc</a:t>
            </a:r>
            <a:r>
              <a:rPr lang="en-GB" dirty="0"/>
              <a:t> does not invoke copy constructors and also copy constructors don’t exist in C, make it such that you can use a variation of a container if the </a:t>
            </a:r>
            <a:r>
              <a:rPr lang="en-GB" dirty="0" err="1"/>
              <a:t>ECSHandle</a:t>
            </a:r>
            <a:r>
              <a:rPr lang="en-GB" dirty="0"/>
              <a:t> for a component flag says the component is not copy safe (requires user-defined copy constructor)</a:t>
            </a:r>
          </a:p>
          <a:p>
            <a:pPr marL="342900" indent="-342900">
              <a:buFont typeface="Symbol" panose="05050102010706020507" pitchFamily="18" charset="2"/>
              <a:buChar char="Þ"/>
            </a:pPr>
            <a:r>
              <a:rPr lang="en-GB" dirty="0"/>
              <a:t>In C++ lets say I store an entity which contains a std::vector or std::</a:t>
            </a:r>
            <a:r>
              <a:rPr lang="en-GB" dirty="0" err="1"/>
              <a:t>unordered_map</a:t>
            </a:r>
            <a:r>
              <a:rPr lang="en-GB" dirty="0"/>
              <a:t>, then my code will break because I do not call their constructors on </a:t>
            </a:r>
            <a:r>
              <a:rPr lang="en-GB" dirty="0" err="1"/>
              <a:t>realloc</a:t>
            </a:r>
            <a:r>
              <a:rPr lang="en-GB" dirty="0"/>
              <a:t>. In C I can guarantee that my types are POD and bit-copy safe.</a:t>
            </a:r>
          </a:p>
        </p:txBody>
      </p:sp>
      <p:pic>
        <p:nvPicPr>
          <p:cNvPr id="5" name="Picture 4">
            <a:extLst>
              <a:ext uri="{FF2B5EF4-FFF2-40B4-BE49-F238E27FC236}">
                <a16:creationId xmlns:a16="http://schemas.microsoft.com/office/drawing/2014/main" id="{19F65FB9-15D8-4833-A245-3B7499ECD4D9}"/>
              </a:ext>
            </a:extLst>
          </p:cNvPr>
          <p:cNvPicPr>
            <a:picLocks noChangeAspect="1"/>
          </p:cNvPicPr>
          <p:nvPr/>
        </p:nvPicPr>
        <p:blipFill>
          <a:blip r:embed="rId2"/>
          <a:stretch>
            <a:fillRect/>
          </a:stretch>
        </p:blipFill>
        <p:spPr>
          <a:xfrm>
            <a:off x="508650" y="2216774"/>
            <a:ext cx="6004882" cy="3662818"/>
          </a:xfrm>
          <a:prstGeom prst="rect">
            <a:avLst/>
          </a:prstGeom>
        </p:spPr>
      </p:pic>
    </p:spTree>
    <p:extLst>
      <p:ext uri="{BB962C8B-B14F-4D97-AF65-F5344CB8AC3E}">
        <p14:creationId xmlns:p14="http://schemas.microsoft.com/office/powerpoint/2010/main" val="122162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Engine (ECS)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lnSpcReduction="10000"/>
          </a:bodyPr>
          <a:lstStyle/>
          <a:p>
            <a:pPr marL="342900" indent="-342900">
              <a:buFont typeface="Symbol" panose="05050102010706020507" pitchFamily="18" charset="2"/>
              <a:buChar char="Þ"/>
            </a:pPr>
            <a:r>
              <a:rPr lang="en-GB" dirty="0"/>
              <a:t>Uses ECS Archetype implementation</a:t>
            </a:r>
          </a:p>
          <a:p>
            <a:pPr marL="617220" lvl="1" indent="-342900">
              <a:buFont typeface="Symbol" panose="05050102010706020507" pitchFamily="18" charset="2"/>
              <a:buChar char="Þ"/>
            </a:pPr>
            <a:r>
              <a:rPr lang="en-GB" dirty="0">
                <a:hlinkClick r:id="rId2"/>
              </a:rPr>
              <a:t>https://ajmmertens.medium.com/building-an-ecs-2-archetypes-and-vectorization-fe21690805f9</a:t>
            </a:r>
            <a:r>
              <a:rPr lang="en-GB" dirty="0"/>
              <a:t> (based on)</a:t>
            </a:r>
          </a:p>
          <a:p>
            <a:pPr marL="342900" indent="-342900">
              <a:buFont typeface="Symbol" panose="05050102010706020507" pitchFamily="18" charset="2"/>
              <a:buChar char="Þ"/>
            </a:pPr>
            <a:r>
              <a:rPr lang="en-GB" dirty="0"/>
              <a:t>Entity Hierarchy system</a:t>
            </a:r>
          </a:p>
          <a:p>
            <a:pPr marL="342900" indent="-342900">
              <a:buFont typeface="Symbol" panose="05050102010706020507" pitchFamily="18" charset="2"/>
              <a:buChar char="Þ"/>
            </a:pPr>
            <a:r>
              <a:rPr lang="en-GB" dirty="0"/>
              <a:t>ECS_ID for naming components to make them readable and </a:t>
            </a:r>
            <a:r>
              <a:rPr lang="en-GB" dirty="0" err="1"/>
              <a:t>debbugable</a:t>
            </a:r>
            <a:endParaRPr lang="en-GB" dirty="0"/>
          </a:p>
          <a:p>
            <a:pPr marL="342900" indent="-342900">
              <a:buFont typeface="Symbol" panose="05050102010706020507" pitchFamily="18" charset="2"/>
              <a:buChar char="Þ"/>
            </a:pPr>
            <a:r>
              <a:rPr lang="en-GB" dirty="0" err="1"/>
              <a:t>EntityHandle</a:t>
            </a:r>
            <a:r>
              <a:rPr lang="en-GB" dirty="0"/>
              <a:t> uses specific bit pattern</a:t>
            </a:r>
          </a:p>
          <a:p>
            <a:pPr marL="617220" lvl="1" indent="-342900">
              <a:buFont typeface="Symbol" panose="05050102010706020507" pitchFamily="18" charset="2"/>
              <a:buChar char="Þ"/>
            </a:pPr>
            <a:r>
              <a:rPr lang="en-GB" dirty="0"/>
              <a:t>At the moment the last 8 bits specify the type role (</a:t>
            </a:r>
            <a:r>
              <a:rPr lang="en-GB" dirty="0" err="1"/>
              <a:t>e.g</a:t>
            </a:r>
            <a:r>
              <a:rPr lang="en-GB" dirty="0"/>
              <a:t> Parent (hierarchy), </a:t>
            </a:r>
            <a:r>
              <a:rPr lang="en-GB" dirty="0" err="1"/>
              <a:t>Instanceof</a:t>
            </a:r>
            <a:r>
              <a:rPr lang="en-GB" dirty="0"/>
              <a:t> (prefabs) etc…) when it comes to components</a:t>
            </a:r>
          </a:p>
          <a:p>
            <a:pPr marL="617220" lvl="1" indent="-342900">
              <a:buFont typeface="Symbol" panose="05050102010706020507" pitchFamily="18" charset="2"/>
              <a:buChar char="Þ"/>
            </a:pPr>
            <a:r>
              <a:rPr lang="en-GB" dirty="0"/>
              <a:t>Generator system as described by link above to prevent reuse of deleted objects</a:t>
            </a:r>
          </a:p>
        </p:txBody>
      </p:sp>
      <p:sp>
        <p:nvSpPr>
          <p:cNvPr id="5" name="TextBox 4">
            <a:extLst>
              <a:ext uri="{FF2B5EF4-FFF2-40B4-BE49-F238E27FC236}">
                <a16:creationId xmlns:a16="http://schemas.microsoft.com/office/drawing/2014/main" id="{4B991EC2-3A0F-4BF4-BE24-D9B1EF3D518F}"/>
              </a:ext>
            </a:extLst>
          </p:cNvPr>
          <p:cNvSpPr txBox="1"/>
          <p:nvPr/>
        </p:nvSpPr>
        <p:spPr>
          <a:xfrm>
            <a:off x="517870" y="1872020"/>
            <a:ext cx="6094602" cy="4985980"/>
          </a:xfrm>
          <a:prstGeom prst="rect">
            <a:avLst/>
          </a:prstGeom>
          <a:noFill/>
        </p:spPr>
        <p:txBody>
          <a:bodyPr wrap="square">
            <a:spAutoFit/>
          </a:bodyPr>
          <a:lstStyle/>
          <a:p>
            <a:r>
              <a:rPr lang="en-US" sz="300" dirty="0">
                <a:latin typeface="Consolas" panose="020B0609020204030204" pitchFamily="49" charset="0"/>
              </a:rPr>
              <a:t>Entity Hierarchy =&gt;</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    //BASE REQUIREMENTS</a:t>
            </a:r>
          </a:p>
          <a:p>
            <a:r>
              <a:rPr lang="en-US" sz="300" dirty="0">
                <a:latin typeface="Consolas" panose="020B0609020204030204" pitchFamily="49" charset="0"/>
              </a:rPr>
              <a:t>    1 : [1, 2], //DEEP_ECS_COMPONENT</a:t>
            </a:r>
          </a:p>
          <a:p>
            <a:r>
              <a:rPr lang="en-US" sz="300" dirty="0">
                <a:latin typeface="Consolas" panose="020B0609020204030204" pitchFamily="49" charset="0"/>
              </a:rPr>
              <a:t>    2 : [1, 2], //DEEP_ECS_ID</a:t>
            </a:r>
          </a:p>
          <a:p>
            <a:r>
              <a:rPr lang="en-US" sz="300" dirty="0">
                <a:latin typeface="Consolas" panose="020B0609020204030204" pitchFamily="49" charset="0"/>
              </a:rPr>
              <a:t>    </a:t>
            </a:r>
          </a:p>
          <a:p>
            <a:r>
              <a:rPr lang="en-US" sz="300" dirty="0">
                <a:latin typeface="Consolas" panose="020B0609020204030204" pitchFamily="49" charset="0"/>
              </a:rPr>
              <a:t>    3 : [1, 2], //Describes a component</a:t>
            </a:r>
          </a:p>
          <a:p>
            <a:r>
              <a:rPr lang="en-US" sz="300" dirty="0">
                <a:latin typeface="Consolas" panose="020B0609020204030204" pitchFamily="49" charset="0"/>
              </a:rPr>
              <a:t>    4 : [2, 3], //Entity that uses component 3</a:t>
            </a:r>
          </a:p>
          <a:p>
            <a:r>
              <a:rPr lang="en-US" sz="300" dirty="0">
                <a:latin typeface="Consolas" panose="020B0609020204030204" pitchFamily="49" charset="0"/>
              </a:rPr>
              <a:t>    5 : [2, 3]  //Entity that uses component 3</a:t>
            </a:r>
          </a:p>
          <a:p>
            <a:endParaRPr lang="en-US" sz="300" dirty="0">
              <a:latin typeface="Consolas" panose="020B0609020204030204" pitchFamily="49" charset="0"/>
            </a:endParaRP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Archetype Component Listing =&gt;</a:t>
            </a:r>
          </a:p>
          <a:p>
            <a:r>
              <a:rPr lang="en-US" sz="300" dirty="0">
                <a:latin typeface="Consolas" panose="020B0609020204030204" pitchFamily="49" charset="0"/>
              </a:rPr>
              <a:t>{</a:t>
            </a:r>
          </a:p>
          <a:p>
            <a:r>
              <a:rPr lang="en-US" sz="300" dirty="0">
                <a:latin typeface="Consolas" panose="020B0609020204030204" pitchFamily="49" charset="0"/>
              </a:rPr>
              <a:t>    [1, 2] : [1, 2, 3]</a:t>
            </a:r>
          </a:p>
          <a:p>
            <a:r>
              <a:rPr lang="en-US" sz="300" dirty="0">
                <a:latin typeface="Consolas" panose="020B0609020204030204" pitchFamily="49" charset="0"/>
              </a:rPr>
              <a:t>    [2, 3] : [4, 5]</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As you can see here, the hierarchy describes entity and component types, when it comes</a:t>
            </a:r>
          </a:p>
          <a:p>
            <a:r>
              <a:rPr lang="en-US" sz="300" dirty="0">
                <a:latin typeface="Consolas" panose="020B0609020204030204" pitchFamily="49" charset="0"/>
              </a:rPr>
              <a:t>to entities owning </a:t>
            </a:r>
            <a:r>
              <a:rPr lang="en-US" sz="300" dirty="0" err="1">
                <a:latin typeface="Consolas" panose="020B0609020204030204" pitchFamily="49" charset="0"/>
              </a:rPr>
              <a:t>components,the</a:t>
            </a:r>
            <a:r>
              <a:rPr lang="en-US" sz="300" dirty="0">
                <a:latin typeface="Consolas" panose="020B0609020204030204" pitchFamily="49" charset="0"/>
              </a:rPr>
              <a:t> </a:t>
            </a:r>
            <a:r>
              <a:rPr lang="en-US" sz="300" dirty="0" err="1">
                <a:latin typeface="Consolas" panose="020B0609020204030204" pitchFamily="49" charset="0"/>
              </a:rPr>
              <a:t>EntityHandle</a:t>
            </a:r>
            <a:r>
              <a:rPr lang="en-US" sz="300" dirty="0">
                <a:latin typeface="Consolas" panose="020B0609020204030204" pitchFamily="49" charset="0"/>
              </a:rPr>
              <a:t> of the entity is used to find the component</a:t>
            </a:r>
          </a:p>
          <a:p>
            <a:r>
              <a:rPr lang="en-US" sz="300" dirty="0">
                <a:latin typeface="Consolas" panose="020B0609020204030204" pitchFamily="49" charset="0"/>
              </a:rPr>
              <a:t>in the "Component Listing". In this way, entities have their own components. You may also</a:t>
            </a:r>
          </a:p>
          <a:p>
            <a:r>
              <a:rPr lang="en-US" sz="300" dirty="0">
                <a:latin typeface="Consolas" panose="020B0609020204030204" pitchFamily="49" charset="0"/>
              </a:rPr>
              <a:t>notice that Components have Components (as can be seen by component 3 having component 1 </a:t>
            </a:r>
          </a:p>
          <a:p>
            <a:r>
              <a:rPr lang="en-US" sz="300" dirty="0">
                <a:latin typeface="Consolas" panose="020B0609020204030204" pitchFamily="49" charset="0"/>
              </a:rPr>
              <a:t>and 2). The disadvantage of this system means that entities cannot share the same component</a:t>
            </a:r>
          </a:p>
          <a:p>
            <a:r>
              <a:rPr lang="en-US" sz="300" dirty="0">
                <a:latin typeface="Consolas" panose="020B0609020204030204" pitchFamily="49" charset="0"/>
              </a:rPr>
              <a:t>instance, but this can be implemented using the Type Role system where the last 8 bits of</a:t>
            </a:r>
          </a:p>
          <a:p>
            <a:r>
              <a:rPr lang="en-US" sz="300" dirty="0">
                <a:latin typeface="Consolas" panose="020B0609020204030204" pitchFamily="49" charset="0"/>
              </a:rPr>
              <a:t>the </a:t>
            </a:r>
            <a:r>
              <a:rPr lang="en-US" sz="300" dirty="0" err="1">
                <a:latin typeface="Consolas" panose="020B0609020204030204" pitchFamily="49" charset="0"/>
              </a:rPr>
              <a:t>EntityHandle</a:t>
            </a:r>
            <a:r>
              <a:rPr lang="en-US" sz="300" dirty="0">
                <a:latin typeface="Consolas" panose="020B0609020204030204" pitchFamily="49" charset="0"/>
              </a:rPr>
              <a:t> represent a type role such as "INSTANCEOF" etc... (E.G through the use of</a:t>
            </a:r>
          </a:p>
          <a:p>
            <a:r>
              <a:rPr lang="en-US" sz="300" dirty="0">
                <a:latin typeface="Consolas" panose="020B0609020204030204" pitchFamily="49" charset="0"/>
              </a:rPr>
              <a:t>"REFERENCEOF").</a:t>
            </a:r>
          </a:p>
          <a:p>
            <a:endParaRPr lang="en-US" sz="300" dirty="0">
              <a:latin typeface="Consolas" panose="020B0609020204030204" pitchFamily="49" charset="0"/>
            </a:endParaRPr>
          </a:p>
          <a:p>
            <a:r>
              <a:rPr lang="en-US" sz="300" dirty="0">
                <a:latin typeface="Consolas" panose="020B0609020204030204" pitchFamily="49" charset="0"/>
              </a:rPr>
              <a:t>The method described here: https://ajmmertens.medium.com/building-an-ecs-2-archetypes-and-vectorization-fe21690805f9</a:t>
            </a:r>
          </a:p>
          <a:p>
            <a:r>
              <a:rPr lang="en-US" sz="300" dirty="0">
                <a:latin typeface="Consolas" panose="020B0609020204030204" pitchFamily="49" charset="0"/>
              </a:rPr>
              <a:t>works fine, and the graph for adding and removing stuff is good, I want to implement that.</a:t>
            </a:r>
          </a:p>
          <a:p>
            <a:r>
              <a:rPr lang="en-US" sz="300" dirty="0">
                <a:latin typeface="Consolas" panose="020B0609020204030204" pitchFamily="49" charset="0"/>
              </a:rPr>
              <a:t>However, the struct of arrays approach is indeed very good but with archetypes the non-</a:t>
            </a:r>
            <a:r>
              <a:rPr lang="en-US" sz="300" dirty="0" err="1">
                <a:latin typeface="Consolas" panose="020B0609020204030204" pitchFamily="49" charset="0"/>
              </a:rPr>
              <a:t>interweved</a:t>
            </a:r>
            <a:r>
              <a:rPr lang="en-US" sz="300" dirty="0">
                <a:latin typeface="Consolas" panose="020B0609020204030204" pitchFamily="49" charset="0"/>
              </a:rPr>
              <a:t> memory layout can be a problem:</a:t>
            </a:r>
          </a:p>
          <a:p>
            <a:r>
              <a:rPr lang="en-US" sz="300" dirty="0">
                <a:latin typeface="Consolas" panose="020B0609020204030204" pitchFamily="49" charset="0"/>
              </a:rPr>
              <a:t>(https://stackoverflow.com/questions/57560161/what-cpu-cache-does-while-accessing-multiple-arrays)</a:t>
            </a:r>
          </a:p>
          <a:p>
            <a:r>
              <a:rPr lang="en-US" sz="300" dirty="0">
                <a:latin typeface="Consolas" panose="020B0609020204030204" pitchFamily="49" charset="0"/>
              </a:rPr>
              <a:t>To solve this I will use the hybrid approach of struct of arrays of structs: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A[8]</a:t>
            </a:r>
          </a:p>
          <a:p>
            <a:r>
              <a:rPr lang="en-US" sz="300" dirty="0">
                <a:latin typeface="Consolas" panose="020B0609020204030204" pitchFamily="49" charset="0"/>
              </a:rPr>
              <a:t>    B[8]</a:t>
            </a:r>
          </a:p>
          <a:p>
            <a:r>
              <a:rPr lang="en-US" sz="300" dirty="0">
                <a:latin typeface="Consolas" panose="020B0609020204030204" pitchFamily="49" charset="0"/>
              </a:rPr>
              <a:t>    C[8]</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I should first profile this in another project</a:t>
            </a:r>
          </a:p>
          <a:p>
            <a:endParaRPr lang="en-US" sz="300" dirty="0">
              <a:latin typeface="Consolas" panose="020B0609020204030204" pitchFamily="49" charset="0"/>
            </a:endParaRPr>
          </a:p>
          <a:p>
            <a:r>
              <a:rPr lang="en-US" sz="300" dirty="0">
                <a:latin typeface="Consolas" panose="020B0609020204030204" pitchFamily="49" charset="0"/>
              </a:rPr>
              <a:t>Container[N]</a:t>
            </a:r>
          </a:p>
          <a:p>
            <a:endParaRPr lang="en-US" sz="300" dirty="0">
              <a:latin typeface="Consolas" panose="020B0609020204030204" pitchFamily="49" charset="0"/>
            </a:endParaRPr>
          </a:p>
          <a:p>
            <a:r>
              <a:rPr lang="en-US" sz="300" dirty="0">
                <a:latin typeface="Consolas" panose="020B0609020204030204" pitchFamily="49" charset="0"/>
              </a:rPr>
              <a:t>to get the best of both worlds, see : https://stackoverflow.com/questions/40163722/is-my-understanding-of-aos-vs-soa-advantages-disadvantages-correct</a:t>
            </a:r>
          </a:p>
          <a:p>
            <a:r>
              <a:rPr lang="en-US" sz="300" dirty="0">
                <a:latin typeface="Consolas" panose="020B0609020204030204" pitchFamily="49" charset="0"/>
              </a:rPr>
              <a:t>and: https://en.wikipedia.org/wiki/AoS_and_SoA#:~:text=Most%20languages%20support%20the%20AoS,support%20a%20data%2Doriented%20design.</a:t>
            </a:r>
          </a:p>
          <a:p>
            <a:endParaRPr lang="en-US" sz="300" dirty="0">
              <a:latin typeface="Consolas" panose="020B0609020204030204" pitchFamily="49" charset="0"/>
            </a:endParaRPr>
          </a:p>
          <a:p>
            <a:r>
              <a:rPr lang="en-US" sz="300" dirty="0">
                <a:latin typeface="Consolas" panose="020B0609020204030204" pitchFamily="49" charset="0"/>
              </a:rPr>
              <a:t>Another problem to address is the use of vector* causing the actual data of the vectors to be allocated far from each other (</a:t>
            </a:r>
            <a:r>
              <a:rPr lang="en-US" sz="300" dirty="0" err="1">
                <a:latin typeface="Consolas" panose="020B0609020204030204" pitchFamily="49" charset="0"/>
              </a:rPr>
              <a:t>doesnt</a:t>
            </a:r>
            <a:r>
              <a:rPr lang="en-US" sz="300" dirty="0">
                <a:latin typeface="Consolas" panose="020B0609020204030204" pitchFamily="49" charset="0"/>
              </a:rPr>
              <a:t> help with spatial-locality).</a:t>
            </a:r>
          </a:p>
          <a:p>
            <a:r>
              <a:rPr lang="en-US" sz="300" dirty="0">
                <a:latin typeface="Consolas" panose="020B0609020204030204" pitchFamily="49" charset="0"/>
              </a:rPr>
              <a:t>I should have archetypes have their components stored locally as shown in the Container example above, and not as: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std::vector&lt;&gt; A</a:t>
            </a:r>
          </a:p>
          <a:p>
            <a:r>
              <a:rPr lang="en-US" sz="300" dirty="0">
                <a:latin typeface="Consolas" panose="020B0609020204030204" pitchFamily="49" charset="0"/>
              </a:rPr>
              <a:t>    std::vector&lt;&gt; B</a:t>
            </a:r>
          </a:p>
          <a:p>
            <a:r>
              <a:rPr lang="en-US" sz="300" dirty="0">
                <a:latin typeface="Consolas" panose="020B0609020204030204" pitchFamily="49" charset="0"/>
              </a:rPr>
              <a:t>    std::vector&lt;&gt; C</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This would involve me creating a new container to handle this, and would most likely involve my own implementation using C style arrays.</a:t>
            </a:r>
          </a:p>
          <a:p>
            <a:endParaRPr lang="en-US" sz="300" dirty="0">
              <a:latin typeface="Consolas" panose="020B0609020204030204" pitchFamily="49" charset="0"/>
            </a:endParaRPr>
          </a:p>
          <a:p>
            <a:r>
              <a:rPr lang="en-US" sz="300" dirty="0">
                <a:latin typeface="Consolas" panose="020B0609020204030204" pitchFamily="49" charset="0"/>
              </a:rPr>
              <a:t>Another issue that isn't mentioned in the example implementation this is based on are sub archetypes.</a:t>
            </a:r>
          </a:p>
          <a:p>
            <a:r>
              <a:rPr lang="en-US" sz="300" dirty="0">
                <a:latin typeface="Consolas" panose="020B0609020204030204" pitchFamily="49" charset="0"/>
              </a:rPr>
              <a:t>Say 2 archetypes exist:</a:t>
            </a:r>
          </a:p>
          <a:p>
            <a:endParaRPr lang="en-US" sz="300" dirty="0">
              <a:latin typeface="Consolas" panose="020B0609020204030204" pitchFamily="49" charset="0"/>
            </a:endParaRPr>
          </a:p>
          <a:p>
            <a:r>
              <a:rPr lang="en-US" sz="300" dirty="0">
                <a:latin typeface="Consolas" panose="020B0609020204030204" pitchFamily="49" charset="0"/>
              </a:rPr>
              <a:t>[1, 2]</a:t>
            </a:r>
          </a:p>
          <a:p>
            <a:r>
              <a:rPr lang="en-US" sz="300" dirty="0">
                <a:latin typeface="Consolas" panose="020B0609020204030204" pitchFamily="49" charset="0"/>
              </a:rPr>
              <a:t>[1, 2, 3]</a:t>
            </a:r>
          </a:p>
          <a:p>
            <a:endParaRPr lang="en-US" sz="300" dirty="0">
              <a:latin typeface="Consolas" panose="020B0609020204030204" pitchFamily="49" charset="0"/>
            </a:endParaRPr>
          </a:p>
          <a:p>
            <a:r>
              <a:rPr lang="en-US" sz="300" dirty="0">
                <a:latin typeface="Consolas" panose="020B0609020204030204" pitchFamily="49" charset="0"/>
              </a:rPr>
              <a:t>Lets say a system iterates over the sub archetype [1, 2], so [1, 2, 3] should also be iterated </a:t>
            </a:r>
            <a:r>
              <a:rPr lang="en-US" sz="300" dirty="0" err="1">
                <a:latin typeface="Consolas" panose="020B0609020204030204" pitchFamily="49" charset="0"/>
              </a:rPr>
              <a:t>over.Cache</a:t>
            </a:r>
            <a:r>
              <a:rPr lang="en-US" sz="300" dirty="0">
                <a:latin typeface="Consolas" panose="020B0609020204030204" pitchFamily="49" charset="0"/>
              </a:rPr>
              <a:t> misses could then </a:t>
            </a:r>
            <a:r>
              <a:rPr lang="en-US" sz="300" dirty="0" err="1">
                <a:latin typeface="Consolas" panose="020B0609020204030204" pitchFamily="49" charset="0"/>
              </a:rPr>
              <a:t>occure</a:t>
            </a:r>
            <a:r>
              <a:rPr lang="en-US" sz="300" dirty="0">
                <a:latin typeface="Consolas" panose="020B0609020204030204" pitchFamily="49" charset="0"/>
              </a:rPr>
              <a:t>.</a:t>
            </a:r>
          </a:p>
          <a:p>
            <a:r>
              <a:rPr lang="en-US" sz="300" dirty="0">
                <a:latin typeface="Consolas" panose="020B0609020204030204" pitchFamily="49" charset="0"/>
              </a:rPr>
              <a:t>This can be fixed having copies of components, but then there is the cost of copying values to keep them synchronized. This becomes</a:t>
            </a:r>
          </a:p>
          <a:p>
            <a:r>
              <a:rPr lang="en-US" sz="300" dirty="0">
                <a:latin typeface="Consolas" panose="020B0609020204030204" pitchFamily="49" charset="0"/>
              </a:rPr>
              <a:t>worse with:</a:t>
            </a:r>
          </a:p>
          <a:p>
            <a:endParaRPr lang="en-US" sz="300" dirty="0">
              <a:latin typeface="Consolas" panose="020B0609020204030204" pitchFamily="49" charset="0"/>
            </a:endParaRPr>
          </a:p>
          <a:p>
            <a:r>
              <a:rPr lang="en-US" sz="300" dirty="0">
                <a:latin typeface="Consolas" panose="020B0609020204030204" pitchFamily="49" charset="0"/>
              </a:rPr>
              <a:t>[1, 3]</a:t>
            </a:r>
          </a:p>
          <a:p>
            <a:r>
              <a:rPr lang="en-US" sz="300" dirty="0">
                <a:latin typeface="Consolas" panose="020B0609020204030204" pitchFamily="49" charset="0"/>
              </a:rPr>
              <a:t>[1, 2]</a:t>
            </a:r>
          </a:p>
          <a:p>
            <a:r>
              <a:rPr lang="en-US" sz="300" dirty="0">
                <a:latin typeface="Consolas" panose="020B0609020204030204" pitchFamily="49" charset="0"/>
              </a:rPr>
              <a:t>[1, 2, 3]</a:t>
            </a:r>
          </a:p>
          <a:p>
            <a:r>
              <a:rPr lang="en-US" sz="300" dirty="0">
                <a:latin typeface="Consolas" panose="020B0609020204030204" pitchFamily="49" charset="0"/>
              </a:rPr>
              <a:t>[1, 2, 3, 4]</a:t>
            </a:r>
          </a:p>
          <a:p>
            <a:endParaRPr lang="en-US" sz="300" dirty="0">
              <a:latin typeface="Consolas" panose="020B0609020204030204" pitchFamily="49" charset="0"/>
            </a:endParaRPr>
          </a:p>
          <a:p>
            <a:r>
              <a:rPr lang="en-US" sz="300" dirty="0" err="1">
                <a:latin typeface="Consolas" panose="020B0609020204030204" pitchFamily="49" charset="0"/>
              </a:rPr>
              <a:t>Thats</a:t>
            </a:r>
            <a:r>
              <a:rPr lang="en-US" sz="300" dirty="0">
                <a:latin typeface="Consolas" panose="020B0609020204030204" pitchFamily="49" charset="0"/>
              </a:rPr>
              <a:t> a lot of </a:t>
            </a:r>
            <a:r>
              <a:rPr lang="en-US" sz="300" dirty="0" err="1">
                <a:latin typeface="Consolas" panose="020B0609020204030204" pitchFamily="49" charset="0"/>
              </a:rPr>
              <a:t>copies.And</a:t>
            </a:r>
            <a:r>
              <a:rPr lang="en-US" sz="300" dirty="0">
                <a:latin typeface="Consolas" panose="020B0609020204030204" pitchFamily="49" charset="0"/>
              </a:rPr>
              <a:t> I </a:t>
            </a:r>
            <a:r>
              <a:rPr lang="en-US" sz="300" dirty="0" err="1">
                <a:latin typeface="Consolas" panose="020B0609020204030204" pitchFamily="49" charset="0"/>
              </a:rPr>
              <a:t>dont</a:t>
            </a:r>
            <a:r>
              <a:rPr lang="en-US" sz="300" dirty="0">
                <a:latin typeface="Consolas" panose="020B0609020204030204" pitchFamily="49" charset="0"/>
              </a:rPr>
              <a:t> think it'll be worth it.</a:t>
            </a:r>
          </a:p>
          <a:p>
            <a:r>
              <a:rPr lang="en-US" sz="300" dirty="0">
                <a:latin typeface="Consolas" panose="020B0609020204030204" pitchFamily="49" charset="0"/>
              </a:rPr>
              <a:t>It is best to just have a system operating on [1, 2] to loop through all archetypes that contain [1, 2]. Due to needing to check and perform</a:t>
            </a:r>
          </a:p>
          <a:p>
            <a:r>
              <a:rPr lang="en-US" sz="300" dirty="0">
                <a:latin typeface="Consolas" panose="020B0609020204030204" pitchFamily="49" charset="0"/>
              </a:rPr>
              <a:t>these comparisons, the algorithm for "hashing" these archetypes should probably be a </a:t>
            </a:r>
            <a:r>
              <a:rPr lang="en-US" sz="300" dirty="0" err="1">
                <a:latin typeface="Consolas" panose="020B0609020204030204" pitchFamily="49" charset="0"/>
              </a:rPr>
              <a:t>bitset</a:t>
            </a:r>
            <a:r>
              <a:rPr lang="en-US" sz="300" dirty="0">
                <a:latin typeface="Consolas" panose="020B0609020204030204" pitchFamily="49" charset="0"/>
              </a:rPr>
              <a:t> one such that I can simply perform an "or" operation</a:t>
            </a:r>
          </a:p>
          <a:p>
            <a:r>
              <a:rPr lang="en-US" sz="300" dirty="0">
                <a:latin typeface="Consolas" panose="020B0609020204030204" pitchFamily="49" charset="0"/>
              </a:rPr>
              <a:t>and "and" bit operation to compare archetypes (much like bit flags).</a:t>
            </a:r>
          </a:p>
          <a:p>
            <a:endParaRPr lang="en-US" sz="300" dirty="0">
              <a:latin typeface="Consolas" panose="020B0609020204030204" pitchFamily="49" charset="0"/>
            </a:endParaRPr>
          </a:p>
          <a:p>
            <a:r>
              <a:rPr lang="en-US" sz="300" dirty="0">
                <a:latin typeface="Consolas" panose="020B0609020204030204" pitchFamily="49" charset="0"/>
              </a:rPr>
              <a:t>A cache efficient growing array could be abusing pointer casts using:</a:t>
            </a:r>
          </a:p>
          <a:p>
            <a:endParaRPr lang="en-US" sz="300" dirty="0">
              <a:latin typeface="Consolas" panose="020B0609020204030204" pitchFamily="49" charset="0"/>
            </a:endParaRPr>
          </a:p>
          <a:p>
            <a:r>
              <a:rPr lang="en-US" sz="300" dirty="0">
                <a:latin typeface="Consolas" panose="020B0609020204030204" pitchFamily="49" charset="0"/>
              </a:rPr>
              <a:t>struct Array</a:t>
            </a:r>
          </a:p>
          <a:p>
            <a:r>
              <a:rPr lang="en-US" sz="300" dirty="0">
                <a:latin typeface="Consolas" panose="020B0609020204030204" pitchFamily="49" charset="0"/>
              </a:rPr>
              <a:t>{</a:t>
            </a:r>
          </a:p>
          <a:p>
            <a:r>
              <a:rPr lang="en-US" sz="300" dirty="0">
                <a:latin typeface="Consolas" panose="020B0609020204030204" pitchFamily="49" charset="0"/>
              </a:rPr>
              <a:t>    int Size;</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then malloc the </a:t>
            </a:r>
            <a:r>
              <a:rPr lang="en-US" sz="300" dirty="0" err="1">
                <a:latin typeface="Consolas" panose="020B0609020204030204" pitchFamily="49" charset="0"/>
              </a:rPr>
              <a:t>sizeof</a:t>
            </a:r>
            <a:r>
              <a:rPr lang="en-US" sz="300" dirty="0">
                <a:latin typeface="Consolas" panose="020B0609020204030204" pitchFamily="49" charset="0"/>
              </a:rPr>
              <a:t>(Array + (number of elements * </a:t>
            </a:r>
            <a:r>
              <a:rPr lang="en-US" sz="300" dirty="0" err="1">
                <a:latin typeface="Consolas" panose="020B0609020204030204" pitchFamily="49" charset="0"/>
              </a:rPr>
              <a:t>sizeof</a:t>
            </a:r>
            <a:r>
              <a:rPr lang="en-US" sz="300" dirty="0">
                <a:latin typeface="Consolas" panose="020B0609020204030204" pitchFamily="49" charset="0"/>
              </a:rPr>
              <a:t>(type))) then use the void*, and then to access elements simply cast to Array* and + </a:t>
            </a:r>
            <a:r>
              <a:rPr lang="en-US" sz="300" dirty="0" err="1">
                <a:latin typeface="Consolas" panose="020B0609020204030204" pitchFamily="49" charset="0"/>
              </a:rPr>
              <a:t>sizeof</a:t>
            </a:r>
            <a:r>
              <a:rPr lang="en-US" sz="300" dirty="0">
                <a:latin typeface="Consolas" panose="020B0609020204030204" pitchFamily="49" charset="0"/>
              </a:rPr>
              <a:t>(Array) </a:t>
            </a:r>
          </a:p>
          <a:p>
            <a:r>
              <a:rPr lang="en-US" sz="300" dirty="0">
                <a:latin typeface="Consolas" panose="020B0609020204030204" pitchFamily="49" charset="0"/>
              </a:rPr>
              <a:t>and treat as normal array with []. Need to check how to free such memory </a:t>
            </a:r>
            <a:r>
              <a:rPr lang="en-US" sz="300" dirty="0" err="1">
                <a:latin typeface="Consolas" panose="020B0609020204030204" pitchFamily="49" charset="0"/>
              </a:rPr>
              <a:t>tho</a:t>
            </a:r>
            <a:r>
              <a:rPr lang="en-US" sz="300" dirty="0">
                <a:latin typeface="Consolas" panose="020B0609020204030204" pitchFamily="49" charset="0"/>
              </a:rPr>
              <a:t> (https://stackoverflow.com/questions/2182103/is-it-ok-to-free-void) </a:t>
            </a:r>
            <a:r>
              <a:rPr lang="en-US" sz="300" dirty="0" err="1">
                <a:latin typeface="Consolas" panose="020B0609020204030204" pitchFamily="49" charset="0"/>
              </a:rPr>
              <a:t>aight</a:t>
            </a:r>
            <a:r>
              <a:rPr lang="en-US" sz="300" dirty="0">
                <a:latin typeface="Consolas" panose="020B0609020204030204" pitchFamily="49" charset="0"/>
              </a:rPr>
              <a:t> its all good :D.</a:t>
            </a:r>
          </a:p>
          <a:p>
            <a:endParaRPr lang="en-US" sz="300" dirty="0">
              <a:latin typeface="Consolas" panose="020B0609020204030204" pitchFamily="49" charset="0"/>
            </a:endParaRPr>
          </a:p>
          <a:p>
            <a:endParaRPr lang="en-US" sz="300" dirty="0">
              <a:latin typeface="Consolas" panose="020B0609020204030204" pitchFamily="49" charset="0"/>
            </a:endParaRPr>
          </a:p>
          <a:p>
            <a:r>
              <a:rPr lang="en-US" sz="300" dirty="0">
                <a:latin typeface="Consolas" panose="020B0609020204030204" pitchFamily="49" charset="0"/>
              </a:rPr>
              <a:t>According to my profiling, the difference between </a:t>
            </a:r>
            <a:r>
              <a:rPr lang="en-US" sz="300" dirty="0" err="1">
                <a:latin typeface="Consolas" panose="020B0609020204030204" pitchFamily="49" charset="0"/>
              </a:rPr>
              <a:t>AoS</a:t>
            </a:r>
            <a:r>
              <a:rPr lang="en-US" sz="300" dirty="0">
                <a:latin typeface="Consolas" panose="020B0609020204030204" pitchFamily="49" charset="0"/>
              </a:rPr>
              <a:t> and </a:t>
            </a:r>
            <a:r>
              <a:rPr lang="en-US" sz="300" dirty="0" err="1">
                <a:latin typeface="Consolas" panose="020B0609020204030204" pitchFamily="49" charset="0"/>
              </a:rPr>
              <a:t>SoA</a:t>
            </a:r>
            <a:r>
              <a:rPr lang="en-US" sz="300" dirty="0">
                <a:latin typeface="Consolas" panose="020B0609020204030204" pitchFamily="49" charset="0"/>
              </a:rPr>
              <a:t> is pretty much non-</a:t>
            </a:r>
            <a:r>
              <a:rPr lang="en-US" sz="300" dirty="0" err="1">
                <a:latin typeface="Consolas" panose="020B0609020204030204" pitchFamily="49" charset="0"/>
              </a:rPr>
              <a:t>existant</a:t>
            </a:r>
            <a:r>
              <a:rPr lang="en-US" sz="300" dirty="0">
                <a:latin typeface="Consolas" panose="020B0609020204030204" pitchFamily="49" charset="0"/>
              </a:rPr>
              <a:t> (this could also be as a result of not using a large enough struct in the </a:t>
            </a:r>
            <a:r>
              <a:rPr lang="en-US" sz="300" dirty="0" err="1">
                <a:latin typeface="Consolas" panose="020B0609020204030204" pitchFamily="49" charset="0"/>
              </a:rPr>
              <a:t>AoS</a:t>
            </a:r>
            <a:r>
              <a:rPr lang="en-US" sz="300" dirty="0">
                <a:latin typeface="Consolas" panose="020B0609020204030204" pitchFamily="49" charset="0"/>
              </a:rPr>
              <a:t> so </a:t>
            </a:r>
          </a:p>
          <a:p>
            <a:r>
              <a:rPr lang="en-US" sz="300" dirty="0">
                <a:latin typeface="Consolas" panose="020B0609020204030204" pitchFamily="49" charset="0"/>
              </a:rPr>
              <a:t>the cache was probably still usable. However, these approaches were definitely way better than having stuff mixed up in memory.</a:t>
            </a:r>
          </a:p>
          <a:p>
            <a:endParaRPr lang="en-US" sz="300" dirty="0">
              <a:latin typeface="Consolas" panose="020B0609020204030204" pitchFamily="49" charset="0"/>
            </a:endParaRPr>
          </a:p>
          <a:p>
            <a:r>
              <a:rPr lang="en-US" sz="300" dirty="0">
                <a:latin typeface="Consolas" panose="020B0609020204030204" pitchFamily="49" charset="0"/>
              </a:rPr>
              <a:t>When it comes to accessing multiple arrays that are far apart from each other, seems to be faster than the </a:t>
            </a:r>
            <a:r>
              <a:rPr lang="en-US" sz="300" dirty="0" err="1">
                <a:latin typeface="Consolas" panose="020B0609020204030204" pitchFamily="49" charset="0"/>
              </a:rPr>
              <a:t>SoA</a:t>
            </a:r>
            <a:r>
              <a:rPr lang="en-US" sz="300" dirty="0">
                <a:latin typeface="Consolas" panose="020B0609020204030204" pitchFamily="49" charset="0"/>
              </a:rPr>
              <a:t> ???? (This is very strange). I think the compiler is probably</a:t>
            </a:r>
          </a:p>
          <a:p>
            <a:r>
              <a:rPr lang="en-US" sz="300" dirty="0">
                <a:latin typeface="Consolas" panose="020B0609020204030204" pitchFamily="49" charset="0"/>
              </a:rPr>
              <a:t>hiding something from me and </a:t>
            </a:r>
            <a:r>
              <a:rPr lang="en-US" sz="300" dirty="0" err="1">
                <a:latin typeface="Consolas" panose="020B0609020204030204" pitchFamily="49" charset="0"/>
              </a:rPr>
              <a:t>optimzing</a:t>
            </a:r>
            <a:r>
              <a:rPr lang="en-US" sz="300" dirty="0">
                <a:latin typeface="Consolas" panose="020B0609020204030204" pitchFamily="49" charset="0"/>
              </a:rPr>
              <a:t> something away. As on debug build (no optimizations), it shows that </a:t>
            </a:r>
            <a:r>
              <a:rPr lang="en-US" sz="300" dirty="0" err="1">
                <a:latin typeface="Consolas" panose="020B0609020204030204" pitchFamily="49" charset="0"/>
              </a:rPr>
              <a:t>SoA</a:t>
            </a:r>
            <a:r>
              <a:rPr lang="en-US" sz="300" dirty="0">
                <a:latin typeface="Consolas" panose="020B0609020204030204" pitchFamily="49" charset="0"/>
              </a:rPr>
              <a:t> is faster as expected, by 2x.</a:t>
            </a:r>
          </a:p>
          <a:p>
            <a:endParaRPr lang="en-US" sz="300" dirty="0">
              <a:latin typeface="Consolas" panose="020B0609020204030204" pitchFamily="49" charset="0"/>
            </a:endParaRPr>
          </a:p>
          <a:p>
            <a:r>
              <a:rPr lang="en-US" sz="300" dirty="0">
                <a:latin typeface="Consolas" panose="020B0609020204030204" pitchFamily="49" charset="0"/>
              </a:rPr>
              <a:t>When it comes to implementing adding entities, I will need to change how I implemented creating archetypes such that</a:t>
            </a:r>
          </a:p>
          <a:p>
            <a:r>
              <a:rPr lang="en-US" sz="300" dirty="0">
                <a:latin typeface="Consolas" panose="020B0609020204030204" pitchFamily="49" charset="0"/>
              </a:rPr>
              <a:t>it generates the component list for its types as well. To do this I will need to change how I store components, I will probably have to write my own </a:t>
            </a:r>
          </a:p>
          <a:p>
            <a:r>
              <a:rPr lang="en-US" sz="300" dirty="0">
                <a:latin typeface="Consolas" panose="020B0609020204030204" pitchFamily="49" charset="0"/>
              </a:rPr>
              <a:t>container using malloc and </a:t>
            </a:r>
            <a:r>
              <a:rPr lang="en-US" sz="300" dirty="0" err="1">
                <a:latin typeface="Consolas" panose="020B0609020204030204" pitchFamily="49" charset="0"/>
              </a:rPr>
              <a:t>realloc</a:t>
            </a:r>
            <a:r>
              <a:rPr lang="en-US" sz="300" dirty="0">
                <a:latin typeface="Consolas" panose="020B0609020204030204" pitchFamily="49" charset="0"/>
              </a:rPr>
              <a:t> </a:t>
            </a:r>
            <a:r>
              <a:rPr lang="en-US" sz="300" dirty="0" err="1">
                <a:latin typeface="Consolas" panose="020B0609020204030204" pitchFamily="49" charset="0"/>
              </a:rPr>
              <a:t>etc</a:t>
            </a:r>
            <a:r>
              <a:rPr lang="en-US" sz="300" dirty="0">
                <a:latin typeface="Consolas" panose="020B0609020204030204" pitchFamily="49" charset="0"/>
              </a:rPr>
              <a:t>, due to the limitations of vector&lt;T&gt; (not being able to store arbitrary vector and create </a:t>
            </a:r>
            <a:r>
              <a:rPr lang="en-US" sz="300" dirty="0" err="1">
                <a:latin typeface="Consolas" panose="020B0609020204030204" pitchFamily="49" charset="0"/>
              </a:rPr>
              <a:t>typeless</a:t>
            </a:r>
            <a:r>
              <a:rPr lang="en-US" sz="300" dirty="0">
                <a:latin typeface="Consolas" panose="020B0609020204030204" pitchFamily="49" charset="0"/>
              </a:rPr>
              <a:t> vectors).</a:t>
            </a:r>
          </a:p>
          <a:p>
            <a:r>
              <a:rPr lang="en-US" sz="300" dirty="0">
                <a:latin typeface="Consolas" panose="020B0609020204030204" pitchFamily="49" charset="0"/>
              </a:rPr>
              <a:t>I will also need to handle components having destructors, removing components, </a:t>
            </a:r>
            <a:r>
              <a:rPr lang="en-US" sz="300" dirty="0" err="1">
                <a:latin typeface="Consolas" panose="020B0609020204030204" pitchFamily="49" charset="0"/>
              </a:rPr>
              <a:t>ECSHandle</a:t>
            </a:r>
            <a:r>
              <a:rPr lang="en-US" sz="300" dirty="0">
                <a:latin typeface="Consolas" panose="020B0609020204030204" pitchFamily="49" charset="0"/>
              </a:rPr>
              <a:t> management etc...</a:t>
            </a:r>
          </a:p>
          <a:p>
            <a:endParaRPr lang="en-US" sz="300" dirty="0">
              <a:latin typeface="Consolas" panose="020B0609020204030204" pitchFamily="49" charset="0"/>
            </a:endParaRPr>
          </a:p>
          <a:p>
            <a:r>
              <a:rPr lang="en-US" sz="300" dirty="0">
                <a:latin typeface="Consolas" panose="020B0609020204030204" pitchFamily="49" charset="0"/>
              </a:rPr>
              <a:t>I will probably still retain std::vector&lt;</a:t>
            </a:r>
            <a:r>
              <a:rPr lang="en-US" sz="300" dirty="0" err="1">
                <a:latin typeface="Consolas" panose="020B0609020204030204" pitchFamily="49" charset="0"/>
              </a:rPr>
              <a:t>ComponentList</a:t>
            </a:r>
            <a:r>
              <a:rPr lang="en-US" sz="300" dirty="0">
                <a:latin typeface="Consolas" panose="020B0609020204030204" pitchFamily="49" charset="0"/>
              </a:rPr>
              <a:t>&gt; as managing and malloc and </a:t>
            </a:r>
            <a:r>
              <a:rPr lang="en-US" sz="300" dirty="0" err="1">
                <a:latin typeface="Consolas" panose="020B0609020204030204" pitchFamily="49" charset="0"/>
              </a:rPr>
              <a:t>realloc</a:t>
            </a:r>
            <a:r>
              <a:rPr lang="en-US" sz="300" dirty="0">
                <a:latin typeface="Consolas" panose="020B0609020204030204" pitchFamily="49" charset="0"/>
              </a:rPr>
              <a:t> a multidimensional array is a huge pain, and thus I will only make</a:t>
            </a:r>
          </a:p>
          <a:p>
            <a:r>
              <a:rPr lang="en-US" sz="300" dirty="0" err="1">
                <a:latin typeface="Consolas" panose="020B0609020204030204" pitchFamily="49" charset="0"/>
              </a:rPr>
              <a:t>ComponentList</a:t>
            </a:r>
            <a:r>
              <a:rPr lang="en-US" sz="300" dirty="0">
                <a:latin typeface="Consolas" panose="020B0609020204030204" pitchFamily="49" charset="0"/>
              </a:rPr>
              <a:t> be unmanaged using my own malloc and </a:t>
            </a:r>
            <a:r>
              <a:rPr lang="en-US" sz="300" dirty="0" err="1">
                <a:latin typeface="Consolas" panose="020B0609020204030204" pitchFamily="49" charset="0"/>
              </a:rPr>
              <a:t>realloc</a:t>
            </a:r>
            <a:r>
              <a:rPr lang="en-US" sz="300" dirty="0">
                <a:latin typeface="Consolas" panose="020B0609020204030204" pitchFamily="49" charset="0"/>
              </a:rPr>
              <a:t>. This also means I can handle index allocations.</a:t>
            </a:r>
          </a:p>
        </p:txBody>
      </p:sp>
    </p:spTree>
    <p:extLst>
      <p:ext uri="{BB962C8B-B14F-4D97-AF65-F5344CB8AC3E}">
        <p14:creationId xmlns:p14="http://schemas.microsoft.com/office/powerpoint/2010/main" val="158665217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771</TotalTime>
  <Words>1952</Words>
  <Application>Microsoft Office PowerPoint</Application>
  <PresentationFormat>Widescreen</PresentationFormat>
  <Paragraphs>194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Bierstadt</vt:lpstr>
      <vt:lpstr>Consolas</vt:lpstr>
      <vt:lpstr>inherit</vt:lpstr>
      <vt:lpstr>Symbol</vt:lpstr>
      <vt:lpstr>GestaltVTI</vt:lpstr>
      <vt:lpstr>Enter the Deep Devlog</vt:lpstr>
      <vt:lpstr>PowerPoint Presentation</vt:lpstr>
      <vt:lpstr>Net Code Problems</vt:lpstr>
      <vt:lpstr>Physics Engine problems (Unity)</vt:lpstr>
      <vt:lpstr>Game Code </vt:lpstr>
      <vt:lpstr>Physics</vt:lpstr>
      <vt:lpstr>Network</vt:lpstr>
      <vt:lpstr>C - Containers</vt:lpstr>
      <vt:lpstr>Engine (ECS)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christopherfirst christopherlast</cp:lastModifiedBy>
  <cp:revision>31</cp:revision>
  <dcterms:created xsi:type="dcterms:W3CDTF">2021-06-01T18:10:59Z</dcterms:created>
  <dcterms:modified xsi:type="dcterms:W3CDTF">2021-07-09T18:39:16Z</dcterms:modified>
</cp:coreProperties>
</file>