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6/30/2021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1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6/30/2021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90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6/30/2021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9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6/30/2021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557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6/30/2021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2019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6/30/2021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297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6/30/2021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23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6/30/2021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2533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6/30/2021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3236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6/30/2021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7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6/30/2021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0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6/30/2021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7571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jmmertens.medium.com/building-an-ecs-2-archetypes-and-vectorization-fe21690805f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descr="Underwater bubbles and sunlight">
            <a:extLst>
              <a:ext uri="{FF2B5EF4-FFF2-40B4-BE49-F238E27FC236}">
                <a16:creationId xmlns:a16="http://schemas.microsoft.com/office/drawing/2014/main" id="{0A87B66F-51E1-43FF-A1E2-D7E9481AC48A}"/>
              </a:ext>
            </a:extLst>
          </p:cNvPr>
          <p:cNvPicPr>
            <a:picLocks noChangeAspect="1"/>
          </p:cNvPicPr>
          <p:nvPr/>
        </p:nvPicPr>
        <p:blipFill rotWithShape="1">
          <a:blip r:embed="rId2">
            <a:alphaModFix amt="40000"/>
          </a:blip>
          <a:srcRect t="9049" b="6681"/>
          <a:stretch/>
        </p:blipFill>
        <p:spPr>
          <a:xfrm>
            <a:off x="-2" y="-4"/>
            <a:ext cx="12192001" cy="6858001"/>
          </a:xfrm>
          <a:prstGeom prst="rect">
            <a:avLst/>
          </a:prstGeom>
        </p:spPr>
      </p:pic>
      <p:sp>
        <p:nvSpPr>
          <p:cNvPr id="2" name="Title 1">
            <a:extLst>
              <a:ext uri="{FF2B5EF4-FFF2-40B4-BE49-F238E27FC236}">
                <a16:creationId xmlns:a16="http://schemas.microsoft.com/office/drawing/2014/main" id="{11FC0D4B-394C-4406-B528-9DCDF7B92C16}"/>
              </a:ext>
            </a:extLst>
          </p:cNvPr>
          <p:cNvSpPr>
            <a:spLocks noGrp="1"/>
          </p:cNvSpPr>
          <p:nvPr>
            <p:ph type="ctrTitle"/>
          </p:nvPr>
        </p:nvSpPr>
        <p:spPr>
          <a:xfrm>
            <a:off x="517870" y="978408"/>
            <a:ext cx="5021182" cy="2334248"/>
          </a:xfrm>
        </p:spPr>
        <p:txBody>
          <a:bodyPr anchor="t">
            <a:normAutofit/>
          </a:bodyPr>
          <a:lstStyle/>
          <a:p>
            <a:r>
              <a:rPr lang="en-GB">
                <a:solidFill>
                  <a:srgbClr val="FFFFFF"/>
                </a:solidFill>
              </a:rPr>
              <a:t>Enter the Deep Devlog</a:t>
            </a:r>
          </a:p>
        </p:txBody>
      </p:sp>
      <p:sp>
        <p:nvSpPr>
          <p:cNvPr id="3" name="Subtitle 2">
            <a:extLst>
              <a:ext uri="{FF2B5EF4-FFF2-40B4-BE49-F238E27FC236}">
                <a16:creationId xmlns:a16="http://schemas.microsoft.com/office/drawing/2014/main" id="{24688157-4533-4E47-9FA7-54887B130FCC}"/>
              </a:ext>
            </a:extLst>
          </p:cNvPr>
          <p:cNvSpPr>
            <a:spLocks noGrp="1"/>
          </p:cNvSpPr>
          <p:nvPr>
            <p:ph type="subTitle" idx="1"/>
          </p:nvPr>
        </p:nvSpPr>
        <p:spPr>
          <a:xfrm>
            <a:off x="6652366" y="4017818"/>
            <a:ext cx="5040785" cy="1828799"/>
          </a:xfrm>
        </p:spPr>
        <p:txBody>
          <a:bodyPr anchor="b">
            <a:normAutofit/>
          </a:bodyPr>
          <a:lstStyle/>
          <a:p>
            <a:endParaRPr lang="en-GB">
              <a:solidFill>
                <a:srgbClr val="FFFFFF"/>
              </a:solidFill>
            </a:endParaRPr>
          </a:p>
        </p:txBody>
      </p:sp>
      <p:sp>
        <p:nvSpPr>
          <p:cNvPr id="24"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C2895-3B14-4A47-9EC2-13FFF80852D5}"/>
              </a:ext>
            </a:extLst>
          </p:cNvPr>
          <p:cNvSpPr txBox="1"/>
          <p:nvPr/>
        </p:nvSpPr>
        <p:spPr>
          <a:xfrm>
            <a:off x="180975" y="142875"/>
            <a:ext cx="11820525" cy="4247317"/>
          </a:xfrm>
          <a:prstGeom prst="rect">
            <a:avLst/>
          </a:prstGeom>
          <a:noFill/>
        </p:spPr>
        <p:txBody>
          <a:bodyPr wrap="square" rtlCol="0">
            <a:spAutoFit/>
          </a:bodyPr>
          <a:lstStyle/>
          <a:p>
            <a:r>
              <a:rPr lang="en-GB" dirty="0"/>
              <a:t>Idea:</a:t>
            </a:r>
          </a:p>
          <a:p>
            <a:endParaRPr lang="en-GB" dirty="0"/>
          </a:p>
          <a:p>
            <a:r>
              <a:rPr lang="en-GB" dirty="0"/>
              <a:t>Large open world =&gt; exploration of tons of different creatures (some hostile etc).</a:t>
            </a:r>
          </a:p>
          <a:p>
            <a:r>
              <a:rPr lang="en-GB" dirty="0"/>
              <a:t>Simulated ecosystem of various species</a:t>
            </a:r>
          </a:p>
          <a:p>
            <a:endParaRPr lang="en-GB" dirty="0"/>
          </a:p>
          <a:p>
            <a:r>
              <a:rPr lang="en-GB" dirty="0"/>
              <a:t>Something similar to </a:t>
            </a:r>
            <a:r>
              <a:rPr lang="en-GB" dirty="0" err="1"/>
              <a:t>RainWorld</a:t>
            </a:r>
            <a:r>
              <a:rPr lang="en-GB" dirty="0"/>
              <a:t> and </a:t>
            </a:r>
            <a:r>
              <a:rPr lang="en-GB" dirty="0" err="1"/>
              <a:t>Subnautica</a:t>
            </a:r>
            <a:endParaRPr lang="en-GB" dirty="0"/>
          </a:p>
          <a:p>
            <a:endParaRPr lang="en-GB" dirty="0"/>
          </a:p>
          <a:p>
            <a:r>
              <a:rPr lang="en-GB" dirty="0"/>
              <a:t>3D world - multiplayer</a:t>
            </a:r>
          </a:p>
          <a:p>
            <a:endParaRPr lang="en-GB" dirty="0"/>
          </a:p>
          <a:p>
            <a:r>
              <a:rPr lang="en-GB" dirty="0"/>
              <a:t>Programming ideas to get this to actually work:</a:t>
            </a:r>
          </a:p>
          <a:p>
            <a:endParaRPr lang="en-GB" dirty="0"/>
          </a:p>
          <a:p>
            <a:r>
              <a:rPr lang="en-GB" dirty="0"/>
              <a:t>Procedural animations =&gt; use a simple rig similar to </a:t>
            </a:r>
            <a:r>
              <a:rPr lang="en-GB" dirty="0" err="1"/>
              <a:t>RainWorld</a:t>
            </a:r>
            <a:r>
              <a:rPr lang="en-GB" dirty="0"/>
              <a:t> involving particle points on the body which the mesh attaches to at the key particle points</a:t>
            </a:r>
          </a:p>
          <a:p>
            <a:endParaRPr lang="en-GB" dirty="0"/>
          </a:p>
          <a:p>
            <a:endParaRPr lang="en-GB" dirty="0"/>
          </a:p>
        </p:txBody>
      </p:sp>
    </p:spTree>
    <p:extLst>
      <p:ext uri="{BB962C8B-B14F-4D97-AF65-F5344CB8AC3E}">
        <p14:creationId xmlns:p14="http://schemas.microsoft.com/office/powerpoint/2010/main" val="3541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Net Code Problems</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463308"/>
          </a:xfrm>
          <a:prstGeom prst="rect">
            <a:avLst/>
          </a:prstGeom>
          <a:noFill/>
        </p:spPr>
        <p:txBody>
          <a:bodyPr wrap="square" rtlCol="0">
            <a:spAutoFit/>
          </a:bodyPr>
          <a:lstStyle/>
          <a:p>
            <a:r>
              <a:rPr lang="en-GB" dirty="0"/>
              <a:t>Creatures simulated by a lot of particles =&gt; that’s a lot of data to send across the net</a:t>
            </a:r>
          </a:p>
          <a:p>
            <a:endParaRPr lang="en-GB" dirty="0"/>
          </a:p>
          <a:p>
            <a:r>
              <a:rPr lang="en-GB" dirty="0"/>
              <a:t>Should the particles be client side simulated or only server side</a:t>
            </a:r>
          </a:p>
          <a:p>
            <a:pPr marL="285750" indent="-285750">
              <a:buFont typeface="Symbol" panose="05050102010706020507" pitchFamily="18" charset="2"/>
              <a:buChar char="Þ"/>
            </a:pPr>
            <a:r>
              <a:rPr lang="en-GB" dirty="0"/>
              <a:t>In this way the client can predict / interpolate the system</a:t>
            </a:r>
          </a:p>
          <a:p>
            <a:pPr marL="285750" indent="-285750">
              <a:buFont typeface="Symbol" panose="05050102010706020507" pitchFamily="18" charset="2"/>
              <a:buChar char="Þ"/>
            </a:pPr>
            <a:r>
              <a:rPr lang="en-GB" dirty="0"/>
              <a:t>Very computationally intensive</a:t>
            </a:r>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Essentially this is State Synchronization vs Snapshot Interpolation</a:t>
            </a:r>
          </a:p>
          <a:p>
            <a:pPr marL="285750" indent="-285750">
              <a:buFont typeface="Symbol" panose="05050102010706020507" pitchFamily="18" charset="2"/>
              <a:buChar char="Þ"/>
            </a:pPr>
            <a:endParaRPr lang="en-GB" dirty="0"/>
          </a:p>
          <a:p>
            <a:r>
              <a:rPr lang="en-GB" dirty="0"/>
              <a:t>State Synchronization</a:t>
            </a:r>
          </a:p>
          <a:p>
            <a:pPr marL="285750" indent="-285750">
              <a:buFont typeface="Symbol" panose="05050102010706020507" pitchFamily="18" charset="2"/>
              <a:buChar char="Þ"/>
            </a:pPr>
            <a:r>
              <a:rPr lang="en-GB" dirty="0"/>
              <a:t>Has no problems extrapolating from a point</a:t>
            </a:r>
          </a:p>
          <a:p>
            <a:pPr marL="742950" lvl="1" indent="-285750">
              <a:buFont typeface="Symbol" panose="05050102010706020507" pitchFamily="18" charset="2"/>
              <a:buChar char="Þ"/>
            </a:pPr>
            <a:r>
              <a:rPr lang="en-GB" dirty="0"/>
              <a:t>Makes client side prediction a lot easier</a:t>
            </a:r>
          </a:p>
          <a:p>
            <a:pPr marL="285750" indent="-285750">
              <a:buFont typeface="Symbol" panose="05050102010706020507" pitchFamily="18" charset="2"/>
              <a:buChar char="Þ"/>
            </a:pPr>
            <a:r>
              <a:rPr lang="en-GB" dirty="0"/>
              <a:t>Redundant computation (server and client calculating physics)</a:t>
            </a:r>
          </a:p>
          <a:p>
            <a:endParaRPr lang="en-GB" dirty="0"/>
          </a:p>
          <a:p>
            <a:r>
              <a:rPr lang="en-GB" dirty="0"/>
              <a:t>Snapshot Interpolation</a:t>
            </a:r>
          </a:p>
          <a:p>
            <a:pPr marL="285750" indent="-285750">
              <a:buFont typeface="Symbol" panose="05050102010706020507" pitchFamily="18" charset="2"/>
              <a:buChar char="Þ"/>
            </a:pPr>
            <a:r>
              <a:rPr lang="en-GB" dirty="0"/>
              <a:t>Has problems extrapolating from a point</a:t>
            </a:r>
          </a:p>
          <a:p>
            <a:pPr marL="285750" indent="-285750">
              <a:buFont typeface="Symbol" panose="05050102010706020507" pitchFamily="18" charset="2"/>
              <a:buChar char="Þ"/>
            </a:pPr>
            <a:r>
              <a:rPr lang="en-GB" dirty="0"/>
              <a:t>No redundant computation</a:t>
            </a:r>
          </a:p>
          <a:p>
            <a:pPr marL="285750" indent="-285750">
              <a:buFont typeface="Symbol" panose="05050102010706020507" pitchFamily="18" charset="2"/>
              <a:buChar char="Þ"/>
            </a:pPr>
            <a:r>
              <a:rPr lang="en-GB" dirty="0"/>
              <a:t>Client side prediction becomes a lot harder (maybe just don’t implement it at all)</a:t>
            </a:r>
          </a:p>
        </p:txBody>
      </p:sp>
    </p:spTree>
    <p:extLst>
      <p:ext uri="{BB962C8B-B14F-4D97-AF65-F5344CB8AC3E}">
        <p14:creationId xmlns:p14="http://schemas.microsoft.com/office/powerpoint/2010/main" val="205065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Physics Engine problems (Unity)</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4524315"/>
          </a:xfrm>
          <a:prstGeom prst="rect">
            <a:avLst/>
          </a:prstGeom>
          <a:noFill/>
        </p:spPr>
        <p:txBody>
          <a:bodyPr wrap="square" rtlCol="0">
            <a:spAutoFit/>
          </a:bodyPr>
          <a:lstStyle/>
          <a:p>
            <a:r>
              <a:rPr lang="en-GB" dirty="0"/>
              <a:t>Creatures simulated by a lot of particles =&gt; that’s a lot of computation power</a:t>
            </a:r>
          </a:p>
          <a:p>
            <a:endParaRPr lang="en-GB" dirty="0"/>
          </a:p>
          <a:p>
            <a:r>
              <a:rPr lang="en-GB" dirty="0"/>
              <a:t>Unity </a:t>
            </a:r>
            <a:r>
              <a:rPr lang="en-GB" dirty="0" err="1"/>
              <a:t>RigidBodies</a:t>
            </a:r>
            <a:r>
              <a:rPr lang="en-GB" dirty="0"/>
              <a:t> are not the most efficient thing =&gt; general coding</a:t>
            </a:r>
          </a:p>
          <a:p>
            <a:endParaRPr lang="en-GB" dirty="0"/>
          </a:p>
          <a:p>
            <a:r>
              <a:rPr lang="en-GB" dirty="0"/>
              <a:t>Work arounds</a:t>
            </a:r>
          </a:p>
          <a:p>
            <a:pPr marL="285750" indent="-285750">
              <a:buFont typeface="Symbol" panose="05050102010706020507" pitchFamily="18" charset="2"/>
              <a:buChar char="Þ"/>
            </a:pPr>
            <a:r>
              <a:rPr lang="en-GB" dirty="0"/>
              <a:t>Make my own physics engine (</a:t>
            </a:r>
            <a:r>
              <a:rPr lang="en-GB" dirty="0" err="1"/>
              <a:t>Rainworlds</a:t>
            </a:r>
            <a:r>
              <a:rPr lang="en-GB" dirty="0"/>
              <a:t> solution)</a:t>
            </a:r>
          </a:p>
          <a:p>
            <a:pPr marL="742950" lvl="1" indent="-285750">
              <a:buFont typeface="Symbol" panose="05050102010706020507" pitchFamily="18" charset="2"/>
              <a:buChar char="Þ"/>
            </a:pPr>
            <a:r>
              <a:rPr lang="en-GB" dirty="0"/>
              <a:t>It’s a little overkill</a:t>
            </a:r>
          </a:p>
          <a:p>
            <a:pPr marL="285750" indent="-285750">
              <a:buFont typeface="Symbol" panose="05050102010706020507" pitchFamily="18" charset="2"/>
              <a:buChar char="Þ"/>
            </a:pPr>
            <a:r>
              <a:rPr lang="en-GB" dirty="0"/>
              <a:t>This means unity will be used as a renderer</a:t>
            </a:r>
          </a:p>
          <a:p>
            <a:pPr marL="285750" indent="-285750">
              <a:buFont typeface="Symbol" panose="05050102010706020507" pitchFamily="18" charset="2"/>
              <a:buChar char="Þ"/>
            </a:pPr>
            <a:r>
              <a:rPr lang="en-GB" dirty="0"/>
              <a:t>I can control what is to be simulated and what wont be</a:t>
            </a:r>
          </a:p>
          <a:p>
            <a:pPr marL="742950" lvl="1" indent="-285750">
              <a:buFont typeface="Symbol" panose="05050102010706020507" pitchFamily="18" charset="2"/>
              <a:buChar char="Þ"/>
            </a:pPr>
            <a:r>
              <a:rPr lang="en-GB" dirty="0" err="1"/>
              <a:t>E.g</a:t>
            </a:r>
            <a:r>
              <a:rPr lang="en-GB" dirty="0"/>
              <a:t> creature bodies not around players don’t need to </a:t>
            </a:r>
            <a:r>
              <a:rPr lang="en-GB"/>
              <a:t>be simulated</a:t>
            </a:r>
            <a:endParaRPr lang="en-GB" dirty="0"/>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Other wise I just have to work with unity and just make do with how it is</a:t>
            </a:r>
          </a:p>
        </p:txBody>
      </p:sp>
    </p:spTree>
    <p:extLst>
      <p:ext uri="{BB962C8B-B14F-4D97-AF65-F5344CB8AC3E}">
        <p14:creationId xmlns:p14="http://schemas.microsoft.com/office/powerpoint/2010/main" val="38741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Game Code </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5816977"/>
          </a:xfrm>
          <a:prstGeom prst="rect">
            <a:avLst/>
          </a:prstGeom>
          <a:noFill/>
        </p:spPr>
        <p:txBody>
          <a:bodyPr wrap="square" rtlCol="0">
            <a:spAutoFit/>
          </a:bodyPr>
          <a:lstStyle/>
          <a:p>
            <a:r>
              <a:rPr lang="en-GB" sz="1200" dirty="0"/>
              <a:t>As discussed before big problems with unity engine, thus writing my own.</a:t>
            </a:r>
          </a:p>
          <a:p>
            <a:endParaRPr lang="en-GB" sz="1200" dirty="0"/>
          </a:p>
          <a:p>
            <a:r>
              <a:rPr lang="en-GB" sz="1200" dirty="0"/>
              <a:t>Languages: </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I know what </a:t>
            </a:r>
            <a:r>
              <a:rPr lang="en-GB" sz="1200" dirty="0" err="1"/>
              <a:t>im</a:t>
            </a:r>
            <a:r>
              <a:rPr lang="en-GB" sz="1200" dirty="0"/>
              <a:t> doing</a:t>
            </a:r>
          </a:p>
          <a:p>
            <a:pPr marL="742950" lvl="1" indent="-285750">
              <a:buFont typeface="Symbol" panose="05050102010706020507" pitchFamily="18" charset="2"/>
              <a:buChar char="Þ"/>
            </a:pPr>
            <a:r>
              <a:rPr lang="en-GB" sz="1200" dirty="0"/>
              <a:t>Slower and less control over  optimization decisions</a:t>
            </a:r>
          </a:p>
          <a:p>
            <a:pPr marL="742950" lvl="1" indent="-285750">
              <a:buFont typeface="Symbol" panose="05050102010706020507" pitchFamily="18" charset="2"/>
              <a:buChar char="Þ"/>
            </a:pPr>
            <a:r>
              <a:rPr lang="en-GB" sz="1200" dirty="0"/>
              <a:t>A lot more </a:t>
            </a:r>
            <a:r>
              <a:rPr lang="en-GB" sz="1200" dirty="0" err="1"/>
              <a:t>c++</a:t>
            </a:r>
            <a:r>
              <a:rPr lang="en-GB" sz="1200" dirty="0"/>
              <a:t> support is given for stuff like game engines</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No idea what </a:t>
            </a:r>
            <a:r>
              <a:rPr lang="en-GB" sz="1200" dirty="0" err="1"/>
              <a:t>im</a:t>
            </a:r>
            <a:r>
              <a:rPr lang="en-GB" sz="1200" dirty="0"/>
              <a:t> doing</a:t>
            </a:r>
          </a:p>
          <a:p>
            <a:pPr marL="742950" lvl="1" indent="-285750">
              <a:buFont typeface="Symbol" panose="05050102010706020507" pitchFamily="18" charset="2"/>
              <a:buChar char="Þ"/>
            </a:pPr>
            <a:r>
              <a:rPr lang="en-GB" sz="1200" dirty="0"/>
              <a:t>Greater control</a:t>
            </a:r>
          </a:p>
          <a:p>
            <a:pPr marL="742950" lvl="1" indent="-285750">
              <a:buFont typeface="Symbol" panose="05050102010706020507" pitchFamily="18" charset="2"/>
              <a:buChar char="Þ"/>
            </a:pPr>
            <a:r>
              <a:rPr lang="en-GB" sz="1200" dirty="0"/>
              <a:t>A lot more support</a:t>
            </a:r>
          </a:p>
          <a:p>
            <a:pPr marL="742950" lvl="1" indent="-285750">
              <a:buFont typeface="Symbol" panose="05050102010706020507" pitchFamily="18" charset="2"/>
              <a:buChar char="Þ"/>
            </a:pPr>
            <a:r>
              <a:rPr lang="en-GB" sz="1200" dirty="0"/>
              <a:t>Able to use systems like </a:t>
            </a:r>
            <a:r>
              <a:rPr lang="en-GB" sz="1200" dirty="0" err="1"/>
              <a:t>openmp</a:t>
            </a:r>
            <a:r>
              <a:rPr lang="en-GB" sz="1200" dirty="0"/>
              <a:t> (will need to run separate tests to check performance difference between handcrafted threads etc)</a:t>
            </a:r>
          </a:p>
          <a:p>
            <a:pPr marL="742950" lvl="1" indent="-285750">
              <a:buFont typeface="Symbol" panose="05050102010706020507" pitchFamily="18" charset="2"/>
              <a:buChar char="Þ"/>
            </a:pPr>
            <a:r>
              <a:rPr lang="en-GB" sz="1200" dirty="0"/>
              <a:t>Able to abuse SIMD and AVX AVX2 (advanced vector instructions etc)</a:t>
            </a:r>
          </a:p>
          <a:p>
            <a:pPr marL="742950" lvl="1" indent="-285750">
              <a:buFont typeface="Symbol" panose="05050102010706020507" pitchFamily="18" charset="2"/>
              <a:buChar char="Þ"/>
            </a:pPr>
            <a:endParaRPr lang="en-GB" sz="1200" dirty="0"/>
          </a:p>
          <a:p>
            <a:r>
              <a:rPr lang="en-GB" sz="1200" dirty="0"/>
              <a:t>To solve the problem of rendering:</a:t>
            </a:r>
          </a:p>
          <a:p>
            <a:pPr marL="285750" indent="-285750" algn="l" fontAlgn="base">
              <a:buFont typeface="Symbol" panose="05050102010706020507" pitchFamily="18" charset="2"/>
              <a:buChar char="Þ"/>
            </a:pPr>
            <a:r>
              <a:rPr lang="en-US" sz="1200" b="0" i="0" dirty="0">
                <a:solidFill>
                  <a:srgbClr val="000000"/>
                </a:solidFill>
                <a:effectLst/>
                <a:latin typeface="inherit"/>
              </a:rPr>
              <a:t>the server and game engine with simulation </a:t>
            </a:r>
            <a:r>
              <a:rPr lang="en-US" sz="1200" b="0" i="0" dirty="0" err="1">
                <a:solidFill>
                  <a:srgbClr val="000000"/>
                </a:solidFill>
                <a:effectLst/>
                <a:latin typeface="inherit"/>
              </a:rPr>
              <a:t>etc</a:t>
            </a:r>
            <a:r>
              <a:rPr lang="en-US" sz="1200" b="0" i="0" dirty="0">
                <a:solidFill>
                  <a:srgbClr val="000000"/>
                </a:solidFill>
                <a:effectLst/>
                <a:latin typeface="inherit"/>
              </a:rPr>
              <a:t> can be written in </a:t>
            </a:r>
            <a:r>
              <a:rPr lang="en-US" sz="1200" b="0" i="0" dirty="0" err="1">
                <a:solidFill>
                  <a:srgbClr val="000000"/>
                </a:solidFill>
                <a:effectLst/>
                <a:latin typeface="inherit"/>
              </a:rPr>
              <a:t>c++</a:t>
            </a:r>
            <a:r>
              <a:rPr lang="en-US" sz="1200" b="0" i="0" dirty="0">
                <a:solidFill>
                  <a:srgbClr val="000000"/>
                </a:solidFill>
                <a:effectLst/>
                <a:latin typeface="inherit"/>
              </a:rPr>
              <a:t> for efficiency and more control</a:t>
            </a:r>
          </a:p>
          <a:p>
            <a:pPr marL="742950" lvl="1" indent="-285750" fontAlgn="base">
              <a:buFont typeface="Symbol" panose="05050102010706020507" pitchFamily="18" charset="2"/>
              <a:buChar char="Þ"/>
            </a:pPr>
            <a:r>
              <a:rPr lang="en-US" sz="1200" dirty="0">
                <a:solidFill>
                  <a:srgbClr val="000000"/>
                </a:solidFill>
                <a:latin typeface="inherit"/>
              </a:rPr>
              <a:t>I</a:t>
            </a:r>
            <a:r>
              <a:rPr lang="en-US" sz="1200" b="0" i="0" dirty="0">
                <a:solidFill>
                  <a:srgbClr val="000000"/>
                </a:solidFill>
                <a:effectLst/>
                <a:latin typeface="inherit"/>
              </a:rPr>
              <a:t>ll need to learn some addition things to get the server to use the GPU for certain things</a:t>
            </a:r>
          </a:p>
          <a:p>
            <a:pPr marL="285750" indent="-285750" fontAlgn="base">
              <a:buFont typeface="Symbol" panose="05050102010706020507" pitchFamily="18" charset="2"/>
              <a:buChar char="Þ"/>
            </a:pPr>
            <a:r>
              <a:rPr lang="en-US" sz="1200" b="0" i="0" dirty="0">
                <a:solidFill>
                  <a:srgbClr val="000000"/>
                </a:solidFill>
                <a:effectLst/>
                <a:latin typeface="inherit"/>
              </a:rPr>
              <a:t>the </a:t>
            </a:r>
            <a:r>
              <a:rPr lang="en-US" sz="1200" b="0" i="0" dirty="0" err="1">
                <a:solidFill>
                  <a:srgbClr val="000000"/>
                </a:solidFill>
                <a:effectLst/>
                <a:latin typeface="inherit"/>
              </a:rPr>
              <a:t>c++</a:t>
            </a:r>
            <a:r>
              <a:rPr lang="en-US" sz="1200" b="0" i="0" dirty="0">
                <a:solidFill>
                  <a:srgbClr val="000000"/>
                </a:solidFill>
                <a:effectLst/>
                <a:latin typeface="inherit"/>
              </a:rPr>
              <a:t> server can send </a:t>
            </a:r>
            <a:r>
              <a:rPr lang="en-US" sz="1200" b="0" i="0" dirty="0" err="1">
                <a:solidFill>
                  <a:srgbClr val="000000"/>
                </a:solidFill>
                <a:effectLst/>
                <a:latin typeface="inherit"/>
              </a:rPr>
              <a:t>udp</a:t>
            </a:r>
            <a:r>
              <a:rPr lang="en-US" sz="1200" b="0" i="0" dirty="0">
                <a:solidFill>
                  <a:srgbClr val="000000"/>
                </a:solidFill>
                <a:effectLst/>
                <a:latin typeface="inherit"/>
              </a:rPr>
              <a:t> </a:t>
            </a:r>
            <a:r>
              <a:rPr lang="en-US" sz="1200" b="0" i="0" dirty="0" err="1">
                <a:solidFill>
                  <a:srgbClr val="000000"/>
                </a:solidFill>
                <a:effectLst/>
                <a:latin typeface="inherit"/>
              </a:rPr>
              <a:t>packts</a:t>
            </a:r>
            <a:r>
              <a:rPr lang="en-US" sz="1200" b="0" i="0" dirty="0">
                <a:solidFill>
                  <a:srgbClr val="000000"/>
                </a:solidFill>
                <a:effectLst/>
                <a:latin typeface="inherit"/>
              </a:rPr>
              <a:t> to </a:t>
            </a:r>
            <a:r>
              <a:rPr lang="en-US" sz="1200" b="0" i="0" dirty="0" err="1">
                <a:solidFill>
                  <a:srgbClr val="000000"/>
                </a:solidFill>
                <a:effectLst/>
                <a:latin typeface="inherit"/>
              </a:rPr>
              <a:t>c#</a:t>
            </a:r>
            <a:r>
              <a:rPr lang="en-US" sz="1200" b="0" i="0" dirty="0">
                <a:solidFill>
                  <a:srgbClr val="000000"/>
                </a:solidFill>
                <a:effectLst/>
                <a:latin typeface="inherit"/>
              </a:rPr>
              <a:t> clients running which </a:t>
            </a:r>
            <a:r>
              <a:rPr lang="en-US" sz="1200" b="0" i="0" dirty="0" err="1">
                <a:solidFill>
                  <a:srgbClr val="000000"/>
                </a:solidFill>
                <a:effectLst/>
                <a:latin typeface="inherit"/>
              </a:rPr>
              <a:t>c#</a:t>
            </a:r>
            <a:r>
              <a:rPr lang="en-US" sz="1200" b="0" i="0" dirty="0">
                <a:solidFill>
                  <a:srgbClr val="000000"/>
                </a:solidFill>
                <a:effectLst/>
                <a:latin typeface="inherit"/>
              </a:rPr>
              <a:t> decodes to render using unity</a:t>
            </a:r>
          </a:p>
          <a:p>
            <a:pPr marL="285750" indent="-285750" fontAlgn="base">
              <a:buFont typeface="Symbol" panose="05050102010706020507" pitchFamily="18" charset="2"/>
              <a:buChar char="Þ"/>
            </a:pPr>
            <a:r>
              <a:rPr lang="en-US" sz="1200" b="0" i="0" dirty="0">
                <a:solidFill>
                  <a:srgbClr val="000000"/>
                </a:solidFill>
                <a:effectLst/>
                <a:latin typeface="inherit"/>
              </a:rPr>
              <a:t>this means my server </a:t>
            </a:r>
            <a:r>
              <a:rPr lang="en-US" sz="1200" b="0" i="0" dirty="0" err="1">
                <a:solidFill>
                  <a:srgbClr val="000000"/>
                </a:solidFill>
                <a:effectLst/>
                <a:latin typeface="inherit"/>
              </a:rPr>
              <a:t>archintecture</a:t>
            </a:r>
            <a:r>
              <a:rPr lang="en-US" sz="1200" b="0" i="0" dirty="0">
                <a:solidFill>
                  <a:srgbClr val="000000"/>
                </a:solidFill>
                <a:effectLst/>
                <a:latin typeface="inherit"/>
              </a:rPr>
              <a:t> is snapshot interpolation rather than state synchronization as the </a:t>
            </a:r>
            <a:r>
              <a:rPr lang="en-US" sz="1200" b="0" i="0" dirty="0" err="1">
                <a:solidFill>
                  <a:srgbClr val="000000"/>
                </a:solidFill>
                <a:effectLst/>
                <a:latin typeface="inherit"/>
              </a:rPr>
              <a:t>c#</a:t>
            </a:r>
            <a:r>
              <a:rPr lang="en-US" sz="1200" b="0" i="0" dirty="0">
                <a:solidFill>
                  <a:srgbClr val="000000"/>
                </a:solidFill>
                <a:effectLst/>
                <a:latin typeface="inherit"/>
              </a:rPr>
              <a:t> clients cannot simulate physics without the </a:t>
            </a:r>
            <a:r>
              <a:rPr lang="en-US" sz="1200" b="0" i="0" dirty="0" err="1">
                <a:solidFill>
                  <a:srgbClr val="000000"/>
                </a:solidFill>
                <a:effectLst/>
                <a:latin typeface="inherit"/>
              </a:rPr>
              <a:t>c++</a:t>
            </a:r>
            <a:r>
              <a:rPr lang="en-US" sz="1200" b="0" i="0" dirty="0">
                <a:solidFill>
                  <a:srgbClr val="000000"/>
                </a:solidFill>
                <a:effectLst/>
                <a:latin typeface="inherit"/>
              </a:rPr>
              <a:t> game engine</a:t>
            </a:r>
          </a:p>
          <a:p>
            <a:pPr marL="285750" indent="-285750" fontAlgn="base">
              <a:buFont typeface="Symbol" panose="05050102010706020507" pitchFamily="18" charset="2"/>
              <a:buChar char="Þ"/>
            </a:pPr>
            <a:r>
              <a:rPr lang="en-US" sz="1200" b="0" i="0" dirty="0">
                <a:solidFill>
                  <a:srgbClr val="000000"/>
                </a:solidFill>
                <a:effectLst/>
                <a:latin typeface="inherit"/>
              </a:rPr>
              <a:t>the </a:t>
            </a:r>
            <a:r>
              <a:rPr lang="en-US" sz="1200" b="0" i="0" dirty="0" err="1">
                <a:solidFill>
                  <a:srgbClr val="000000"/>
                </a:solidFill>
                <a:effectLst/>
                <a:latin typeface="inherit"/>
              </a:rPr>
              <a:t>c++</a:t>
            </a:r>
            <a:r>
              <a:rPr lang="en-US" sz="1200" b="0" i="0" dirty="0">
                <a:solidFill>
                  <a:srgbClr val="000000"/>
                </a:solidFill>
                <a:effectLst/>
                <a:latin typeface="inherit"/>
              </a:rPr>
              <a:t> server and </a:t>
            </a:r>
            <a:r>
              <a:rPr lang="en-US" sz="1200" b="0" i="0" dirty="0" err="1">
                <a:solidFill>
                  <a:srgbClr val="000000"/>
                </a:solidFill>
                <a:effectLst/>
                <a:latin typeface="inherit"/>
              </a:rPr>
              <a:t>gameengine</a:t>
            </a:r>
            <a:r>
              <a:rPr lang="en-US" sz="1200" b="0" i="0" dirty="0">
                <a:solidFill>
                  <a:srgbClr val="000000"/>
                </a:solidFill>
                <a:effectLst/>
                <a:latin typeface="inherit"/>
              </a:rPr>
              <a:t> can technically be interfaced with via </a:t>
            </a:r>
            <a:r>
              <a:rPr lang="en-US" sz="1200" b="0" i="0" dirty="0" err="1">
                <a:solidFill>
                  <a:srgbClr val="000000"/>
                </a:solidFill>
                <a:effectLst/>
                <a:latin typeface="inherit"/>
              </a:rPr>
              <a:t>unmannaged</a:t>
            </a:r>
            <a:r>
              <a:rPr lang="en-US" sz="1200" b="0" i="0" dirty="0">
                <a:solidFill>
                  <a:srgbClr val="000000"/>
                </a:solidFill>
                <a:effectLst/>
                <a:latin typeface="inherit"/>
              </a:rPr>
              <a:t> </a:t>
            </a:r>
            <a:r>
              <a:rPr lang="en-US" sz="1200" b="0" i="0" dirty="0" err="1">
                <a:solidFill>
                  <a:srgbClr val="000000"/>
                </a:solidFill>
                <a:effectLst/>
                <a:latin typeface="inherit"/>
              </a:rPr>
              <a:t>dll</a:t>
            </a:r>
            <a:r>
              <a:rPr lang="en-US" sz="1200" b="0" i="0" dirty="0">
                <a:solidFill>
                  <a:srgbClr val="000000"/>
                </a:solidFill>
                <a:effectLst/>
                <a:latin typeface="inherit"/>
              </a:rPr>
              <a:t> from </a:t>
            </a:r>
            <a:r>
              <a:rPr lang="en-US" sz="1200" b="0" i="0" dirty="0" err="1">
                <a:solidFill>
                  <a:srgbClr val="000000"/>
                </a:solidFill>
                <a:effectLst/>
                <a:latin typeface="inherit"/>
              </a:rPr>
              <a:t>c#</a:t>
            </a:r>
            <a:r>
              <a:rPr lang="en-US" sz="1200" b="0" i="0" dirty="0">
                <a:solidFill>
                  <a:srgbClr val="000000"/>
                </a:solidFill>
                <a:effectLst/>
                <a:latin typeface="inherit"/>
              </a:rPr>
              <a:t> but </a:t>
            </a:r>
            <a:r>
              <a:rPr lang="en-US" sz="1200" b="0" i="0" dirty="0" err="1">
                <a:solidFill>
                  <a:srgbClr val="000000"/>
                </a:solidFill>
                <a:effectLst/>
                <a:latin typeface="inherit"/>
              </a:rPr>
              <a:t>i</a:t>
            </a:r>
            <a:r>
              <a:rPr lang="en-US" sz="1200" b="0" i="0" dirty="0">
                <a:solidFill>
                  <a:srgbClr val="000000"/>
                </a:solidFill>
                <a:effectLst/>
                <a:latin typeface="inherit"/>
              </a:rPr>
              <a:t> think </a:t>
            </a:r>
            <a:r>
              <a:rPr lang="en-US" sz="1200" b="0" i="0" dirty="0" err="1">
                <a:solidFill>
                  <a:srgbClr val="000000"/>
                </a:solidFill>
                <a:effectLst/>
                <a:latin typeface="inherit"/>
              </a:rPr>
              <a:t>thats</a:t>
            </a:r>
            <a:r>
              <a:rPr lang="en-US" sz="1200" b="0" i="0" dirty="0">
                <a:solidFill>
                  <a:srgbClr val="000000"/>
                </a:solidFill>
                <a:effectLst/>
                <a:latin typeface="inherit"/>
              </a:rPr>
              <a:t> not the best option since </a:t>
            </a:r>
            <a:r>
              <a:rPr lang="en-US" sz="1200" b="0" i="0" dirty="0" err="1">
                <a:solidFill>
                  <a:srgbClr val="000000"/>
                </a:solidFill>
                <a:effectLst/>
                <a:latin typeface="inherit"/>
              </a:rPr>
              <a:t>dll</a:t>
            </a:r>
            <a:r>
              <a:rPr lang="en-US" sz="1200" b="0" i="0" dirty="0">
                <a:solidFill>
                  <a:srgbClr val="000000"/>
                </a:solidFill>
                <a:effectLst/>
                <a:latin typeface="inherit"/>
              </a:rPr>
              <a:t> and </a:t>
            </a:r>
            <a:r>
              <a:rPr lang="en-US" sz="1200" b="0" i="0" dirty="0" err="1">
                <a:solidFill>
                  <a:srgbClr val="000000"/>
                </a:solidFill>
                <a:effectLst/>
                <a:latin typeface="inherit"/>
              </a:rPr>
              <a:t>c#</a:t>
            </a:r>
            <a:r>
              <a:rPr lang="en-US" sz="1200" b="0" i="0" dirty="0">
                <a:solidFill>
                  <a:srgbClr val="000000"/>
                </a:solidFill>
                <a:effectLst/>
                <a:latin typeface="inherit"/>
              </a:rPr>
              <a:t> memory management has bad overhead </a:t>
            </a:r>
          </a:p>
          <a:p>
            <a:pPr marL="742950" lvl="1" indent="-285750" fontAlgn="base">
              <a:buFont typeface="Symbol" panose="05050102010706020507" pitchFamily="18" charset="2"/>
              <a:buChar char="Þ"/>
            </a:pPr>
            <a:r>
              <a:rPr lang="en-US" sz="1200" b="0" i="0" dirty="0">
                <a:solidFill>
                  <a:srgbClr val="000000"/>
                </a:solidFill>
                <a:effectLst/>
                <a:latin typeface="inherit"/>
              </a:rPr>
              <a:t>coding the game engine in </a:t>
            </a:r>
            <a:r>
              <a:rPr lang="en-US" sz="1200" b="0" i="0" dirty="0" err="1">
                <a:solidFill>
                  <a:srgbClr val="000000"/>
                </a:solidFill>
                <a:effectLst/>
                <a:latin typeface="inherit"/>
              </a:rPr>
              <a:t>c#</a:t>
            </a:r>
            <a:r>
              <a:rPr lang="en-US" sz="1200" b="0" i="0" dirty="0">
                <a:solidFill>
                  <a:srgbClr val="000000"/>
                </a:solidFill>
                <a:effectLst/>
                <a:latin typeface="inherit"/>
              </a:rPr>
              <a:t> would solve this issue but the lack of control over the optimization may hurt</a:t>
            </a:r>
          </a:p>
          <a:p>
            <a:pPr marL="285750" indent="-285750" fontAlgn="base">
              <a:buFont typeface="Symbol" panose="05050102010706020507" pitchFamily="18" charset="2"/>
              <a:buChar char="Þ"/>
            </a:pPr>
            <a:r>
              <a:rPr lang="en-US" sz="1200" b="0" i="0" dirty="0" err="1">
                <a:solidFill>
                  <a:srgbClr val="000000"/>
                </a:solidFill>
                <a:effectLst/>
                <a:latin typeface="inherit"/>
              </a:rPr>
              <a:t>directx</a:t>
            </a:r>
            <a:r>
              <a:rPr lang="en-US" sz="1200" b="0" i="0" dirty="0">
                <a:solidFill>
                  <a:srgbClr val="000000"/>
                </a:solidFill>
                <a:effectLst/>
                <a:latin typeface="inherit"/>
              </a:rPr>
              <a:t> is </a:t>
            </a:r>
            <a:r>
              <a:rPr lang="en-US" sz="1200" b="0" i="0" dirty="0" err="1">
                <a:solidFill>
                  <a:srgbClr val="000000"/>
                </a:solidFill>
                <a:effectLst/>
                <a:latin typeface="inherit"/>
              </a:rPr>
              <a:t>c++</a:t>
            </a:r>
            <a:r>
              <a:rPr lang="en-US" sz="1200" b="0" i="0" dirty="0">
                <a:solidFill>
                  <a:srgbClr val="000000"/>
                </a:solidFill>
                <a:effectLst/>
                <a:latin typeface="inherit"/>
              </a:rPr>
              <a:t> and has </a:t>
            </a:r>
            <a:r>
              <a:rPr lang="en-US" sz="1200" b="0" i="0" dirty="0" err="1">
                <a:solidFill>
                  <a:srgbClr val="000000"/>
                </a:solidFill>
                <a:effectLst/>
                <a:latin typeface="inherit"/>
              </a:rPr>
              <a:t>hlsl</a:t>
            </a:r>
            <a:r>
              <a:rPr lang="en-US" sz="1200" b="0" i="0" dirty="0">
                <a:solidFill>
                  <a:srgbClr val="000000"/>
                </a:solidFill>
                <a:effectLst/>
                <a:latin typeface="inherit"/>
              </a:rPr>
              <a:t> support but for cross platform </a:t>
            </a:r>
            <a:r>
              <a:rPr lang="en-US" sz="1200" b="0" i="0" dirty="0" err="1">
                <a:solidFill>
                  <a:srgbClr val="000000"/>
                </a:solidFill>
                <a:effectLst/>
                <a:latin typeface="inherit"/>
              </a:rPr>
              <a:t>i</a:t>
            </a:r>
            <a:r>
              <a:rPr lang="en-US" sz="1200" b="0" i="0" dirty="0">
                <a:solidFill>
                  <a:srgbClr val="000000"/>
                </a:solidFill>
                <a:effectLst/>
                <a:latin typeface="inherit"/>
              </a:rPr>
              <a:t> </a:t>
            </a:r>
            <a:r>
              <a:rPr lang="en-US" sz="1200" b="0" i="0" dirty="0" err="1">
                <a:solidFill>
                  <a:srgbClr val="000000"/>
                </a:solidFill>
                <a:effectLst/>
                <a:latin typeface="inherit"/>
              </a:rPr>
              <a:t>gotta</a:t>
            </a:r>
            <a:r>
              <a:rPr lang="en-US" sz="1200" b="0" i="0" dirty="0">
                <a:solidFill>
                  <a:srgbClr val="000000"/>
                </a:solidFill>
                <a:effectLst/>
                <a:latin typeface="inherit"/>
              </a:rPr>
              <a:t> figure </a:t>
            </a:r>
            <a:r>
              <a:rPr lang="en-US" sz="1200" b="0" i="0" dirty="0" err="1">
                <a:solidFill>
                  <a:srgbClr val="000000"/>
                </a:solidFill>
                <a:effectLst/>
                <a:latin typeface="inherit"/>
              </a:rPr>
              <a:t>somethin</a:t>
            </a:r>
            <a:r>
              <a:rPr lang="en-US" sz="1200" b="0" i="0" dirty="0">
                <a:solidFill>
                  <a:srgbClr val="000000"/>
                </a:solidFill>
                <a:effectLst/>
                <a:latin typeface="inherit"/>
              </a:rPr>
              <a:t> else out</a:t>
            </a:r>
          </a:p>
          <a:p>
            <a:endParaRPr lang="en-GB" sz="1200" dirty="0"/>
          </a:p>
        </p:txBody>
      </p:sp>
    </p:spTree>
    <p:extLst>
      <p:ext uri="{BB962C8B-B14F-4D97-AF65-F5344CB8AC3E}">
        <p14:creationId xmlns:p14="http://schemas.microsoft.com/office/powerpoint/2010/main" val="132273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Physics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fontScale="92500" lnSpcReduction="20000"/>
          </a:bodyPr>
          <a:lstStyle/>
          <a:p>
            <a:pPr marL="342900" indent="-342900">
              <a:buFont typeface="Symbol" panose="05050102010706020507" pitchFamily="18" charset="2"/>
              <a:buChar char="Þ"/>
            </a:pPr>
            <a:r>
              <a:rPr lang="en-GB" dirty="0"/>
              <a:t>Separation of Physics Objects and Entities</a:t>
            </a:r>
          </a:p>
          <a:p>
            <a:pPr marL="342900" indent="-342900">
              <a:buFont typeface="Symbol" panose="05050102010706020507" pitchFamily="18" charset="2"/>
              <a:buChar char="Þ"/>
            </a:pPr>
            <a:r>
              <a:rPr lang="en-GB" dirty="0"/>
              <a:t>Have Entities own the physics objects they require (similar to </a:t>
            </a:r>
            <a:r>
              <a:rPr lang="en-GB" dirty="0" err="1"/>
              <a:t>bodychunks</a:t>
            </a:r>
            <a:r>
              <a:rPr lang="en-GB" dirty="0"/>
              <a:t> in </a:t>
            </a:r>
            <a:r>
              <a:rPr lang="en-GB" dirty="0" err="1"/>
              <a:t>rainworld</a:t>
            </a:r>
            <a:r>
              <a:rPr lang="en-GB" dirty="0"/>
              <a:t>) and have active physics objects referred to in the </a:t>
            </a:r>
            <a:r>
              <a:rPr lang="en-GB" dirty="0" err="1"/>
              <a:t>physicsworld</a:t>
            </a:r>
            <a:r>
              <a:rPr lang="en-GB" dirty="0"/>
              <a:t> and entities control whether they are active or not.</a:t>
            </a:r>
          </a:p>
          <a:p>
            <a:pPr marL="342900" indent="-342900">
              <a:buFont typeface="Symbol" panose="05050102010706020507" pitchFamily="18" charset="2"/>
              <a:buChar char="Þ"/>
            </a:pPr>
            <a:r>
              <a:rPr lang="en-GB" dirty="0"/>
              <a:t>For performance in the case of data oriented design, have all physics objects stored in the physics world where entities have pointers to them such that all physics objects are together and all </a:t>
            </a:r>
            <a:r>
              <a:rPr lang="en-GB" dirty="0" err="1"/>
              <a:t>entites</a:t>
            </a:r>
            <a:r>
              <a:rPr lang="en-GB" dirty="0"/>
              <a:t> are together</a:t>
            </a:r>
          </a:p>
          <a:p>
            <a:pPr marL="617220" lvl="1" indent="-342900">
              <a:buFont typeface="Symbol" panose="05050102010706020507" pitchFamily="18" charset="2"/>
              <a:buChar char="Þ"/>
            </a:pPr>
            <a:r>
              <a:rPr lang="en-GB" dirty="0"/>
              <a:t>Might need to reconfigure stuff like this when it comes to true data oriented design where all positions are put together, all velocities are put together etc…</a:t>
            </a:r>
          </a:p>
        </p:txBody>
      </p:sp>
    </p:spTree>
    <p:extLst>
      <p:ext uri="{BB962C8B-B14F-4D97-AF65-F5344CB8AC3E}">
        <p14:creationId xmlns:p14="http://schemas.microsoft.com/office/powerpoint/2010/main" val="267827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Network</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a:bodyPr>
          <a:lstStyle/>
          <a:p>
            <a:pPr marL="342900" indent="-342900">
              <a:buFont typeface="Symbol" panose="05050102010706020507" pitchFamily="18" charset="2"/>
              <a:buChar char="Þ"/>
            </a:pPr>
            <a:r>
              <a:rPr lang="en-GB" dirty="0"/>
              <a:t>Problem with Endianness</a:t>
            </a:r>
          </a:p>
          <a:p>
            <a:pPr marL="342900" indent="-342900">
              <a:buFont typeface="Symbol" panose="05050102010706020507" pitchFamily="18" charset="2"/>
              <a:buChar char="Þ"/>
            </a:pPr>
            <a:r>
              <a:rPr lang="en-GB" dirty="0"/>
              <a:t>Function to check endianness</a:t>
            </a:r>
          </a:p>
          <a:p>
            <a:pPr marL="342900" indent="-342900">
              <a:buFont typeface="Symbol" panose="05050102010706020507" pitchFamily="18" charset="2"/>
              <a:buChar char="Þ"/>
            </a:pPr>
            <a:r>
              <a:rPr lang="en-GB" dirty="0"/>
              <a:t>Clients agree to use same endianness as server</a:t>
            </a:r>
          </a:p>
          <a:p>
            <a:pPr marL="617220" lvl="1" indent="-342900">
              <a:buFont typeface="Symbol" panose="05050102010706020507" pitchFamily="18" charset="2"/>
              <a:buChar char="Þ"/>
            </a:pPr>
            <a:r>
              <a:rPr lang="en-GB" dirty="0"/>
              <a:t>Simply easier to code as clients only have to do conversion instead of server as well</a:t>
            </a:r>
          </a:p>
          <a:p>
            <a:pPr marL="342900" indent="-342900">
              <a:buFont typeface="Symbol" panose="05050102010706020507" pitchFamily="18" charset="2"/>
              <a:buChar char="Þ"/>
            </a:pPr>
            <a:r>
              <a:rPr lang="en-GB" dirty="0"/>
              <a:t>Network packets header design</a:t>
            </a:r>
          </a:p>
          <a:p>
            <a:pPr marL="617220" lvl="1" indent="-342900">
              <a:buFont typeface="Symbol" panose="05050102010706020507" pitchFamily="18" charset="2"/>
              <a:buChar char="Þ"/>
            </a:pPr>
            <a:r>
              <a:rPr lang="en-GB" dirty="0"/>
              <a:t>See Enter the </a:t>
            </a:r>
            <a:r>
              <a:rPr lang="en-GB" dirty="0" err="1"/>
              <a:t>DeadZone</a:t>
            </a:r>
            <a:endParaRPr lang="en-GB" dirty="0"/>
          </a:p>
        </p:txBody>
      </p:sp>
    </p:spTree>
    <p:extLst>
      <p:ext uri="{BB962C8B-B14F-4D97-AF65-F5344CB8AC3E}">
        <p14:creationId xmlns:p14="http://schemas.microsoft.com/office/powerpoint/2010/main" val="151574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Engine (ECS)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lnSpcReduction="10000"/>
          </a:bodyPr>
          <a:lstStyle/>
          <a:p>
            <a:pPr marL="342900" indent="-342900">
              <a:buFont typeface="Symbol" panose="05050102010706020507" pitchFamily="18" charset="2"/>
              <a:buChar char="Þ"/>
            </a:pPr>
            <a:r>
              <a:rPr lang="en-GB" dirty="0"/>
              <a:t>Uses ECS Archetype implementation</a:t>
            </a:r>
          </a:p>
          <a:p>
            <a:pPr marL="617220" lvl="1" indent="-342900">
              <a:buFont typeface="Symbol" panose="05050102010706020507" pitchFamily="18" charset="2"/>
              <a:buChar char="Þ"/>
            </a:pPr>
            <a:r>
              <a:rPr lang="en-GB" dirty="0">
                <a:hlinkClick r:id="rId2"/>
              </a:rPr>
              <a:t>https://ajmmertens.medium.com/building-an-ecs-2-archetypes-and-vectorization-fe21690805f9</a:t>
            </a:r>
            <a:r>
              <a:rPr lang="en-GB" dirty="0"/>
              <a:t> (based on)</a:t>
            </a:r>
          </a:p>
          <a:p>
            <a:pPr marL="342900" indent="-342900">
              <a:buFont typeface="Symbol" panose="05050102010706020507" pitchFamily="18" charset="2"/>
              <a:buChar char="Þ"/>
            </a:pPr>
            <a:r>
              <a:rPr lang="en-GB" dirty="0"/>
              <a:t>Entity Hierarchy system</a:t>
            </a:r>
          </a:p>
          <a:p>
            <a:pPr marL="342900" indent="-342900">
              <a:buFont typeface="Symbol" panose="05050102010706020507" pitchFamily="18" charset="2"/>
              <a:buChar char="Þ"/>
            </a:pPr>
            <a:r>
              <a:rPr lang="en-GB" dirty="0"/>
              <a:t>ECS_ID for naming components to make them readable and </a:t>
            </a:r>
            <a:r>
              <a:rPr lang="en-GB" dirty="0" err="1"/>
              <a:t>debbugable</a:t>
            </a:r>
            <a:endParaRPr lang="en-GB" dirty="0"/>
          </a:p>
          <a:p>
            <a:pPr marL="342900" indent="-342900">
              <a:buFont typeface="Symbol" panose="05050102010706020507" pitchFamily="18" charset="2"/>
              <a:buChar char="Þ"/>
            </a:pPr>
            <a:r>
              <a:rPr lang="en-GB" dirty="0" err="1"/>
              <a:t>EntityHandle</a:t>
            </a:r>
            <a:r>
              <a:rPr lang="en-GB" dirty="0"/>
              <a:t> uses specific bit pattern</a:t>
            </a:r>
          </a:p>
          <a:p>
            <a:pPr marL="617220" lvl="1" indent="-342900">
              <a:buFont typeface="Symbol" panose="05050102010706020507" pitchFamily="18" charset="2"/>
              <a:buChar char="Þ"/>
            </a:pPr>
            <a:r>
              <a:rPr lang="en-GB" dirty="0"/>
              <a:t>At the moment the last 8 bits specify the type role (</a:t>
            </a:r>
            <a:r>
              <a:rPr lang="en-GB" dirty="0" err="1"/>
              <a:t>e.g</a:t>
            </a:r>
            <a:r>
              <a:rPr lang="en-GB" dirty="0"/>
              <a:t> Parent (hierarchy), </a:t>
            </a:r>
            <a:r>
              <a:rPr lang="en-GB" dirty="0" err="1"/>
              <a:t>Instanceof</a:t>
            </a:r>
            <a:r>
              <a:rPr lang="en-GB" dirty="0"/>
              <a:t> (prefabs) etc…) when it comes to components</a:t>
            </a:r>
          </a:p>
          <a:p>
            <a:pPr marL="617220" lvl="1" indent="-342900">
              <a:buFont typeface="Symbol" panose="05050102010706020507" pitchFamily="18" charset="2"/>
              <a:buChar char="Þ"/>
            </a:pPr>
            <a:r>
              <a:rPr lang="en-GB" dirty="0"/>
              <a:t>Generator system as described by link above to prevent reuse of deleted objects</a:t>
            </a:r>
          </a:p>
        </p:txBody>
      </p:sp>
      <p:sp>
        <p:nvSpPr>
          <p:cNvPr id="5" name="TextBox 4">
            <a:extLst>
              <a:ext uri="{FF2B5EF4-FFF2-40B4-BE49-F238E27FC236}">
                <a16:creationId xmlns:a16="http://schemas.microsoft.com/office/drawing/2014/main" id="{4B991EC2-3A0F-4BF4-BE24-D9B1EF3D518F}"/>
              </a:ext>
            </a:extLst>
          </p:cNvPr>
          <p:cNvSpPr txBox="1"/>
          <p:nvPr/>
        </p:nvSpPr>
        <p:spPr>
          <a:xfrm>
            <a:off x="517870" y="2167755"/>
            <a:ext cx="6094602" cy="4293483"/>
          </a:xfrm>
          <a:prstGeom prst="rect">
            <a:avLst/>
          </a:prstGeom>
          <a:noFill/>
        </p:spPr>
        <p:txBody>
          <a:bodyPr wrap="square">
            <a:spAutoFit/>
          </a:bodyPr>
          <a:lstStyle/>
          <a:p>
            <a:r>
              <a:rPr lang="en-US" sz="300" dirty="0">
                <a:latin typeface="Consolas" panose="020B0609020204030204" pitchFamily="49" charset="0"/>
              </a:rPr>
              <a:t>Entity Hierarchy =&gt;</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    //BASE REQUIREMENTS</a:t>
            </a:r>
          </a:p>
          <a:p>
            <a:r>
              <a:rPr lang="en-US" sz="300" dirty="0">
                <a:latin typeface="Consolas" panose="020B0609020204030204" pitchFamily="49" charset="0"/>
              </a:rPr>
              <a:t>    1 : [1, 2], //DEEP_ECS_COMPONENT</a:t>
            </a:r>
          </a:p>
          <a:p>
            <a:r>
              <a:rPr lang="en-US" sz="300" dirty="0">
                <a:latin typeface="Consolas" panose="020B0609020204030204" pitchFamily="49" charset="0"/>
              </a:rPr>
              <a:t>    2 : [1, 2], //DEEP_ECS_ID</a:t>
            </a:r>
          </a:p>
          <a:p>
            <a:r>
              <a:rPr lang="en-US" sz="300" dirty="0">
                <a:latin typeface="Consolas" panose="020B0609020204030204" pitchFamily="49" charset="0"/>
              </a:rPr>
              <a:t>    </a:t>
            </a:r>
          </a:p>
          <a:p>
            <a:r>
              <a:rPr lang="en-US" sz="300" dirty="0">
                <a:latin typeface="Consolas" panose="020B0609020204030204" pitchFamily="49" charset="0"/>
              </a:rPr>
              <a:t>    3 : [1, 2], //Describes a component</a:t>
            </a:r>
          </a:p>
          <a:p>
            <a:r>
              <a:rPr lang="en-US" sz="300" dirty="0">
                <a:latin typeface="Consolas" panose="020B0609020204030204" pitchFamily="49" charset="0"/>
              </a:rPr>
              <a:t>    4 : [2, 3], //Entity that uses component 3</a:t>
            </a:r>
          </a:p>
          <a:p>
            <a:r>
              <a:rPr lang="en-US" sz="300" dirty="0">
                <a:latin typeface="Consolas" panose="020B0609020204030204" pitchFamily="49" charset="0"/>
              </a:rPr>
              <a:t>    5 : [2, 3]  //Entity that uses component 3</a:t>
            </a:r>
          </a:p>
          <a:p>
            <a:endParaRPr lang="en-US" sz="300" dirty="0">
              <a:latin typeface="Consolas" panose="020B0609020204030204" pitchFamily="49" charset="0"/>
            </a:endParaRP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Archetype Component Listing =&gt;</a:t>
            </a:r>
          </a:p>
          <a:p>
            <a:r>
              <a:rPr lang="en-US" sz="300" dirty="0">
                <a:latin typeface="Consolas" panose="020B0609020204030204" pitchFamily="49" charset="0"/>
              </a:rPr>
              <a:t>{</a:t>
            </a:r>
          </a:p>
          <a:p>
            <a:r>
              <a:rPr lang="en-US" sz="300" dirty="0">
                <a:latin typeface="Consolas" panose="020B0609020204030204" pitchFamily="49" charset="0"/>
              </a:rPr>
              <a:t>    [1, 2] : [1, 2, 3]</a:t>
            </a:r>
          </a:p>
          <a:p>
            <a:r>
              <a:rPr lang="en-US" sz="300" dirty="0">
                <a:latin typeface="Consolas" panose="020B0609020204030204" pitchFamily="49" charset="0"/>
              </a:rPr>
              <a:t>    [2, 3] : [4, 5]</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As you can see here, the hierarchy describes entity and component types, when it comes</a:t>
            </a:r>
          </a:p>
          <a:p>
            <a:r>
              <a:rPr lang="en-US" sz="300" dirty="0">
                <a:latin typeface="Consolas" panose="020B0609020204030204" pitchFamily="49" charset="0"/>
              </a:rPr>
              <a:t>to entities owning </a:t>
            </a:r>
            <a:r>
              <a:rPr lang="en-US" sz="300" dirty="0" err="1">
                <a:latin typeface="Consolas" panose="020B0609020204030204" pitchFamily="49" charset="0"/>
              </a:rPr>
              <a:t>components,the</a:t>
            </a:r>
            <a:r>
              <a:rPr lang="en-US" sz="300" dirty="0">
                <a:latin typeface="Consolas" panose="020B0609020204030204" pitchFamily="49" charset="0"/>
              </a:rPr>
              <a:t> </a:t>
            </a:r>
            <a:r>
              <a:rPr lang="en-US" sz="300" dirty="0" err="1">
                <a:latin typeface="Consolas" panose="020B0609020204030204" pitchFamily="49" charset="0"/>
              </a:rPr>
              <a:t>EntityHandle</a:t>
            </a:r>
            <a:r>
              <a:rPr lang="en-US" sz="300" dirty="0">
                <a:latin typeface="Consolas" panose="020B0609020204030204" pitchFamily="49" charset="0"/>
              </a:rPr>
              <a:t> of the entity is used to find the component</a:t>
            </a:r>
          </a:p>
          <a:p>
            <a:r>
              <a:rPr lang="en-US" sz="300" dirty="0">
                <a:latin typeface="Consolas" panose="020B0609020204030204" pitchFamily="49" charset="0"/>
              </a:rPr>
              <a:t>in the "Component Listing". In this way, entities have their own components. You may also</a:t>
            </a:r>
          </a:p>
          <a:p>
            <a:r>
              <a:rPr lang="en-US" sz="300" dirty="0">
                <a:latin typeface="Consolas" panose="020B0609020204030204" pitchFamily="49" charset="0"/>
              </a:rPr>
              <a:t>notice that Components have Components (as can be seen by component 3 having component 1 </a:t>
            </a:r>
          </a:p>
          <a:p>
            <a:r>
              <a:rPr lang="en-US" sz="300" dirty="0">
                <a:latin typeface="Consolas" panose="020B0609020204030204" pitchFamily="49" charset="0"/>
              </a:rPr>
              <a:t>and 2). The disadvantage of this system means that entities cannot share the same component</a:t>
            </a:r>
          </a:p>
          <a:p>
            <a:r>
              <a:rPr lang="en-US" sz="300" dirty="0">
                <a:latin typeface="Consolas" panose="020B0609020204030204" pitchFamily="49" charset="0"/>
              </a:rPr>
              <a:t>instance, but this can be implemented using the Type Role system where the last 8 bits of</a:t>
            </a:r>
          </a:p>
          <a:p>
            <a:r>
              <a:rPr lang="en-US" sz="300" dirty="0">
                <a:latin typeface="Consolas" panose="020B0609020204030204" pitchFamily="49" charset="0"/>
              </a:rPr>
              <a:t>the </a:t>
            </a:r>
            <a:r>
              <a:rPr lang="en-US" sz="300" dirty="0" err="1">
                <a:latin typeface="Consolas" panose="020B0609020204030204" pitchFamily="49" charset="0"/>
              </a:rPr>
              <a:t>EntityHandle</a:t>
            </a:r>
            <a:r>
              <a:rPr lang="en-US" sz="300" dirty="0">
                <a:latin typeface="Consolas" panose="020B0609020204030204" pitchFamily="49" charset="0"/>
              </a:rPr>
              <a:t> represent a type role such as "INSTANCEOF" etc... (E.G through the use of</a:t>
            </a:r>
          </a:p>
          <a:p>
            <a:r>
              <a:rPr lang="en-US" sz="300" dirty="0">
                <a:latin typeface="Consolas" panose="020B0609020204030204" pitchFamily="49" charset="0"/>
              </a:rPr>
              <a:t>"REFERENCEOF").</a:t>
            </a:r>
          </a:p>
          <a:p>
            <a:endParaRPr lang="en-US" sz="300" dirty="0">
              <a:latin typeface="Consolas" panose="020B0609020204030204" pitchFamily="49" charset="0"/>
            </a:endParaRPr>
          </a:p>
          <a:p>
            <a:r>
              <a:rPr lang="en-US" sz="300" dirty="0">
                <a:latin typeface="Consolas" panose="020B0609020204030204" pitchFamily="49" charset="0"/>
              </a:rPr>
              <a:t>The method described here: https://ajmmertens.medium.com/building-an-ecs-2-archetypes-and-vectorization-fe21690805f9</a:t>
            </a:r>
          </a:p>
          <a:p>
            <a:r>
              <a:rPr lang="en-US" sz="300" dirty="0">
                <a:latin typeface="Consolas" panose="020B0609020204030204" pitchFamily="49" charset="0"/>
              </a:rPr>
              <a:t>works fine, and the graph for adding and removing stuff is good, I want to implement that.</a:t>
            </a:r>
          </a:p>
          <a:p>
            <a:r>
              <a:rPr lang="en-US" sz="300" dirty="0">
                <a:latin typeface="Consolas" panose="020B0609020204030204" pitchFamily="49" charset="0"/>
              </a:rPr>
              <a:t>However, the struct of arrays approach is indeed very good but with archetypes the non-</a:t>
            </a:r>
            <a:r>
              <a:rPr lang="en-US" sz="300" dirty="0" err="1">
                <a:latin typeface="Consolas" panose="020B0609020204030204" pitchFamily="49" charset="0"/>
              </a:rPr>
              <a:t>interweved</a:t>
            </a:r>
            <a:r>
              <a:rPr lang="en-US" sz="300" dirty="0">
                <a:latin typeface="Consolas" panose="020B0609020204030204" pitchFamily="49" charset="0"/>
              </a:rPr>
              <a:t> memory layout can be a problem:</a:t>
            </a:r>
          </a:p>
          <a:p>
            <a:r>
              <a:rPr lang="en-US" sz="300" dirty="0">
                <a:latin typeface="Consolas" panose="020B0609020204030204" pitchFamily="49" charset="0"/>
              </a:rPr>
              <a:t>(https://stackoverflow.com/questions/57560161/what-cpu-cache-does-while-accessing-multiple-arrays)</a:t>
            </a:r>
          </a:p>
          <a:p>
            <a:r>
              <a:rPr lang="en-US" sz="300" dirty="0">
                <a:latin typeface="Consolas" panose="020B0609020204030204" pitchFamily="49" charset="0"/>
              </a:rPr>
              <a:t>To solve this I will use the hybrid approach of struct of arrays of structs: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A[8]</a:t>
            </a:r>
          </a:p>
          <a:p>
            <a:r>
              <a:rPr lang="en-US" sz="300" dirty="0">
                <a:latin typeface="Consolas" panose="020B0609020204030204" pitchFamily="49" charset="0"/>
              </a:rPr>
              <a:t>    B[8]</a:t>
            </a:r>
          </a:p>
          <a:p>
            <a:r>
              <a:rPr lang="en-US" sz="300" dirty="0">
                <a:latin typeface="Consolas" panose="020B0609020204030204" pitchFamily="49" charset="0"/>
              </a:rPr>
              <a:t>    C[8]</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I should first profile this in another project</a:t>
            </a:r>
          </a:p>
          <a:p>
            <a:endParaRPr lang="en-US" sz="300" dirty="0">
              <a:latin typeface="Consolas" panose="020B0609020204030204" pitchFamily="49" charset="0"/>
            </a:endParaRPr>
          </a:p>
          <a:p>
            <a:r>
              <a:rPr lang="en-US" sz="300" dirty="0">
                <a:latin typeface="Consolas" panose="020B0609020204030204" pitchFamily="49" charset="0"/>
              </a:rPr>
              <a:t>Container[N]</a:t>
            </a:r>
          </a:p>
          <a:p>
            <a:endParaRPr lang="en-US" sz="300" dirty="0">
              <a:latin typeface="Consolas" panose="020B0609020204030204" pitchFamily="49" charset="0"/>
            </a:endParaRPr>
          </a:p>
          <a:p>
            <a:r>
              <a:rPr lang="en-US" sz="300" dirty="0">
                <a:latin typeface="Consolas" panose="020B0609020204030204" pitchFamily="49" charset="0"/>
              </a:rPr>
              <a:t>to get the best of both worlds, see : https://stackoverflow.com/questions/40163722/is-my-understanding-of-aos-vs-soa-advantages-disadvantages-correct</a:t>
            </a:r>
          </a:p>
          <a:p>
            <a:r>
              <a:rPr lang="en-US" sz="300" dirty="0">
                <a:latin typeface="Consolas" panose="020B0609020204030204" pitchFamily="49" charset="0"/>
              </a:rPr>
              <a:t>and: https://en.wikipedia.org/wiki/AoS_and_SoA#:~:text=Most%20languages%20support%20the%20AoS,support%20a%20data%2Doriented%20design.</a:t>
            </a:r>
          </a:p>
          <a:p>
            <a:endParaRPr lang="en-US" sz="300" dirty="0">
              <a:latin typeface="Consolas" panose="020B0609020204030204" pitchFamily="49" charset="0"/>
            </a:endParaRPr>
          </a:p>
          <a:p>
            <a:r>
              <a:rPr lang="en-US" sz="300" dirty="0">
                <a:latin typeface="Consolas" panose="020B0609020204030204" pitchFamily="49" charset="0"/>
              </a:rPr>
              <a:t>Another problem to address is the use of vector* causing the actual data of the vectors to be allocated far from each other (</a:t>
            </a:r>
            <a:r>
              <a:rPr lang="en-US" sz="300" dirty="0" err="1">
                <a:latin typeface="Consolas" panose="020B0609020204030204" pitchFamily="49" charset="0"/>
              </a:rPr>
              <a:t>doesnt</a:t>
            </a:r>
            <a:r>
              <a:rPr lang="en-US" sz="300" dirty="0">
                <a:latin typeface="Consolas" panose="020B0609020204030204" pitchFamily="49" charset="0"/>
              </a:rPr>
              <a:t> help with spatial-locality).</a:t>
            </a:r>
          </a:p>
          <a:p>
            <a:r>
              <a:rPr lang="en-US" sz="300" dirty="0">
                <a:latin typeface="Consolas" panose="020B0609020204030204" pitchFamily="49" charset="0"/>
              </a:rPr>
              <a:t>I should have archetypes have their components stored locally as shown in the Container example above, and not as: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std::vector&lt;&gt; A</a:t>
            </a:r>
          </a:p>
          <a:p>
            <a:r>
              <a:rPr lang="en-US" sz="300" dirty="0">
                <a:latin typeface="Consolas" panose="020B0609020204030204" pitchFamily="49" charset="0"/>
              </a:rPr>
              <a:t>    std::vector&lt;&gt; B</a:t>
            </a:r>
          </a:p>
          <a:p>
            <a:r>
              <a:rPr lang="en-US" sz="300" dirty="0">
                <a:latin typeface="Consolas" panose="020B0609020204030204" pitchFamily="49" charset="0"/>
              </a:rPr>
              <a:t>    std::vector&lt;&gt; C</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This would involve me creating a new container to handle this, and would most likely involve my own implementation using C style arrays.</a:t>
            </a:r>
          </a:p>
          <a:p>
            <a:endParaRPr lang="en-US" sz="300" dirty="0">
              <a:latin typeface="Consolas" panose="020B0609020204030204" pitchFamily="49" charset="0"/>
            </a:endParaRPr>
          </a:p>
          <a:p>
            <a:r>
              <a:rPr lang="en-US" sz="300" dirty="0">
                <a:latin typeface="Consolas" panose="020B0609020204030204" pitchFamily="49" charset="0"/>
              </a:rPr>
              <a:t>Another issue that isn't mentioned in the example implementation this is based on are sub archetypes.</a:t>
            </a:r>
          </a:p>
          <a:p>
            <a:r>
              <a:rPr lang="en-US" sz="300" dirty="0">
                <a:latin typeface="Consolas" panose="020B0609020204030204" pitchFamily="49" charset="0"/>
              </a:rPr>
              <a:t>Say 2 archetypes exist:</a:t>
            </a:r>
          </a:p>
          <a:p>
            <a:endParaRPr lang="en-US" sz="300" dirty="0">
              <a:latin typeface="Consolas" panose="020B0609020204030204" pitchFamily="49" charset="0"/>
            </a:endParaRPr>
          </a:p>
          <a:p>
            <a:r>
              <a:rPr lang="en-US" sz="300" dirty="0">
                <a:latin typeface="Consolas" panose="020B0609020204030204" pitchFamily="49" charset="0"/>
              </a:rPr>
              <a:t>[1, 2]</a:t>
            </a:r>
          </a:p>
          <a:p>
            <a:r>
              <a:rPr lang="en-US" sz="300" dirty="0">
                <a:latin typeface="Consolas" panose="020B0609020204030204" pitchFamily="49" charset="0"/>
              </a:rPr>
              <a:t>[1, 2, 3]</a:t>
            </a:r>
          </a:p>
          <a:p>
            <a:endParaRPr lang="en-US" sz="300" dirty="0">
              <a:latin typeface="Consolas" panose="020B0609020204030204" pitchFamily="49" charset="0"/>
            </a:endParaRPr>
          </a:p>
          <a:p>
            <a:r>
              <a:rPr lang="en-US" sz="300" dirty="0">
                <a:latin typeface="Consolas" panose="020B0609020204030204" pitchFamily="49" charset="0"/>
              </a:rPr>
              <a:t>Lets say a system iterates over the sub archetype [1, 2], so [1, 2, 3] should also be iterated </a:t>
            </a:r>
            <a:r>
              <a:rPr lang="en-US" sz="300" dirty="0" err="1">
                <a:latin typeface="Consolas" panose="020B0609020204030204" pitchFamily="49" charset="0"/>
              </a:rPr>
              <a:t>over.Cache</a:t>
            </a:r>
            <a:r>
              <a:rPr lang="en-US" sz="300" dirty="0">
                <a:latin typeface="Consolas" panose="020B0609020204030204" pitchFamily="49" charset="0"/>
              </a:rPr>
              <a:t> misses could then </a:t>
            </a:r>
            <a:r>
              <a:rPr lang="en-US" sz="300" dirty="0" err="1">
                <a:latin typeface="Consolas" panose="020B0609020204030204" pitchFamily="49" charset="0"/>
              </a:rPr>
              <a:t>occure</a:t>
            </a:r>
            <a:r>
              <a:rPr lang="en-US" sz="300" dirty="0">
                <a:latin typeface="Consolas" panose="020B0609020204030204" pitchFamily="49" charset="0"/>
              </a:rPr>
              <a:t>.</a:t>
            </a:r>
          </a:p>
          <a:p>
            <a:r>
              <a:rPr lang="en-US" sz="300" dirty="0">
                <a:latin typeface="Consolas" panose="020B0609020204030204" pitchFamily="49" charset="0"/>
              </a:rPr>
              <a:t>This can be fixed having copies of components, but then there is the cost of copying values to keep them synchronized. This becomes</a:t>
            </a:r>
          </a:p>
          <a:p>
            <a:r>
              <a:rPr lang="en-US" sz="300" dirty="0">
                <a:latin typeface="Consolas" panose="020B0609020204030204" pitchFamily="49" charset="0"/>
              </a:rPr>
              <a:t>worse with:</a:t>
            </a:r>
          </a:p>
          <a:p>
            <a:endParaRPr lang="en-US" sz="300" dirty="0">
              <a:latin typeface="Consolas" panose="020B0609020204030204" pitchFamily="49" charset="0"/>
            </a:endParaRPr>
          </a:p>
          <a:p>
            <a:r>
              <a:rPr lang="en-US" sz="300" dirty="0">
                <a:latin typeface="Consolas" panose="020B0609020204030204" pitchFamily="49" charset="0"/>
              </a:rPr>
              <a:t>[1, 3]</a:t>
            </a:r>
          </a:p>
          <a:p>
            <a:r>
              <a:rPr lang="en-US" sz="300" dirty="0">
                <a:latin typeface="Consolas" panose="020B0609020204030204" pitchFamily="49" charset="0"/>
              </a:rPr>
              <a:t>[1, 2]</a:t>
            </a:r>
          </a:p>
          <a:p>
            <a:r>
              <a:rPr lang="en-US" sz="300" dirty="0">
                <a:latin typeface="Consolas" panose="020B0609020204030204" pitchFamily="49" charset="0"/>
              </a:rPr>
              <a:t>[1, 2, 3]</a:t>
            </a:r>
          </a:p>
          <a:p>
            <a:r>
              <a:rPr lang="en-US" sz="300" dirty="0">
                <a:latin typeface="Consolas" panose="020B0609020204030204" pitchFamily="49" charset="0"/>
              </a:rPr>
              <a:t>[1, 2, 3, 4]</a:t>
            </a:r>
          </a:p>
          <a:p>
            <a:endParaRPr lang="en-US" sz="300" dirty="0">
              <a:latin typeface="Consolas" panose="020B0609020204030204" pitchFamily="49" charset="0"/>
            </a:endParaRPr>
          </a:p>
          <a:p>
            <a:r>
              <a:rPr lang="en-US" sz="300" dirty="0" err="1">
                <a:latin typeface="Consolas" panose="020B0609020204030204" pitchFamily="49" charset="0"/>
              </a:rPr>
              <a:t>Thats</a:t>
            </a:r>
            <a:r>
              <a:rPr lang="en-US" sz="300" dirty="0">
                <a:latin typeface="Consolas" panose="020B0609020204030204" pitchFamily="49" charset="0"/>
              </a:rPr>
              <a:t> a lot of </a:t>
            </a:r>
            <a:r>
              <a:rPr lang="en-US" sz="300" dirty="0" err="1">
                <a:latin typeface="Consolas" panose="020B0609020204030204" pitchFamily="49" charset="0"/>
              </a:rPr>
              <a:t>copies.And</a:t>
            </a:r>
            <a:r>
              <a:rPr lang="en-US" sz="300" dirty="0">
                <a:latin typeface="Consolas" panose="020B0609020204030204" pitchFamily="49" charset="0"/>
              </a:rPr>
              <a:t> I </a:t>
            </a:r>
            <a:r>
              <a:rPr lang="en-US" sz="300" dirty="0" err="1">
                <a:latin typeface="Consolas" panose="020B0609020204030204" pitchFamily="49" charset="0"/>
              </a:rPr>
              <a:t>dont</a:t>
            </a:r>
            <a:r>
              <a:rPr lang="en-US" sz="300" dirty="0">
                <a:latin typeface="Consolas" panose="020B0609020204030204" pitchFamily="49" charset="0"/>
              </a:rPr>
              <a:t> think it'll be worth it.</a:t>
            </a:r>
          </a:p>
          <a:p>
            <a:r>
              <a:rPr lang="en-US" sz="300" dirty="0">
                <a:latin typeface="Consolas" panose="020B0609020204030204" pitchFamily="49" charset="0"/>
              </a:rPr>
              <a:t>It is best to just have a system operating on [1, 2] to loop through all archetypes that contain [1, 2]. Due to needing to check and perform</a:t>
            </a:r>
          </a:p>
          <a:p>
            <a:r>
              <a:rPr lang="en-US" sz="300" dirty="0">
                <a:latin typeface="Consolas" panose="020B0609020204030204" pitchFamily="49" charset="0"/>
              </a:rPr>
              <a:t>these comparisons, the algorithm for "hashing" these archetypes should probably be a </a:t>
            </a:r>
            <a:r>
              <a:rPr lang="en-US" sz="300" dirty="0" err="1">
                <a:latin typeface="Consolas" panose="020B0609020204030204" pitchFamily="49" charset="0"/>
              </a:rPr>
              <a:t>bitset</a:t>
            </a:r>
            <a:r>
              <a:rPr lang="en-US" sz="300" dirty="0">
                <a:latin typeface="Consolas" panose="020B0609020204030204" pitchFamily="49" charset="0"/>
              </a:rPr>
              <a:t> one such that I can simply perform an "or" operation</a:t>
            </a:r>
          </a:p>
          <a:p>
            <a:r>
              <a:rPr lang="en-US" sz="300" dirty="0">
                <a:latin typeface="Consolas" panose="020B0609020204030204" pitchFamily="49" charset="0"/>
              </a:rPr>
              <a:t>and "and" bit operation to compare archetypes (much like bit flags).</a:t>
            </a:r>
          </a:p>
          <a:p>
            <a:endParaRPr lang="en-US" sz="300" dirty="0">
              <a:latin typeface="Consolas" panose="020B0609020204030204" pitchFamily="49" charset="0"/>
            </a:endParaRPr>
          </a:p>
          <a:p>
            <a:r>
              <a:rPr lang="en-US" sz="300" dirty="0">
                <a:latin typeface="Consolas" panose="020B0609020204030204" pitchFamily="49" charset="0"/>
              </a:rPr>
              <a:t>A cache efficient growing array could be abusing pointer casts using:</a:t>
            </a:r>
          </a:p>
          <a:p>
            <a:endParaRPr lang="en-US" sz="300" dirty="0">
              <a:latin typeface="Consolas" panose="020B0609020204030204" pitchFamily="49" charset="0"/>
            </a:endParaRPr>
          </a:p>
          <a:p>
            <a:r>
              <a:rPr lang="en-US" sz="300" dirty="0">
                <a:latin typeface="Consolas" panose="020B0609020204030204" pitchFamily="49" charset="0"/>
              </a:rPr>
              <a:t>struct Array</a:t>
            </a:r>
          </a:p>
          <a:p>
            <a:r>
              <a:rPr lang="en-US" sz="300" dirty="0">
                <a:latin typeface="Consolas" panose="020B0609020204030204" pitchFamily="49" charset="0"/>
              </a:rPr>
              <a:t>{</a:t>
            </a:r>
          </a:p>
          <a:p>
            <a:r>
              <a:rPr lang="en-US" sz="300" dirty="0">
                <a:latin typeface="Consolas" panose="020B0609020204030204" pitchFamily="49" charset="0"/>
              </a:rPr>
              <a:t>    int Size;</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then malloc the </a:t>
            </a:r>
            <a:r>
              <a:rPr lang="en-US" sz="300" dirty="0" err="1">
                <a:latin typeface="Consolas" panose="020B0609020204030204" pitchFamily="49" charset="0"/>
              </a:rPr>
              <a:t>sizeof</a:t>
            </a:r>
            <a:r>
              <a:rPr lang="en-US" sz="300" dirty="0">
                <a:latin typeface="Consolas" panose="020B0609020204030204" pitchFamily="49" charset="0"/>
              </a:rPr>
              <a:t>(Array + (number of elements * </a:t>
            </a:r>
            <a:r>
              <a:rPr lang="en-US" sz="300" dirty="0" err="1">
                <a:latin typeface="Consolas" panose="020B0609020204030204" pitchFamily="49" charset="0"/>
              </a:rPr>
              <a:t>sizeof</a:t>
            </a:r>
            <a:r>
              <a:rPr lang="en-US" sz="300" dirty="0">
                <a:latin typeface="Consolas" panose="020B0609020204030204" pitchFamily="49" charset="0"/>
              </a:rPr>
              <a:t>(type))) then use the void*, and then to access elements simply cast to Array* and + </a:t>
            </a:r>
            <a:r>
              <a:rPr lang="en-US" sz="300" dirty="0" err="1">
                <a:latin typeface="Consolas" panose="020B0609020204030204" pitchFamily="49" charset="0"/>
              </a:rPr>
              <a:t>sizeof</a:t>
            </a:r>
            <a:r>
              <a:rPr lang="en-US" sz="300" dirty="0">
                <a:latin typeface="Consolas" panose="020B0609020204030204" pitchFamily="49" charset="0"/>
              </a:rPr>
              <a:t>(Array) </a:t>
            </a:r>
          </a:p>
          <a:p>
            <a:r>
              <a:rPr lang="en-US" sz="300" dirty="0">
                <a:latin typeface="Consolas" panose="020B0609020204030204" pitchFamily="49" charset="0"/>
              </a:rPr>
              <a:t>and treat as normal array with []. Need to check how to free such memory </a:t>
            </a:r>
            <a:r>
              <a:rPr lang="en-US" sz="300" dirty="0" err="1">
                <a:latin typeface="Consolas" panose="020B0609020204030204" pitchFamily="49" charset="0"/>
              </a:rPr>
              <a:t>tho</a:t>
            </a:r>
            <a:r>
              <a:rPr lang="en-US" sz="300" dirty="0">
                <a:latin typeface="Consolas" panose="020B0609020204030204" pitchFamily="49" charset="0"/>
              </a:rPr>
              <a:t> (https://stackoverflow.com/questions/2182103/is-it-ok-to-free-void) </a:t>
            </a:r>
            <a:r>
              <a:rPr lang="en-US" sz="300" dirty="0" err="1">
                <a:latin typeface="Consolas" panose="020B0609020204030204" pitchFamily="49" charset="0"/>
              </a:rPr>
              <a:t>aight</a:t>
            </a:r>
            <a:r>
              <a:rPr lang="en-US" sz="300" dirty="0">
                <a:latin typeface="Consolas" panose="020B0609020204030204" pitchFamily="49" charset="0"/>
              </a:rPr>
              <a:t> its all good :D.</a:t>
            </a:r>
          </a:p>
        </p:txBody>
      </p:sp>
    </p:spTree>
    <p:extLst>
      <p:ext uri="{BB962C8B-B14F-4D97-AF65-F5344CB8AC3E}">
        <p14:creationId xmlns:p14="http://schemas.microsoft.com/office/powerpoint/2010/main" val="158665217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252F"/>
      </a:dk2>
      <a:lt2>
        <a:srgbClr val="F1F3F0"/>
      </a:lt2>
      <a:accent1>
        <a:srgbClr val="B629E7"/>
      </a:accent1>
      <a:accent2>
        <a:srgbClr val="5E23D7"/>
      </a:accent2>
      <a:accent3>
        <a:srgbClr val="293AE7"/>
      </a:accent3>
      <a:accent4>
        <a:srgbClr val="1778D5"/>
      </a:accent4>
      <a:accent5>
        <a:srgbClr val="24BDCA"/>
      </a:accent5>
      <a:accent6>
        <a:srgbClr val="15C589"/>
      </a:accent6>
      <a:hlink>
        <a:srgbClr val="3B95B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769</TotalTime>
  <Words>1583</Words>
  <Application>Microsoft Office PowerPoint</Application>
  <PresentationFormat>Widescreen</PresentationFormat>
  <Paragraphs>176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Bierstadt</vt:lpstr>
      <vt:lpstr>Consolas</vt:lpstr>
      <vt:lpstr>inherit</vt:lpstr>
      <vt:lpstr>Symbol</vt:lpstr>
      <vt:lpstr>GestaltVTI</vt:lpstr>
      <vt:lpstr>Enter the Deep Devlog</vt:lpstr>
      <vt:lpstr>PowerPoint Presentation</vt:lpstr>
      <vt:lpstr>Net Code Problems</vt:lpstr>
      <vt:lpstr>Physics Engine problems (Unity)</vt:lpstr>
      <vt:lpstr>Game Code </vt:lpstr>
      <vt:lpstr>Physics</vt:lpstr>
      <vt:lpstr>Network</vt:lpstr>
      <vt:lpstr>Engine (ECS)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P_Teo, Christopher (pupil)</dc:creator>
  <cp:lastModifiedBy>christopherfirst christopherlast</cp:lastModifiedBy>
  <cp:revision>26</cp:revision>
  <dcterms:created xsi:type="dcterms:W3CDTF">2021-06-01T18:10:59Z</dcterms:created>
  <dcterms:modified xsi:type="dcterms:W3CDTF">2021-06-30T19:12:31Z</dcterms:modified>
</cp:coreProperties>
</file>