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6/12/2021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66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6/12/2021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90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6/12/2021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93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6/12/2021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555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6/12/2021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2019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6/12/2021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297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6/12/2021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23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6/12/2021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533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6/12/2021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3236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6/12/2021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5718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6/12/2021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0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6/12/2021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75713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Underwater bubbles and sunlight">
            <a:extLst>
              <a:ext uri="{FF2B5EF4-FFF2-40B4-BE49-F238E27FC236}">
                <a16:creationId xmlns:a16="http://schemas.microsoft.com/office/drawing/2014/main" id="{0A87B66F-51E1-43FF-A1E2-D7E9481AC48A}"/>
              </a:ext>
            </a:extLst>
          </p:cNvPr>
          <p:cNvPicPr>
            <a:picLocks noChangeAspect="1"/>
          </p:cNvPicPr>
          <p:nvPr/>
        </p:nvPicPr>
        <p:blipFill rotWithShape="1">
          <a:blip r:embed="rId2">
            <a:alphaModFix amt="40000"/>
          </a:blip>
          <a:srcRect t="9049" b="6681"/>
          <a:stretch/>
        </p:blipFill>
        <p:spPr>
          <a:xfrm>
            <a:off x="-2" y="-4"/>
            <a:ext cx="12192001" cy="6858001"/>
          </a:xfrm>
          <a:prstGeom prst="rect">
            <a:avLst/>
          </a:prstGeom>
        </p:spPr>
      </p:pic>
      <p:sp>
        <p:nvSpPr>
          <p:cNvPr id="2" name="Title 1">
            <a:extLst>
              <a:ext uri="{FF2B5EF4-FFF2-40B4-BE49-F238E27FC236}">
                <a16:creationId xmlns:a16="http://schemas.microsoft.com/office/drawing/2014/main" id="{11FC0D4B-394C-4406-B528-9DCDF7B92C16}"/>
              </a:ext>
            </a:extLst>
          </p:cNvPr>
          <p:cNvSpPr>
            <a:spLocks noGrp="1"/>
          </p:cNvSpPr>
          <p:nvPr>
            <p:ph type="ctrTitle"/>
          </p:nvPr>
        </p:nvSpPr>
        <p:spPr>
          <a:xfrm>
            <a:off x="517870" y="978408"/>
            <a:ext cx="5021182" cy="2334248"/>
          </a:xfrm>
        </p:spPr>
        <p:txBody>
          <a:bodyPr anchor="t">
            <a:normAutofit/>
          </a:bodyPr>
          <a:lstStyle/>
          <a:p>
            <a:r>
              <a:rPr lang="en-GB">
                <a:solidFill>
                  <a:srgbClr val="FFFFFF"/>
                </a:solidFill>
              </a:rPr>
              <a:t>Enter the Deep Devlog</a:t>
            </a:r>
          </a:p>
        </p:txBody>
      </p:sp>
      <p:sp>
        <p:nvSpPr>
          <p:cNvPr id="3" name="Subtitle 2">
            <a:extLst>
              <a:ext uri="{FF2B5EF4-FFF2-40B4-BE49-F238E27FC236}">
                <a16:creationId xmlns:a16="http://schemas.microsoft.com/office/drawing/2014/main" id="{24688157-4533-4E47-9FA7-54887B130FCC}"/>
              </a:ext>
            </a:extLst>
          </p:cNvPr>
          <p:cNvSpPr>
            <a:spLocks noGrp="1"/>
          </p:cNvSpPr>
          <p:nvPr>
            <p:ph type="subTitle" idx="1"/>
          </p:nvPr>
        </p:nvSpPr>
        <p:spPr>
          <a:xfrm>
            <a:off x="6652366" y="4017818"/>
            <a:ext cx="5040785" cy="1828799"/>
          </a:xfrm>
        </p:spPr>
        <p:txBody>
          <a:bodyPr anchor="b">
            <a:normAutofit/>
          </a:bodyPr>
          <a:lstStyle/>
          <a:p>
            <a:endParaRPr lang="en-GB">
              <a:solidFill>
                <a:srgbClr val="FFFFFF"/>
              </a:solidFill>
            </a:endParaRPr>
          </a:p>
        </p:txBody>
      </p:sp>
      <p:sp>
        <p:nvSpPr>
          <p:cNvPr id="24"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1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6C2895-3B14-4A47-9EC2-13FFF80852D5}"/>
              </a:ext>
            </a:extLst>
          </p:cNvPr>
          <p:cNvSpPr txBox="1"/>
          <p:nvPr/>
        </p:nvSpPr>
        <p:spPr>
          <a:xfrm>
            <a:off x="180975" y="142875"/>
            <a:ext cx="11820525" cy="4247317"/>
          </a:xfrm>
          <a:prstGeom prst="rect">
            <a:avLst/>
          </a:prstGeom>
          <a:noFill/>
        </p:spPr>
        <p:txBody>
          <a:bodyPr wrap="square" rtlCol="0">
            <a:spAutoFit/>
          </a:bodyPr>
          <a:lstStyle/>
          <a:p>
            <a:r>
              <a:rPr lang="en-GB" dirty="0"/>
              <a:t>Idea:</a:t>
            </a:r>
          </a:p>
          <a:p>
            <a:endParaRPr lang="en-GB" dirty="0"/>
          </a:p>
          <a:p>
            <a:r>
              <a:rPr lang="en-GB" dirty="0"/>
              <a:t>Large open world =&gt; exploration of tons of different creatures (some hostile etc).</a:t>
            </a:r>
          </a:p>
          <a:p>
            <a:r>
              <a:rPr lang="en-GB" dirty="0"/>
              <a:t>Simulated ecosystem of various species</a:t>
            </a:r>
          </a:p>
          <a:p>
            <a:endParaRPr lang="en-GB" dirty="0"/>
          </a:p>
          <a:p>
            <a:r>
              <a:rPr lang="en-GB" dirty="0"/>
              <a:t>Something similar to </a:t>
            </a:r>
            <a:r>
              <a:rPr lang="en-GB" dirty="0" err="1"/>
              <a:t>RainWorld</a:t>
            </a:r>
            <a:r>
              <a:rPr lang="en-GB" dirty="0"/>
              <a:t> and </a:t>
            </a:r>
            <a:r>
              <a:rPr lang="en-GB" dirty="0" err="1"/>
              <a:t>Subnautica</a:t>
            </a:r>
            <a:endParaRPr lang="en-GB" dirty="0"/>
          </a:p>
          <a:p>
            <a:endParaRPr lang="en-GB" dirty="0"/>
          </a:p>
          <a:p>
            <a:r>
              <a:rPr lang="en-GB" dirty="0"/>
              <a:t>3D world - multiplayer</a:t>
            </a:r>
          </a:p>
          <a:p>
            <a:endParaRPr lang="en-GB" dirty="0"/>
          </a:p>
          <a:p>
            <a:r>
              <a:rPr lang="en-GB" dirty="0"/>
              <a:t>Programming ideas to get this to actually work:</a:t>
            </a:r>
          </a:p>
          <a:p>
            <a:endParaRPr lang="en-GB" dirty="0"/>
          </a:p>
          <a:p>
            <a:r>
              <a:rPr lang="en-GB" dirty="0"/>
              <a:t>Procedural animations =&gt; use a simple rig similar to </a:t>
            </a:r>
            <a:r>
              <a:rPr lang="en-GB" dirty="0" err="1"/>
              <a:t>RainWorld</a:t>
            </a:r>
            <a:r>
              <a:rPr lang="en-GB" dirty="0"/>
              <a:t> involving particle points on the body which the mesh attaches to at the key particle points</a:t>
            </a:r>
          </a:p>
          <a:p>
            <a:endParaRPr lang="en-GB" dirty="0"/>
          </a:p>
          <a:p>
            <a:endParaRPr lang="en-GB" dirty="0"/>
          </a:p>
        </p:txBody>
      </p:sp>
    </p:spTree>
    <p:extLst>
      <p:ext uri="{BB962C8B-B14F-4D97-AF65-F5344CB8AC3E}">
        <p14:creationId xmlns:p14="http://schemas.microsoft.com/office/powerpoint/2010/main" val="35419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Net Code Problems</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463308"/>
          </a:xfrm>
          <a:prstGeom prst="rect">
            <a:avLst/>
          </a:prstGeom>
          <a:noFill/>
        </p:spPr>
        <p:txBody>
          <a:bodyPr wrap="square" rtlCol="0">
            <a:spAutoFit/>
          </a:bodyPr>
          <a:lstStyle/>
          <a:p>
            <a:r>
              <a:rPr lang="en-GB" dirty="0"/>
              <a:t>Creatures simulated by a lot of particles =&gt; that’s a lot of data to send across the net</a:t>
            </a:r>
          </a:p>
          <a:p>
            <a:endParaRPr lang="en-GB" dirty="0"/>
          </a:p>
          <a:p>
            <a:r>
              <a:rPr lang="en-GB" dirty="0"/>
              <a:t>Should the particles be client side simulated or only server side</a:t>
            </a:r>
          </a:p>
          <a:p>
            <a:pPr marL="285750" indent="-285750">
              <a:buFont typeface="Symbol" panose="05050102010706020507" pitchFamily="18" charset="2"/>
              <a:buChar char="Þ"/>
            </a:pPr>
            <a:r>
              <a:rPr lang="en-GB" dirty="0"/>
              <a:t>In this way the client can predict / interpolate the system</a:t>
            </a:r>
          </a:p>
          <a:p>
            <a:pPr marL="285750" indent="-285750">
              <a:buFont typeface="Symbol" panose="05050102010706020507" pitchFamily="18" charset="2"/>
              <a:buChar char="Þ"/>
            </a:pPr>
            <a:r>
              <a:rPr lang="en-GB" dirty="0"/>
              <a:t>Very computationally intensive</a:t>
            </a:r>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Essentially this is State Synchronization vs Snapshot Interpolation</a:t>
            </a:r>
          </a:p>
          <a:p>
            <a:pPr marL="285750" indent="-285750">
              <a:buFont typeface="Symbol" panose="05050102010706020507" pitchFamily="18" charset="2"/>
              <a:buChar char="Þ"/>
            </a:pPr>
            <a:endParaRPr lang="en-GB" dirty="0"/>
          </a:p>
          <a:p>
            <a:r>
              <a:rPr lang="en-GB" dirty="0"/>
              <a:t>State Synchronization</a:t>
            </a:r>
          </a:p>
          <a:p>
            <a:pPr marL="285750" indent="-285750">
              <a:buFont typeface="Symbol" panose="05050102010706020507" pitchFamily="18" charset="2"/>
              <a:buChar char="Þ"/>
            </a:pPr>
            <a:r>
              <a:rPr lang="en-GB" dirty="0"/>
              <a:t>Has no problems extrapolating from a point</a:t>
            </a:r>
          </a:p>
          <a:p>
            <a:pPr marL="742950" lvl="1" indent="-285750">
              <a:buFont typeface="Symbol" panose="05050102010706020507" pitchFamily="18" charset="2"/>
              <a:buChar char="Þ"/>
            </a:pPr>
            <a:r>
              <a:rPr lang="en-GB" dirty="0"/>
              <a:t>Makes client side prediction a lot easier</a:t>
            </a:r>
          </a:p>
          <a:p>
            <a:pPr marL="285750" indent="-285750">
              <a:buFont typeface="Symbol" panose="05050102010706020507" pitchFamily="18" charset="2"/>
              <a:buChar char="Þ"/>
            </a:pPr>
            <a:r>
              <a:rPr lang="en-GB" dirty="0"/>
              <a:t>Redundant computation (server and client calculating physics)</a:t>
            </a:r>
          </a:p>
          <a:p>
            <a:endParaRPr lang="en-GB" dirty="0"/>
          </a:p>
          <a:p>
            <a:r>
              <a:rPr lang="en-GB" dirty="0"/>
              <a:t>Snapshot Interpolation</a:t>
            </a:r>
          </a:p>
          <a:p>
            <a:pPr marL="285750" indent="-285750">
              <a:buFont typeface="Symbol" panose="05050102010706020507" pitchFamily="18" charset="2"/>
              <a:buChar char="Þ"/>
            </a:pPr>
            <a:r>
              <a:rPr lang="en-GB" dirty="0"/>
              <a:t>Has problems extrapolating from a point</a:t>
            </a:r>
          </a:p>
          <a:p>
            <a:pPr marL="285750" indent="-285750">
              <a:buFont typeface="Symbol" panose="05050102010706020507" pitchFamily="18" charset="2"/>
              <a:buChar char="Þ"/>
            </a:pPr>
            <a:r>
              <a:rPr lang="en-GB" dirty="0"/>
              <a:t>No redundant computation</a:t>
            </a:r>
          </a:p>
          <a:p>
            <a:pPr marL="285750" indent="-285750">
              <a:buFont typeface="Symbol" panose="05050102010706020507" pitchFamily="18" charset="2"/>
              <a:buChar char="Þ"/>
            </a:pPr>
            <a:r>
              <a:rPr lang="en-GB" dirty="0"/>
              <a:t>Client side prediction becomes a lot harder (maybe just don’t implement it at all)</a:t>
            </a:r>
          </a:p>
        </p:txBody>
      </p:sp>
    </p:spTree>
    <p:extLst>
      <p:ext uri="{BB962C8B-B14F-4D97-AF65-F5344CB8AC3E}">
        <p14:creationId xmlns:p14="http://schemas.microsoft.com/office/powerpoint/2010/main" val="205065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Physics Engine problems (Unity)</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4524315"/>
          </a:xfrm>
          <a:prstGeom prst="rect">
            <a:avLst/>
          </a:prstGeom>
          <a:noFill/>
        </p:spPr>
        <p:txBody>
          <a:bodyPr wrap="square" rtlCol="0">
            <a:spAutoFit/>
          </a:bodyPr>
          <a:lstStyle/>
          <a:p>
            <a:r>
              <a:rPr lang="en-GB" dirty="0"/>
              <a:t>Creatures simulated by a lot of particles =&gt; that’s a lot of computation power</a:t>
            </a:r>
          </a:p>
          <a:p>
            <a:endParaRPr lang="en-GB" dirty="0"/>
          </a:p>
          <a:p>
            <a:r>
              <a:rPr lang="en-GB" dirty="0"/>
              <a:t>Unity </a:t>
            </a:r>
            <a:r>
              <a:rPr lang="en-GB" dirty="0" err="1"/>
              <a:t>RigidBodies</a:t>
            </a:r>
            <a:r>
              <a:rPr lang="en-GB" dirty="0"/>
              <a:t> are not the most efficient thing =&gt; general coding</a:t>
            </a:r>
          </a:p>
          <a:p>
            <a:endParaRPr lang="en-GB" dirty="0"/>
          </a:p>
          <a:p>
            <a:r>
              <a:rPr lang="en-GB" dirty="0"/>
              <a:t>Work arounds</a:t>
            </a:r>
          </a:p>
          <a:p>
            <a:pPr marL="285750" indent="-285750">
              <a:buFont typeface="Symbol" panose="05050102010706020507" pitchFamily="18" charset="2"/>
              <a:buChar char="Þ"/>
            </a:pPr>
            <a:r>
              <a:rPr lang="en-GB" dirty="0"/>
              <a:t>Make my own physics engine (</a:t>
            </a:r>
            <a:r>
              <a:rPr lang="en-GB" dirty="0" err="1"/>
              <a:t>Rainworlds</a:t>
            </a:r>
            <a:r>
              <a:rPr lang="en-GB" dirty="0"/>
              <a:t> solution)</a:t>
            </a:r>
          </a:p>
          <a:p>
            <a:pPr marL="742950" lvl="1" indent="-285750">
              <a:buFont typeface="Symbol" panose="05050102010706020507" pitchFamily="18" charset="2"/>
              <a:buChar char="Þ"/>
            </a:pPr>
            <a:r>
              <a:rPr lang="en-GB" dirty="0"/>
              <a:t>It’s a little overkill</a:t>
            </a:r>
          </a:p>
          <a:p>
            <a:pPr marL="285750" indent="-285750">
              <a:buFont typeface="Symbol" panose="05050102010706020507" pitchFamily="18" charset="2"/>
              <a:buChar char="Þ"/>
            </a:pPr>
            <a:r>
              <a:rPr lang="en-GB" dirty="0"/>
              <a:t>This means unity will be used as a renderer</a:t>
            </a:r>
          </a:p>
          <a:p>
            <a:pPr marL="285750" indent="-285750">
              <a:buFont typeface="Symbol" panose="05050102010706020507" pitchFamily="18" charset="2"/>
              <a:buChar char="Þ"/>
            </a:pPr>
            <a:r>
              <a:rPr lang="en-GB" dirty="0"/>
              <a:t>I can control what is to be simulated and what wont be</a:t>
            </a:r>
          </a:p>
          <a:p>
            <a:pPr marL="742950" lvl="1" indent="-285750">
              <a:buFont typeface="Symbol" panose="05050102010706020507" pitchFamily="18" charset="2"/>
              <a:buChar char="Þ"/>
            </a:pPr>
            <a:r>
              <a:rPr lang="en-GB" dirty="0" err="1"/>
              <a:t>E.g</a:t>
            </a:r>
            <a:r>
              <a:rPr lang="en-GB" dirty="0"/>
              <a:t> creature bodies not around players don’t need to </a:t>
            </a:r>
            <a:r>
              <a:rPr lang="en-GB"/>
              <a:t>be simulated</a:t>
            </a:r>
            <a:endParaRPr lang="en-GB" dirty="0"/>
          </a:p>
          <a:p>
            <a:pPr marL="285750" indent="-285750">
              <a:buFont typeface="Symbol" panose="05050102010706020507" pitchFamily="18" charset="2"/>
              <a:buChar char="Þ"/>
            </a:pPr>
            <a:endParaRPr lang="en-GB" dirty="0"/>
          </a:p>
          <a:p>
            <a:pPr marL="285750" indent="-285750">
              <a:buFont typeface="Symbol" panose="05050102010706020507" pitchFamily="18" charset="2"/>
              <a:buChar char="Þ"/>
            </a:pPr>
            <a:r>
              <a:rPr lang="en-GB" dirty="0"/>
              <a:t>Other wise I just have to work with unity and just make do with how it is</a:t>
            </a:r>
          </a:p>
        </p:txBody>
      </p:sp>
    </p:spTree>
    <p:extLst>
      <p:ext uri="{BB962C8B-B14F-4D97-AF65-F5344CB8AC3E}">
        <p14:creationId xmlns:p14="http://schemas.microsoft.com/office/powerpoint/2010/main" val="38741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6A2C-8098-4E56-BC6E-DCD26F90F31C}"/>
              </a:ext>
            </a:extLst>
          </p:cNvPr>
          <p:cNvSpPr>
            <a:spLocks noGrp="1"/>
          </p:cNvSpPr>
          <p:nvPr>
            <p:ph type="title"/>
          </p:nvPr>
        </p:nvSpPr>
        <p:spPr/>
        <p:txBody>
          <a:bodyPr/>
          <a:lstStyle/>
          <a:p>
            <a:r>
              <a:rPr lang="en-GB" dirty="0"/>
              <a:t>Game Code </a:t>
            </a:r>
          </a:p>
        </p:txBody>
      </p:sp>
      <p:sp>
        <p:nvSpPr>
          <p:cNvPr id="4" name="TextBox 3">
            <a:extLst>
              <a:ext uri="{FF2B5EF4-FFF2-40B4-BE49-F238E27FC236}">
                <a16:creationId xmlns:a16="http://schemas.microsoft.com/office/drawing/2014/main" id="{F7700AAE-896A-4051-B6F0-EB78ADC916AC}"/>
              </a:ext>
            </a:extLst>
          </p:cNvPr>
          <p:cNvSpPr txBox="1"/>
          <p:nvPr/>
        </p:nvSpPr>
        <p:spPr>
          <a:xfrm>
            <a:off x="5972175" y="197346"/>
            <a:ext cx="5953125" cy="6555641"/>
          </a:xfrm>
          <a:prstGeom prst="rect">
            <a:avLst/>
          </a:prstGeom>
          <a:noFill/>
        </p:spPr>
        <p:txBody>
          <a:bodyPr wrap="square" rtlCol="0">
            <a:spAutoFit/>
          </a:bodyPr>
          <a:lstStyle/>
          <a:p>
            <a:r>
              <a:rPr lang="en-GB" sz="1400" dirty="0"/>
              <a:t>As discussed before big problems with unity engine, thus writing my own.</a:t>
            </a:r>
          </a:p>
          <a:p>
            <a:endParaRPr lang="en-GB" sz="1400" dirty="0"/>
          </a:p>
          <a:p>
            <a:r>
              <a:rPr lang="en-GB" sz="1400" dirty="0"/>
              <a:t>Languages: </a:t>
            </a:r>
          </a:p>
          <a:p>
            <a:pPr marL="285750" indent="-285750">
              <a:buFont typeface="Symbol" panose="05050102010706020507" pitchFamily="18" charset="2"/>
              <a:buChar char="Þ"/>
            </a:pPr>
            <a:r>
              <a:rPr lang="en-GB" sz="1400" dirty="0"/>
              <a:t>C#</a:t>
            </a:r>
          </a:p>
          <a:p>
            <a:pPr marL="742950" lvl="1" indent="-285750">
              <a:buFont typeface="Symbol" panose="05050102010706020507" pitchFamily="18" charset="2"/>
              <a:buChar char="Þ"/>
            </a:pPr>
            <a:r>
              <a:rPr lang="en-GB" sz="1400" dirty="0"/>
              <a:t>I know what </a:t>
            </a:r>
            <a:r>
              <a:rPr lang="en-GB" sz="1400" dirty="0" err="1"/>
              <a:t>im</a:t>
            </a:r>
            <a:r>
              <a:rPr lang="en-GB" sz="1400" dirty="0"/>
              <a:t> doing</a:t>
            </a:r>
          </a:p>
          <a:p>
            <a:pPr marL="742950" lvl="1" indent="-285750">
              <a:buFont typeface="Symbol" panose="05050102010706020507" pitchFamily="18" charset="2"/>
              <a:buChar char="Þ"/>
            </a:pPr>
            <a:r>
              <a:rPr lang="en-GB" sz="1400" dirty="0"/>
              <a:t>Slower and less control over  optimization decisions</a:t>
            </a:r>
          </a:p>
          <a:p>
            <a:pPr marL="742950" lvl="1" indent="-285750">
              <a:buFont typeface="Symbol" panose="05050102010706020507" pitchFamily="18" charset="2"/>
              <a:buChar char="Þ"/>
            </a:pPr>
            <a:r>
              <a:rPr lang="en-GB" sz="1400" dirty="0"/>
              <a:t>A lot more </a:t>
            </a:r>
            <a:r>
              <a:rPr lang="en-GB" sz="1400" dirty="0" err="1"/>
              <a:t>c++</a:t>
            </a:r>
            <a:r>
              <a:rPr lang="en-GB" sz="1400" dirty="0"/>
              <a:t> support is given for stuff like game engines</a:t>
            </a:r>
          </a:p>
          <a:p>
            <a:pPr marL="285750" indent="-285750">
              <a:buFont typeface="Symbol" panose="05050102010706020507" pitchFamily="18" charset="2"/>
              <a:buChar char="Þ"/>
            </a:pPr>
            <a:r>
              <a:rPr lang="en-GB" sz="1400" dirty="0"/>
              <a:t>C++</a:t>
            </a:r>
          </a:p>
          <a:p>
            <a:pPr marL="742950" lvl="1" indent="-285750">
              <a:buFont typeface="Symbol" panose="05050102010706020507" pitchFamily="18" charset="2"/>
              <a:buChar char="Þ"/>
            </a:pPr>
            <a:r>
              <a:rPr lang="en-GB" sz="1400" dirty="0"/>
              <a:t>No idea what </a:t>
            </a:r>
            <a:r>
              <a:rPr lang="en-GB" sz="1400" dirty="0" err="1"/>
              <a:t>im</a:t>
            </a:r>
            <a:r>
              <a:rPr lang="en-GB" sz="1400" dirty="0"/>
              <a:t> doing</a:t>
            </a:r>
          </a:p>
          <a:p>
            <a:pPr marL="742950" lvl="1" indent="-285750">
              <a:buFont typeface="Symbol" panose="05050102010706020507" pitchFamily="18" charset="2"/>
              <a:buChar char="Þ"/>
            </a:pPr>
            <a:r>
              <a:rPr lang="en-GB" sz="1400" dirty="0"/>
              <a:t>Greater control</a:t>
            </a:r>
          </a:p>
          <a:p>
            <a:pPr marL="742950" lvl="1" indent="-285750">
              <a:buFont typeface="Symbol" panose="05050102010706020507" pitchFamily="18" charset="2"/>
              <a:buChar char="Þ"/>
            </a:pPr>
            <a:r>
              <a:rPr lang="en-GB" sz="1400" dirty="0"/>
              <a:t>A lot more support</a:t>
            </a:r>
          </a:p>
          <a:p>
            <a:pPr marL="742950" lvl="1" indent="-285750">
              <a:buFont typeface="Symbol" panose="05050102010706020507" pitchFamily="18" charset="2"/>
              <a:buChar char="Þ"/>
            </a:pPr>
            <a:endParaRPr lang="en-GB" sz="1400" dirty="0"/>
          </a:p>
          <a:p>
            <a:r>
              <a:rPr lang="en-GB" sz="1400" dirty="0"/>
              <a:t>To solve the problem of rendering:</a:t>
            </a:r>
          </a:p>
          <a:p>
            <a:pPr marL="285750" indent="-285750" algn="l" fontAlgn="base">
              <a:buFont typeface="Symbol" panose="05050102010706020507" pitchFamily="18" charset="2"/>
              <a:buChar char="Þ"/>
            </a:pPr>
            <a:r>
              <a:rPr lang="en-US" sz="1400" b="0" i="0" dirty="0">
                <a:solidFill>
                  <a:srgbClr val="000000"/>
                </a:solidFill>
                <a:effectLst/>
                <a:latin typeface="inherit"/>
              </a:rPr>
              <a:t>the server and game engine with simulation </a:t>
            </a:r>
            <a:r>
              <a:rPr lang="en-US" sz="1400" b="0" i="0" dirty="0" err="1">
                <a:solidFill>
                  <a:srgbClr val="000000"/>
                </a:solidFill>
                <a:effectLst/>
                <a:latin typeface="inherit"/>
              </a:rPr>
              <a:t>etc</a:t>
            </a:r>
            <a:r>
              <a:rPr lang="en-US" sz="1400" b="0" i="0" dirty="0">
                <a:solidFill>
                  <a:srgbClr val="000000"/>
                </a:solidFill>
                <a:effectLst/>
                <a:latin typeface="inherit"/>
              </a:rPr>
              <a:t> can be written in </a:t>
            </a:r>
            <a:r>
              <a:rPr lang="en-US" sz="1400" b="0" i="0" dirty="0" err="1">
                <a:solidFill>
                  <a:srgbClr val="000000"/>
                </a:solidFill>
                <a:effectLst/>
                <a:latin typeface="inherit"/>
              </a:rPr>
              <a:t>c++</a:t>
            </a:r>
            <a:r>
              <a:rPr lang="en-US" sz="1400" b="0" i="0" dirty="0">
                <a:solidFill>
                  <a:srgbClr val="000000"/>
                </a:solidFill>
                <a:effectLst/>
                <a:latin typeface="inherit"/>
              </a:rPr>
              <a:t> for efficiency and more control</a:t>
            </a:r>
          </a:p>
          <a:p>
            <a:pPr marL="742950" lvl="1" indent="-285750" fontAlgn="base">
              <a:buFont typeface="Symbol" panose="05050102010706020507" pitchFamily="18" charset="2"/>
              <a:buChar char="Þ"/>
            </a:pPr>
            <a:r>
              <a:rPr lang="en-US" sz="1400" dirty="0">
                <a:solidFill>
                  <a:srgbClr val="000000"/>
                </a:solidFill>
                <a:latin typeface="inherit"/>
              </a:rPr>
              <a:t>I</a:t>
            </a:r>
            <a:r>
              <a:rPr lang="en-US" sz="1400" b="0" i="0" dirty="0">
                <a:solidFill>
                  <a:srgbClr val="000000"/>
                </a:solidFill>
                <a:effectLst/>
                <a:latin typeface="inherit"/>
              </a:rPr>
              <a:t>ll need to learn some addition things to get the server to use the GPU for certain things</a:t>
            </a:r>
          </a:p>
          <a:p>
            <a:pPr marL="285750" indent="-285750" fontAlgn="base">
              <a:buFont typeface="Symbol" panose="05050102010706020507" pitchFamily="18" charset="2"/>
              <a:buChar char="Þ"/>
            </a:pPr>
            <a:r>
              <a:rPr lang="en-US" sz="1400" b="0" i="0" dirty="0">
                <a:solidFill>
                  <a:srgbClr val="000000"/>
                </a:solidFill>
                <a:effectLst/>
                <a:latin typeface="inherit"/>
              </a:rPr>
              <a:t>the </a:t>
            </a:r>
            <a:r>
              <a:rPr lang="en-US" sz="1400" b="0" i="0" dirty="0" err="1">
                <a:solidFill>
                  <a:srgbClr val="000000"/>
                </a:solidFill>
                <a:effectLst/>
                <a:latin typeface="inherit"/>
              </a:rPr>
              <a:t>c++</a:t>
            </a:r>
            <a:r>
              <a:rPr lang="en-US" sz="1400" b="0" i="0" dirty="0">
                <a:solidFill>
                  <a:srgbClr val="000000"/>
                </a:solidFill>
                <a:effectLst/>
                <a:latin typeface="inherit"/>
              </a:rPr>
              <a:t> server can send </a:t>
            </a:r>
            <a:r>
              <a:rPr lang="en-US" sz="1400" b="0" i="0" dirty="0" err="1">
                <a:solidFill>
                  <a:srgbClr val="000000"/>
                </a:solidFill>
                <a:effectLst/>
                <a:latin typeface="inherit"/>
              </a:rPr>
              <a:t>udp</a:t>
            </a:r>
            <a:r>
              <a:rPr lang="en-US" sz="1400" b="0" i="0" dirty="0">
                <a:solidFill>
                  <a:srgbClr val="000000"/>
                </a:solidFill>
                <a:effectLst/>
                <a:latin typeface="inherit"/>
              </a:rPr>
              <a:t> </a:t>
            </a:r>
            <a:r>
              <a:rPr lang="en-US" sz="1400" b="0" i="0" dirty="0" err="1">
                <a:solidFill>
                  <a:srgbClr val="000000"/>
                </a:solidFill>
                <a:effectLst/>
                <a:latin typeface="inherit"/>
              </a:rPr>
              <a:t>packts</a:t>
            </a:r>
            <a:r>
              <a:rPr lang="en-US" sz="1400" b="0" i="0" dirty="0">
                <a:solidFill>
                  <a:srgbClr val="000000"/>
                </a:solidFill>
                <a:effectLst/>
                <a:latin typeface="inherit"/>
              </a:rPr>
              <a:t> to </a:t>
            </a:r>
            <a:r>
              <a:rPr lang="en-US" sz="1400" b="0" i="0" dirty="0" err="1">
                <a:solidFill>
                  <a:srgbClr val="000000"/>
                </a:solidFill>
                <a:effectLst/>
                <a:latin typeface="inherit"/>
              </a:rPr>
              <a:t>c#</a:t>
            </a:r>
            <a:r>
              <a:rPr lang="en-US" sz="1400" b="0" i="0" dirty="0">
                <a:solidFill>
                  <a:srgbClr val="000000"/>
                </a:solidFill>
                <a:effectLst/>
                <a:latin typeface="inherit"/>
              </a:rPr>
              <a:t> clients running which </a:t>
            </a:r>
            <a:r>
              <a:rPr lang="en-US" sz="1400" b="0" i="0" dirty="0" err="1">
                <a:solidFill>
                  <a:srgbClr val="000000"/>
                </a:solidFill>
                <a:effectLst/>
                <a:latin typeface="inherit"/>
              </a:rPr>
              <a:t>c#</a:t>
            </a:r>
            <a:r>
              <a:rPr lang="en-US" sz="1400" b="0" i="0" dirty="0">
                <a:solidFill>
                  <a:srgbClr val="000000"/>
                </a:solidFill>
                <a:effectLst/>
                <a:latin typeface="inherit"/>
              </a:rPr>
              <a:t> decodes to render using unity</a:t>
            </a:r>
          </a:p>
          <a:p>
            <a:pPr marL="285750" indent="-285750" fontAlgn="base">
              <a:buFont typeface="Symbol" panose="05050102010706020507" pitchFamily="18" charset="2"/>
              <a:buChar char="Þ"/>
            </a:pPr>
            <a:r>
              <a:rPr lang="en-US" sz="1400" b="0" i="0" dirty="0">
                <a:solidFill>
                  <a:srgbClr val="000000"/>
                </a:solidFill>
                <a:effectLst/>
                <a:latin typeface="inherit"/>
              </a:rPr>
              <a:t>this means my server </a:t>
            </a:r>
            <a:r>
              <a:rPr lang="en-US" sz="1400" b="0" i="0" dirty="0" err="1">
                <a:solidFill>
                  <a:srgbClr val="000000"/>
                </a:solidFill>
                <a:effectLst/>
                <a:latin typeface="inherit"/>
              </a:rPr>
              <a:t>archintecture</a:t>
            </a:r>
            <a:r>
              <a:rPr lang="en-US" sz="1400" b="0" i="0" dirty="0">
                <a:solidFill>
                  <a:srgbClr val="000000"/>
                </a:solidFill>
                <a:effectLst/>
                <a:latin typeface="inherit"/>
              </a:rPr>
              <a:t> is snapshot interpolation rather than state synchronization as the </a:t>
            </a:r>
            <a:r>
              <a:rPr lang="en-US" sz="1400" b="0" i="0" dirty="0" err="1">
                <a:solidFill>
                  <a:srgbClr val="000000"/>
                </a:solidFill>
                <a:effectLst/>
                <a:latin typeface="inherit"/>
              </a:rPr>
              <a:t>c#</a:t>
            </a:r>
            <a:r>
              <a:rPr lang="en-US" sz="1400" b="0" i="0" dirty="0">
                <a:solidFill>
                  <a:srgbClr val="000000"/>
                </a:solidFill>
                <a:effectLst/>
                <a:latin typeface="inherit"/>
              </a:rPr>
              <a:t> clients cannot simulate physics without the </a:t>
            </a:r>
            <a:r>
              <a:rPr lang="en-US" sz="1400" b="0" i="0" dirty="0" err="1">
                <a:solidFill>
                  <a:srgbClr val="000000"/>
                </a:solidFill>
                <a:effectLst/>
                <a:latin typeface="inherit"/>
              </a:rPr>
              <a:t>c++</a:t>
            </a:r>
            <a:r>
              <a:rPr lang="en-US" sz="1400" b="0" i="0" dirty="0">
                <a:solidFill>
                  <a:srgbClr val="000000"/>
                </a:solidFill>
                <a:effectLst/>
                <a:latin typeface="inherit"/>
              </a:rPr>
              <a:t> game engine</a:t>
            </a:r>
          </a:p>
          <a:p>
            <a:pPr marL="285750" indent="-285750" fontAlgn="base">
              <a:buFont typeface="Symbol" panose="05050102010706020507" pitchFamily="18" charset="2"/>
              <a:buChar char="Þ"/>
            </a:pPr>
            <a:r>
              <a:rPr lang="en-US" sz="1400" b="0" i="0" dirty="0">
                <a:solidFill>
                  <a:srgbClr val="000000"/>
                </a:solidFill>
                <a:effectLst/>
                <a:latin typeface="inherit"/>
              </a:rPr>
              <a:t>the </a:t>
            </a:r>
            <a:r>
              <a:rPr lang="en-US" sz="1400" b="0" i="0" dirty="0" err="1">
                <a:solidFill>
                  <a:srgbClr val="000000"/>
                </a:solidFill>
                <a:effectLst/>
                <a:latin typeface="inherit"/>
              </a:rPr>
              <a:t>c++</a:t>
            </a:r>
            <a:r>
              <a:rPr lang="en-US" sz="1400" b="0" i="0" dirty="0">
                <a:solidFill>
                  <a:srgbClr val="000000"/>
                </a:solidFill>
                <a:effectLst/>
                <a:latin typeface="inherit"/>
              </a:rPr>
              <a:t> server and </a:t>
            </a:r>
            <a:r>
              <a:rPr lang="en-US" sz="1400" b="0" i="0" dirty="0" err="1">
                <a:solidFill>
                  <a:srgbClr val="000000"/>
                </a:solidFill>
                <a:effectLst/>
                <a:latin typeface="inherit"/>
              </a:rPr>
              <a:t>gameengine</a:t>
            </a:r>
            <a:r>
              <a:rPr lang="en-US" sz="1400" b="0" i="0" dirty="0">
                <a:solidFill>
                  <a:srgbClr val="000000"/>
                </a:solidFill>
                <a:effectLst/>
                <a:latin typeface="inherit"/>
              </a:rPr>
              <a:t> can technically be interfaced with via </a:t>
            </a:r>
            <a:r>
              <a:rPr lang="en-US" sz="1400" b="0" i="0" dirty="0" err="1">
                <a:solidFill>
                  <a:srgbClr val="000000"/>
                </a:solidFill>
                <a:effectLst/>
                <a:latin typeface="inherit"/>
              </a:rPr>
              <a:t>unmannaged</a:t>
            </a:r>
            <a:r>
              <a:rPr lang="en-US" sz="1400" b="0" i="0" dirty="0">
                <a:solidFill>
                  <a:srgbClr val="000000"/>
                </a:solidFill>
                <a:effectLst/>
                <a:latin typeface="inherit"/>
              </a:rPr>
              <a:t> </a:t>
            </a:r>
            <a:r>
              <a:rPr lang="en-US" sz="1400" b="0" i="0" dirty="0" err="1">
                <a:solidFill>
                  <a:srgbClr val="000000"/>
                </a:solidFill>
                <a:effectLst/>
                <a:latin typeface="inherit"/>
              </a:rPr>
              <a:t>dll</a:t>
            </a:r>
            <a:r>
              <a:rPr lang="en-US" sz="1400" b="0" i="0" dirty="0">
                <a:solidFill>
                  <a:srgbClr val="000000"/>
                </a:solidFill>
                <a:effectLst/>
                <a:latin typeface="inherit"/>
              </a:rPr>
              <a:t> from </a:t>
            </a:r>
            <a:r>
              <a:rPr lang="en-US" sz="1400" b="0" i="0" dirty="0" err="1">
                <a:solidFill>
                  <a:srgbClr val="000000"/>
                </a:solidFill>
                <a:effectLst/>
                <a:latin typeface="inherit"/>
              </a:rPr>
              <a:t>c#</a:t>
            </a:r>
            <a:r>
              <a:rPr lang="en-US" sz="1400" b="0" i="0" dirty="0">
                <a:solidFill>
                  <a:srgbClr val="000000"/>
                </a:solidFill>
                <a:effectLst/>
                <a:latin typeface="inherit"/>
              </a:rPr>
              <a:t> but </a:t>
            </a:r>
            <a:r>
              <a:rPr lang="en-US" sz="1400" b="0" i="0" dirty="0" err="1">
                <a:solidFill>
                  <a:srgbClr val="000000"/>
                </a:solidFill>
                <a:effectLst/>
                <a:latin typeface="inherit"/>
              </a:rPr>
              <a:t>i</a:t>
            </a:r>
            <a:r>
              <a:rPr lang="en-US" sz="1400" b="0" i="0" dirty="0">
                <a:solidFill>
                  <a:srgbClr val="000000"/>
                </a:solidFill>
                <a:effectLst/>
                <a:latin typeface="inherit"/>
              </a:rPr>
              <a:t> think </a:t>
            </a:r>
            <a:r>
              <a:rPr lang="en-US" sz="1400" b="0" i="0" dirty="0" err="1">
                <a:solidFill>
                  <a:srgbClr val="000000"/>
                </a:solidFill>
                <a:effectLst/>
                <a:latin typeface="inherit"/>
              </a:rPr>
              <a:t>thats</a:t>
            </a:r>
            <a:r>
              <a:rPr lang="en-US" sz="1400" b="0" i="0" dirty="0">
                <a:solidFill>
                  <a:srgbClr val="000000"/>
                </a:solidFill>
                <a:effectLst/>
                <a:latin typeface="inherit"/>
              </a:rPr>
              <a:t> not the best option since </a:t>
            </a:r>
            <a:r>
              <a:rPr lang="en-US" sz="1400" b="0" i="0" dirty="0" err="1">
                <a:solidFill>
                  <a:srgbClr val="000000"/>
                </a:solidFill>
                <a:effectLst/>
                <a:latin typeface="inherit"/>
              </a:rPr>
              <a:t>dll</a:t>
            </a:r>
            <a:r>
              <a:rPr lang="en-US" sz="1400" b="0" i="0" dirty="0">
                <a:solidFill>
                  <a:srgbClr val="000000"/>
                </a:solidFill>
                <a:effectLst/>
                <a:latin typeface="inherit"/>
              </a:rPr>
              <a:t> and </a:t>
            </a:r>
            <a:r>
              <a:rPr lang="en-US" sz="1400" b="0" i="0" dirty="0" err="1">
                <a:solidFill>
                  <a:srgbClr val="000000"/>
                </a:solidFill>
                <a:effectLst/>
                <a:latin typeface="inherit"/>
              </a:rPr>
              <a:t>c#</a:t>
            </a:r>
            <a:r>
              <a:rPr lang="en-US" sz="1400" b="0" i="0" dirty="0">
                <a:solidFill>
                  <a:srgbClr val="000000"/>
                </a:solidFill>
                <a:effectLst/>
                <a:latin typeface="inherit"/>
              </a:rPr>
              <a:t> memory management has bad overhead </a:t>
            </a:r>
          </a:p>
          <a:p>
            <a:pPr marL="742950" lvl="1" indent="-285750" fontAlgn="base">
              <a:buFont typeface="Symbol" panose="05050102010706020507" pitchFamily="18" charset="2"/>
              <a:buChar char="Þ"/>
            </a:pPr>
            <a:r>
              <a:rPr lang="en-US" sz="1400" b="0" i="0" dirty="0">
                <a:solidFill>
                  <a:srgbClr val="000000"/>
                </a:solidFill>
                <a:effectLst/>
                <a:latin typeface="inherit"/>
              </a:rPr>
              <a:t>coding the game engine in </a:t>
            </a:r>
            <a:r>
              <a:rPr lang="en-US" sz="1400" b="0" i="0" dirty="0" err="1">
                <a:solidFill>
                  <a:srgbClr val="000000"/>
                </a:solidFill>
                <a:effectLst/>
                <a:latin typeface="inherit"/>
              </a:rPr>
              <a:t>c#</a:t>
            </a:r>
            <a:r>
              <a:rPr lang="en-US" sz="1400" b="0" i="0" dirty="0">
                <a:solidFill>
                  <a:srgbClr val="000000"/>
                </a:solidFill>
                <a:effectLst/>
                <a:latin typeface="inherit"/>
              </a:rPr>
              <a:t> would solve this issue but the lack of control over the optimization may hurt</a:t>
            </a:r>
          </a:p>
          <a:p>
            <a:pPr marL="285750" indent="-285750" fontAlgn="base">
              <a:buFont typeface="Symbol" panose="05050102010706020507" pitchFamily="18" charset="2"/>
              <a:buChar char="Þ"/>
            </a:pPr>
            <a:r>
              <a:rPr lang="en-US" sz="1400" b="0" i="0" dirty="0" err="1">
                <a:solidFill>
                  <a:srgbClr val="000000"/>
                </a:solidFill>
                <a:effectLst/>
                <a:latin typeface="inherit"/>
              </a:rPr>
              <a:t>directx</a:t>
            </a:r>
            <a:r>
              <a:rPr lang="en-US" sz="1400" b="0" i="0" dirty="0">
                <a:solidFill>
                  <a:srgbClr val="000000"/>
                </a:solidFill>
                <a:effectLst/>
                <a:latin typeface="inherit"/>
              </a:rPr>
              <a:t> is </a:t>
            </a:r>
            <a:r>
              <a:rPr lang="en-US" sz="1400" b="0" i="0" dirty="0" err="1">
                <a:solidFill>
                  <a:srgbClr val="000000"/>
                </a:solidFill>
                <a:effectLst/>
                <a:latin typeface="inherit"/>
              </a:rPr>
              <a:t>c++</a:t>
            </a:r>
            <a:r>
              <a:rPr lang="en-US" sz="1400" b="0" i="0" dirty="0">
                <a:solidFill>
                  <a:srgbClr val="000000"/>
                </a:solidFill>
                <a:effectLst/>
                <a:latin typeface="inherit"/>
              </a:rPr>
              <a:t> and has </a:t>
            </a:r>
            <a:r>
              <a:rPr lang="en-US" sz="1400" b="0" i="0" dirty="0" err="1">
                <a:solidFill>
                  <a:srgbClr val="000000"/>
                </a:solidFill>
                <a:effectLst/>
                <a:latin typeface="inherit"/>
              </a:rPr>
              <a:t>hlsl</a:t>
            </a:r>
            <a:r>
              <a:rPr lang="en-US" sz="1400" b="0" i="0" dirty="0">
                <a:solidFill>
                  <a:srgbClr val="000000"/>
                </a:solidFill>
                <a:effectLst/>
                <a:latin typeface="inherit"/>
              </a:rPr>
              <a:t> support but for cross platform </a:t>
            </a:r>
            <a:r>
              <a:rPr lang="en-US" sz="1400" b="0" i="0" dirty="0" err="1">
                <a:solidFill>
                  <a:srgbClr val="000000"/>
                </a:solidFill>
                <a:effectLst/>
                <a:latin typeface="inherit"/>
              </a:rPr>
              <a:t>i</a:t>
            </a:r>
            <a:r>
              <a:rPr lang="en-US" sz="1400" b="0" i="0" dirty="0">
                <a:solidFill>
                  <a:srgbClr val="000000"/>
                </a:solidFill>
                <a:effectLst/>
                <a:latin typeface="inherit"/>
              </a:rPr>
              <a:t> </a:t>
            </a:r>
            <a:r>
              <a:rPr lang="en-US" sz="1400" b="0" i="0" dirty="0" err="1">
                <a:solidFill>
                  <a:srgbClr val="000000"/>
                </a:solidFill>
                <a:effectLst/>
                <a:latin typeface="inherit"/>
              </a:rPr>
              <a:t>gotta</a:t>
            </a:r>
            <a:r>
              <a:rPr lang="en-US" sz="1400" b="0" i="0" dirty="0">
                <a:solidFill>
                  <a:srgbClr val="000000"/>
                </a:solidFill>
                <a:effectLst/>
                <a:latin typeface="inherit"/>
              </a:rPr>
              <a:t> figure </a:t>
            </a:r>
            <a:r>
              <a:rPr lang="en-US" sz="1400" b="0" i="0" dirty="0" err="1">
                <a:solidFill>
                  <a:srgbClr val="000000"/>
                </a:solidFill>
                <a:effectLst/>
                <a:latin typeface="inherit"/>
              </a:rPr>
              <a:t>somethin</a:t>
            </a:r>
            <a:r>
              <a:rPr lang="en-US" sz="1400" b="0" i="0" dirty="0">
                <a:solidFill>
                  <a:srgbClr val="000000"/>
                </a:solidFill>
                <a:effectLst/>
                <a:latin typeface="inherit"/>
              </a:rPr>
              <a:t> else out</a:t>
            </a:r>
          </a:p>
          <a:p>
            <a:endParaRPr lang="en-GB" sz="1400" dirty="0"/>
          </a:p>
        </p:txBody>
      </p:sp>
    </p:spTree>
    <p:extLst>
      <p:ext uri="{BB962C8B-B14F-4D97-AF65-F5344CB8AC3E}">
        <p14:creationId xmlns:p14="http://schemas.microsoft.com/office/powerpoint/2010/main" val="132273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A314-D25C-4002-9519-85045AB5182D}"/>
              </a:ext>
            </a:extLst>
          </p:cNvPr>
          <p:cNvSpPr>
            <a:spLocks noGrp="1"/>
          </p:cNvSpPr>
          <p:nvPr>
            <p:ph type="title"/>
          </p:nvPr>
        </p:nvSpPr>
        <p:spPr/>
        <p:txBody>
          <a:bodyPr/>
          <a:lstStyle/>
          <a:p>
            <a:r>
              <a:rPr lang="en-GB" dirty="0"/>
              <a:t>Physics</a:t>
            </a:r>
          </a:p>
        </p:txBody>
      </p:sp>
      <p:sp>
        <p:nvSpPr>
          <p:cNvPr id="3" name="Content Placeholder 2">
            <a:extLst>
              <a:ext uri="{FF2B5EF4-FFF2-40B4-BE49-F238E27FC236}">
                <a16:creationId xmlns:a16="http://schemas.microsoft.com/office/drawing/2014/main" id="{0D4BEC63-E738-45B5-8097-5280B098E6B3}"/>
              </a:ext>
            </a:extLst>
          </p:cNvPr>
          <p:cNvSpPr>
            <a:spLocks noGrp="1"/>
          </p:cNvSpPr>
          <p:nvPr>
            <p:ph idx="1"/>
          </p:nvPr>
        </p:nvSpPr>
        <p:spPr/>
        <p:txBody>
          <a:bodyPr>
            <a:normAutofit fontScale="92500" lnSpcReduction="20000"/>
          </a:bodyPr>
          <a:lstStyle/>
          <a:p>
            <a:pPr marL="342900" indent="-342900">
              <a:buFont typeface="Symbol" panose="05050102010706020507" pitchFamily="18" charset="2"/>
              <a:buChar char="Þ"/>
            </a:pPr>
            <a:r>
              <a:rPr lang="en-GB" dirty="0"/>
              <a:t>Separation of Physics Objects and Entities</a:t>
            </a:r>
          </a:p>
          <a:p>
            <a:pPr marL="342900" indent="-342900">
              <a:buFont typeface="Symbol" panose="05050102010706020507" pitchFamily="18" charset="2"/>
              <a:buChar char="Þ"/>
            </a:pPr>
            <a:r>
              <a:rPr lang="en-GB" dirty="0"/>
              <a:t>Have Entities own the physics objects they require (similar to </a:t>
            </a:r>
            <a:r>
              <a:rPr lang="en-GB" dirty="0" err="1"/>
              <a:t>bodychunks</a:t>
            </a:r>
            <a:r>
              <a:rPr lang="en-GB" dirty="0"/>
              <a:t> in </a:t>
            </a:r>
            <a:r>
              <a:rPr lang="en-GB" dirty="0" err="1"/>
              <a:t>rainworld</a:t>
            </a:r>
            <a:r>
              <a:rPr lang="en-GB" dirty="0"/>
              <a:t>) and have active physics objects referred to in the </a:t>
            </a:r>
            <a:r>
              <a:rPr lang="en-GB" dirty="0" err="1"/>
              <a:t>physicsworld</a:t>
            </a:r>
            <a:r>
              <a:rPr lang="en-GB" dirty="0"/>
              <a:t> and entities control whether they are active or not.</a:t>
            </a:r>
          </a:p>
          <a:p>
            <a:pPr marL="342900" indent="-342900">
              <a:buFont typeface="Symbol" panose="05050102010706020507" pitchFamily="18" charset="2"/>
              <a:buChar char="Þ"/>
            </a:pPr>
            <a:r>
              <a:rPr lang="en-GB" dirty="0"/>
              <a:t>For performance in the case of data oriented design, have all physics objects stored in the physics world where entities have pointers to them such that all physics objects are together and all </a:t>
            </a:r>
            <a:r>
              <a:rPr lang="en-GB" dirty="0" err="1"/>
              <a:t>entites</a:t>
            </a:r>
            <a:r>
              <a:rPr lang="en-GB" dirty="0"/>
              <a:t> are together</a:t>
            </a:r>
          </a:p>
          <a:p>
            <a:pPr marL="617220" lvl="1" indent="-342900">
              <a:buFont typeface="Symbol" panose="05050102010706020507" pitchFamily="18" charset="2"/>
              <a:buChar char="Þ"/>
            </a:pPr>
            <a:r>
              <a:rPr lang="en-GB" dirty="0"/>
              <a:t>Might need to reconfigure stuff like this when it comes to true data oriented design where all positions are put together, all velocities are put together etc…</a:t>
            </a:r>
          </a:p>
        </p:txBody>
      </p:sp>
    </p:spTree>
    <p:extLst>
      <p:ext uri="{BB962C8B-B14F-4D97-AF65-F5344CB8AC3E}">
        <p14:creationId xmlns:p14="http://schemas.microsoft.com/office/powerpoint/2010/main" val="2678278292"/>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1A252F"/>
      </a:dk2>
      <a:lt2>
        <a:srgbClr val="F1F3F0"/>
      </a:lt2>
      <a:accent1>
        <a:srgbClr val="B629E7"/>
      </a:accent1>
      <a:accent2>
        <a:srgbClr val="5E23D7"/>
      </a:accent2>
      <a:accent3>
        <a:srgbClr val="293AE7"/>
      </a:accent3>
      <a:accent4>
        <a:srgbClr val="1778D5"/>
      </a:accent4>
      <a:accent5>
        <a:srgbClr val="24BDCA"/>
      </a:accent5>
      <a:accent6>
        <a:srgbClr val="15C589"/>
      </a:accent6>
      <a:hlink>
        <a:srgbClr val="3B95B2"/>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47</TotalTime>
  <Words>605</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Bierstadt</vt:lpstr>
      <vt:lpstr>inherit</vt:lpstr>
      <vt:lpstr>Symbol</vt:lpstr>
      <vt:lpstr>GestaltVTI</vt:lpstr>
      <vt:lpstr>Enter the Deep Devlog</vt:lpstr>
      <vt:lpstr>PowerPoint Presentation</vt:lpstr>
      <vt:lpstr>Net Code Problems</vt:lpstr>
      <vt:lpstr>Physics Engine problems (Unity)</vt:lpstr>
      <vt:lpstr>Game Code </vt:lpstr>
      <vt:lpstr>Physics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P_Teo, Christopher (pupil)</dc:creator>
  <cp:lastModifiedBy>P_Teo, Christopher (pupil)</cp:lastModifiedBy>
  <cp:revision>9</cp:revision>
  <dcterms:created xsi:type="dcterms:W3CDTF">2021-06-01T18:10:59Z</dcterms:created>
  <dcterms:modified xsi:type="dcterms:W3CDTF">2021-06-12T17:40:43Z</dcterms:modified>
</cp:coreProperties>
</file>