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70" r:id="rId14"/>
    <p:sldId id="273" r:id="rId15"/>
    <p:sldId id="267" r:id="rId16"/>
    <p:sldId id="268" r:id="rId17"/>
    <p:sldId id="266" r:id="rId18"/>
    <p:sldId id="269" r:id="rId19"/>
    <p:sldId id="271" r:id="rId20"/>
    <p:sldId id="276" r:id="rId21"/>
    <p:sldId id="277" r:id="rId22"/>
    <p:sldId id="274" r:id="rId23"/>
    <p:sldId id="280" r:id="rId2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2ECF-F57B-4AC8-8F67-AC89A2CCC69C}" type="datetimeFigureOut">
              <a:rPr lang="es-UY" smtClean="0"/>
              <a:t>30/7/2025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6C58-0ABB-46C0-BC6F-CAAC504DA9C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7408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B6C58-0ABB-46C0-BC6F-CAAC504DA9C1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2900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8E315-45E1-E374-1C23-DB5E4D3D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F3969-40C9-8013-1EFC-E2B9B0D59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A12E2-D58E-F9AB-A08A-92DDDDD0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5BE4E-309C-E36B-2245-1E5FB261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B12AB4-1516-965C-0D47-129286E7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847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C130-AFFA-3BB1-4236-47A2F34C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155E8A-E257-06FF-11CC-2473C505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9D498-0FB2-6322-D04F-794C2B1A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15B6D-F040-3F2E-2CA5-B1751132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D91FD-B852-4B1F-F2FE-2B581AC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3853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EA6E7E-0F7C-5EB9-BF89-099EF3F01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3C80F9-1845-B67C-511C-319457696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E2D2E-27F2-E302-0F83-79362881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AA9AA-9774-9BCA-3E6A-C387CE5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C3FB7-40AD-3E60-1F44-945085D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214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F2C6-D6FC-72E8-1F97-B218FED3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5FE584-A7F5-17A4-4B5C-795D1E31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B95164-3361-C9CF-4FAC-CFE921DB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35B25-AF7E-10AC-81EE-788AE34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BC649-D5D2-FCD4-1501-981AEF5D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9075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F1CB5-4A71-7F6B-2DE0-9DBBDF19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3E1636-D5A8-0532-2D43-D5BD4EB9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948B9-4DD3-8D01-E267-87B2E22D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5EAF8B-84FA-E6C3-7755-5AB86C57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A7396-5A87-BFD8-3ED7-31E21F05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174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BA4D7-0BE4-2C47-BC53-8C9F37E7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88CAF-078D-04B3-9E96-3D1BC7384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CA9C5-07AC-D3AF-D559-1C7D94ABD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429A2-218C-25E0-03C0-A14DAEA4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5525F-4A9A-EF46-1694-6B5F0E2C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ED427-9B9A-AF8F-6B4D-4D0A0AF4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2889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24D1E-97A1-801A-5EE6-AA5EEE03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B53425-EE88-D2A5-946E-D7FFC758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0BFA0A-E2AA-CAA7-575F-DCBC40E9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F0E084-4180-9E94-3901-94C4B5C5E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D4421C-B2BB-64CB-1181-2C34B5C8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4DF268-879F-410F-ECD7-E1AE0E09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56630-067C-6F57-9B96-9DC61850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CD28FB-6C46-1DB2-D773-1B18F5DA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3826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4137-249E-E4D1-A473-4D2DDA0C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8C68A7-BC9B-7C82-7849-DDED2D91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B71B23-0411-F15C-42E3-E2825B8F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5ECD2B-B1C7-C506-342B-76833A8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7346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4A03E9-D6DB-D0A6-5ABA-144D8A0E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73F636-623C-38F3-65DD-9F4CCAD2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7B3578-8381-9693-C132-D0AD27C9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51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2B74-4460-133B-6E80-E8EA6B37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ADEF8-636C-6134-21C6-98C94153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593D75-019B-4A96-B5D7-471A3B63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AB570-8CF9-08D0-38CE-072DA9DB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DC00A4-27C0-2A70-EFA7-8E942825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BB1EF-0AC3-1C5B-2D7A-E717CC11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308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FB6F1-9D45-2539-9B09-B7286ED6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3905C0-1DD0-3C58-2625-59D0150C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FBD83-FE90-41F7-D68B-61BC76A4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BC8D2-3F00-40EE-A2D5-B1B08A00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EFD87D-7645-B476-5ABB-C5C42B0D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BA4FAF-7D8B-C68D-F127-BEC9D16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133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5BF0A7-EEB5-F4F3-6F69-01B4BADF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B1D52C-0B04-C49D-64A7-4CF168F2E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D2C1B-F5C1-58B2-3492-13E636773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2373-EBB0-4988-9C0E-0A9A9921BA60}" type="datetimeFigureOut">
              <a:rPr lang="es-UY" smtClean="0"/>
              <a:t>26/7/2025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E2052-1B75-2E22-5370-092C3597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AFD6ED-8BDC-BEA4-629D-60603B59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19CF9-E338-4CDD-9CD0-FD002F672DA4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7907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75A6F-0C97-F8E8-3108-2550B60EB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noProof="0" dirty="0"/>
              <a:t>Optimización de </a:t>
            </a:r>
            <a:br>
              <a:rPr lang="es-UY" noProof="0" dirty="0"/>
            </a:br>
            <a:r>
              <a:rPr lang="es-UY" noProof="0" dirty="0"/>
              <a:t>Iteración de valor y </a:t>
            </a:r>
            <a:r>
              <a:rPr lang="es-UY" noProof="0" dirty="0" err="1"/>
              <a:t>politica</a:t>
            </a:r>
            <a:endParaRPr lang="es-UY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7A201-4E2B-3B31-3D1F-1E2E83E8B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 noProof="0" dirty="0"/>
          </a:p>
        </p:txBody>
      </p:sp>
    </p:spTree>
    <p:extLst>
      <p:ext uri="{BB962C8B-B14F-4D97-AF65-F5344CB8AC3E}">
        <p14:creationId xmlns:p14="http://schemas.microsoft.com/office/powerpoint/2010/main" val="361263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9E03EF7-9A61-2326-4F6E-3878F6DE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00" y="3432953"/>
            <a:ext cx="10563599" cy="308189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479748-513C-AE22-5C0F-1578030D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5" y="155501"/>
            <a:ext cx="11188801" cy="3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73D1-2B73-D831-8091-28FCADFF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¿Esto vale?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A8D833-74DF-EF8D-1355-D49CE3322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UY" noProof="0" dirty="0"/>
                  <a:t>Demostración: </a:t>
                </a:r>
              </a:p>
              <a:p>
                <a:pPr lvl="1"/>
                <a:r>
                  <a:rPr lang="es-UY" noProof="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CA" b="0" i="1" noProof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𝐺𝑆</m:t>
                    </m:r>
                    <m:sSub>
                      <m:sSubPr>
                        <m:ctrlPr>
                          <a:rPr lang="en-CA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noProof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noProof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𝑐𝑜𝑛𝑡𝑟𝑎𝑟𝑖𝑜</m:t>
                    </m:r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b="0" noProof="0" dirty="0"/>
                  <a:t>sea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CA" b="0" i="1" noProof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noProof="0" dirty="0" err="1"/>
                  <a:t>definida</a:t>
                </a:r>
                <a:r>
                  <a:rPr lang="en-CA" b="0" noProof="0" dirty="0"/>
                  <a:t> </a:t>
                </a:r>
                <a:r>
                  <a:rPr lang="en-CA" dirty="0" err="1"/>
                  <a:t>igual</a:t>
                </a:r>
                <a:r>
                  <a:rPr lang="en-CA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/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noProof="0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sup/>
                        </m:sSup>
                      </m:e>
                    </m:func>
                  </m:oMath>
                </a14:m>
                <a:endParaRPr lang="en-CA" b="0" noProof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noProof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endParaRPr lang="es-UY" noProof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s-UY" noProof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s-UY" noProof="0" dirty="0"/>
              </a:p>
              <a:p>
                <a:pPr lvl="1"/>
                <a:r>
                  <a:rPr lang="es-UY" dirty="0"/>
                  <a:t>Si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𝐺𝑉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𝐺𝑊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b="0" dirty="0"/>
              </a:p>
              <a:p>
                <a:pPr lvl="1"/>
                <a:r>
                  <a:rPr lang="es-UY" noProof="0" dirty="0"/>
                  <a:t>Si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UY" noProof="0" dirty="0"/>
              </a:p>
              <a:p>
                <a:pPr lvl="1"/>
                <a:r>
                  <a:rPr lang="es-UY" dirty="0"/>
                  <a:t>Considerando las desigualdades de arriba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𝐺𝑉</m:t>
                                        </m:r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𝐺𝑊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lit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func>
                  </m:oMath>
                </a14:m>
                <a:endParaRPr lang="es-UY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5A8D833-74DF-EF8D-1355-D49CE3322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0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8F5D-C330-AE33-C77A-C9D17CA9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AC03E6F-9AA1-4047-B5C0-FF8313442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𝐺𝑉</m:t>
                                        </m:r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𝐺𝑊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lit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func>
                  </m:oMath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CA" dirty="0" err="1">
                    <a:latin typeface="Cambria Math" panose="02040503050406030204" pitchFamily="18" charset="0"/>
                  </a:rPr>
                  <a:t>Tomo</a:t>
                </a:r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 err="1">
                    <a:latin typeface="Cambria Math" panose="02040503050406030204" pitchFamily="18" charset="0"/>
                  </a:rPr>
                  <a:t>el</a:t>
                </a:r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 err="1">
                    <a:latin typeface="Cambria Math" panose="02040503050406030204" pitchFamily="18" charset="0"/>
                  </a:rPr>
                  <a:t>maximo</a:t>
                </a:r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 err="1">
                    <a:latin typeface="Cambria Math" panose="02040503050406030204" pitchFamily="18" charset="0"/>
                  </a:rPr>
                  <a:t>i</a:t>
                </a:r>
                <a:endParaRPr lang="en-CA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/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/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𝐺𝑉</m:t>
                                        </m:r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𝐺𝑊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lit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func>
                  </m:oMath>
                </a14:m>
                <a:endParaRPr lang="es-UY" dirty="0"/>
              </a:p>
              <a:p>
                <a:pPr lvl="1"/>
                <a:r>
                  <a:rPr lang="en-CA" dirty="0">
                    <a:latin typeface="Cambria Math" panose="02040503050406030204" pitchFamily="18" charset="0"/>
                  </a:rPr>
                  <a:t>Si </a:t>
                </a:r>
                <a:r>
                  <a:rPr lang="en-CA" dirty="0" err="1">
                    <a:latin typeface="Cambria Math" panose="02040503050406030204" pitchFamily="18" charset="0"/>
                  </a:rPr>
                  <a:t>maximizamos</a:t>
                </a:r>
                <a:r>
                  <a:rPr lang="en-CA" dirty="0">
                    <a:latin typeface="Cambria Math" panose="02040503050406030204" pitchFamily="18" charset="0"/>
                  </a:rPr>
                  <a:t> la </a:t>
                </a:r>
                <a:r>
                  <a:rPr lang="en-CA" dirty="0" err="1">
                    <a:latin typeface="Cambria Math" panose="02040503050406030204" pitchFamily="18" charset="0"/>
                  </a:rPr>
                  <a:t>izquierda</a:t>
                </a:r>
                <a:r>
                  <a:rPr lang="en-CA" dirty="0">
                    <a:latin typeface="Cambria Math" panose="02040503050406030204" pitchFamily="18" charset="0"/>
                  </a:rPr>
                  <a:t> es claro que la </a:t>
                </a:r>
                <a:r>
                  <a:rPr lang="en-CA" dirty="0" err="1">
                    <a:latin typeface="Cambria Math" panose="02040503050406030204" pitchFamily="18" charset="0"/>
                  </a:rPr>
                  <a:t>desigualdad</a:t>
                </a:r>
                <a:r>
                  <a:rPr lang="en-CA" dirty="0">
                    <a:latin typeface="Cambria Math" panose="02040503050406030204" pitchFamily="18" charset="0"/>
                  </a:rPr>
                  <a:t> no </a:t>
                </a:r>
                <a:r>
                  <a:rPr lang="en-CA" dirty="0" err="1">
                    <a:latin typeface="Cambria Math" panose="02040503050406030204" pitchFamily="18" charset="0"/>
                  </a:rPr>
                  <a:t>cumple</a:t>
                </a:r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 err="1">
                    <a:latin typeface="Cambria Math" panose="02040503050406030204" pitchFamily="18" charset="0"/>
                  </a:rPr>
                  <a:t>asi</a:t>
                </a:r>
                <a:r>
                  <a:rPr lang="en-CA" dirty="0">
                    <a:latin typeface="Cambria Math" panose="02040503050406030204" pitchFamily="18" charset="0"/>
                  </a:rPr>
                  <a:t> que </a:t>
                </a:r>
                <a:r>
                  <a:rPr lang="en-CA" dirty="0" err="1">
                    <a:latin typeface="Cambria Math" panose="02040503050406030204" pitchFamily="18" charset="0"/>
                  </a:rPr>
                  <a:t>el</a:t>
                </a:r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  <a:r>
                  <a:rPr lang="en-CA" dirty="0" err="1">
                    <a:latin typeface="Cambria Math" panose="02040503050406030204" pitchFamily="18" charset="0"/>
                  </a:rPr>
                  <a:t>maximo</a:t>
                </a:r>
                <a:r>
                  <a:rPr lang="en-CA" dirty="0">
                    <a:latin typeface="Cambria Math" panose="02040503050406030204" pitchFamily="18" charset="0"/>
                  </a:rPr>
                  <a:t> se da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𝐺𝑉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𝐺𝑊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s-UY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UY" dirty="0"/>
              </a:p>
              <a:p>
                <a:endParaRPr lang="es-UY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AC03E6F-9AA1-4047-B5C0-FF8313442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5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4738-390E-4607-DCAD-D7548B6F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Vale para cualquier orden, ¿Cuál conviene?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4E27C-3340-2CBC-1B3D-199D750A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UY" noProof="0" dirty="0"/>
              <a:t>Encontrar el mejor no vale la pena</a:t>
            </a:r>
          </a:p>
          <a:p>
            <a:r>
              <a:rPr lang="es-UY" noProof="0" dirty="0"/>
              <a:t>Es mejor encontrar uno bueno y resolver directamente</a:t>
            </a:r>
          </a:p>
          <a:p>
            <a:r>
              <a:rPr lang="es-UY" noProof="0" dirty="0"/>
              <a:t>BFS desde los conocidos en general es bueno</a:t>
            </a:r>
          </a:p>
          <a:p>
            <a:r>
              <a:rPr lang="es-UY" noProof="0" dirty="0"/>
              <a:t>El costo de BFS desde los conocidos es 0, iteramos inmediatamente</a:t>
            </a:r>
          </a:p>
          <a:p>
            <a:r>
              <a:rPr lang="es-UY" noProof="0" dirty="0"/>
              <a:t>Orden topológico con componentes fuertemente conexas es en general mejor, pero tenemos el riesgo de que el grafo sea un solo componente.</a:t>
            </a:r>
          </a:p>
          <a:p>
            <a:r>
              <a:rPr lang="es-UY" noProof="0" dirty="0"/>
              <a:t>El costo del orden topológico es O(V+E) ~ 1 iteración</a:t>
            </a:r>
          </a:p>
          <a:p>
            <a:r>
              <a:rPr lang="es-UY" noProof="0" dirty="0"/>
              <a:t>Con un mal orden, el problema anterior demoro 1185 iteraciones</a:t>
            </a:r>
          </a:p>
          <a:p>
            <a:r>
              <a:rPr lang="es-UY" noProof="0" dirty="0"/>
              <a:t>Con un buen orden el problema demoro 111 iteraciones a pesar de ser todo una sola clase recurrente</a:t>
            </a:r>
          </a:p>
          <a:p>
            <a:pPr marL="0" indent="0">
              <a:buNone/>
            </a:pPr>
            <a:endParaRPr lang="es-UY" noProof="0" dirty="0"/>
          </a:p>
          <a:p>
            <a:r>
              <a:rPr lang="es-UY" noProof="0" dirty="0"/>
              <a:t>Nota: Si el problema es un orden parcial (acíclico), GS con orden topológico es equivalente a la Programación Dinámica</a:t>
            </a:r>
          </a:p>
        </p:txBody>
      </p:sp>
    </p:spTree>
    <p:extLst>
      <p:ext uri="{BB962C8B-B14F-4D97-AF65-F5344CB8AC3E}">
        <p14:creationId xmlns:p14="http://schemas.microsoft.com/office/powerpoint/2010/main" val="16527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49AF-83CD-A533-EEBC-E94C2D3C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Convergencia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0A2B7C-2818-8DD9-0301-433F7C193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UY" noProof="0" dirty="0"/>
                  <a:t>Si bien converge, la pregunta es cuanto.</a:t>
                </a:r>
              </a:p>
              <a:p>
                <a:r>
                  <a:rPr lang="es-UY" noProof="0" dirty="0"/>
                  <a:t>Esto obviamente depende del orden y del problema.</a:t>
                </a:r>
              </a:p>
              <a:p>
                <a:r>
                  <a:rPr lang="es-UY" noProof="0" dirty="0"/>
                  <a:t>Problema óptimo y orden </a:t>
                </a:r>
                <a:r>
                  <a:rPr lang="es-MX" noProof="0" dirty="0"/>
                  <a:t>óptimo </a:t>
                </a:r>
                <a:r>
                  <a:rPr lang="es-UY" noProof="0" dirty="0"/>
                  <a:t>es PD, así que 0.</a:t>
                </a:r>
              </a:p>
              <a:p>
                <a:r>
                  <a:rPr lang="es-UY" dirty="0"/>
                  <a:t>Problema adverso es una línea y el orden adverso es </a:t>
                </a:r>
                <a:r>
                  <a:rPr lang="es-UY" dirty="0" err="1"/>
                  <a:t>antitopologico</a:t>
                </a:r>
                <a:r>
                  <a:rPr lang="es-UY" dirty="0"/>
                  <a:t>, esto se vuelve </a:t>
                </a:r>
                <a:r>
                  <a:rPr lang="es-UY" dirty="0" err="1"/>
                  <a:t>Jacobi</a:t>
                </a:r>
                <a:r>
                  <a:rPr lang="es-UY" dirty="0"/>
                  <a:t> que contrae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s-UY" noProof="0" dirty="0"/>
              </a:p>
              <a:p>
                <a:endParaRPr lang="es-UY" noProof="0" dirty="0"/>
              </a:p>
              <a:p>
                <a:r>
                  <a:rPr lang="es-UY" noProof="0" dirty="0"/>
                  <a:t>Pero en general en la mitad de pasos, así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UY" noProof="0" dirty="0"/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0A2B7C-2818-8DD9-0301-433F7C193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6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7B7D-1CEE-C69B-690B-D99767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¿Podemos combinar GS con MT?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E46E5-B457-AB59-A215-4C6C21283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noProof="0" dirty="0"/>
              <a:t>Por suerte si.</a:t>
            </a:r>
          </a:p>
          <a:p>
            <a:r>
              <a:rPr lang="es-UY" noProof="0" dirty="0"/>
              <a:t>Coloreamos el grafo asociado y paralelizamos en los colores, coordinando al final de cada color con una barrera.</a:t>
            </a:r>
          </a:p>
          <a:p>
            <a:r>
              <a:rPr lang="es-UY" noProof="0" dirty="0"/>
              <a:t>Varias formas de colorear, </a:t>
            </a:r>
            <a:r>
              <a:rPr lang="es-UY" noProof="0" dirty="0" err="1"/>
              <a:t>Balanced</a:t>
            </a:r>
            <a:r>
              <a:rPr lang="es-UY" noProof="0" dirty="0"/>
              <a:t> </a:t>
            </a:r>
            <a:r>
              <a:rPr lang="es-UY" noProof="0" dirty="0" err="1"/>
              <a:t>Greedy</a:t>
            </a:r>
            <a:r>
              <a:rPr lang="es-UY" noProof="0" dirty="0"/>
              <a:t> en general es buena.</a:t>
            </a:r>
          </a:p>
          <a:p>
            <a:r>
              <a:rPr lang="es-UY" noProof="0" dirty="0" err="1"/>
              <a:t>Balanced</a:t>
            </a:r>
            <a:r>
              <a:rPr lang="es-UY" noProof="0" dirty="0"/>
              <a:t> </a:t>
            </a:r>
            <a:r>
              <a:rPr lang="es-UY" noProof="0" dirty="0" err="1"/>
              <a:t>Greedy</a:t>
            </a:r>
            <a:r>
              <a:rPr lang="es-UY" noProof="0" dirty="0"/>
              <a:t>: En vez del color mas chico posible, el menos usado posible.</a:t>
            </a:r>
          </a:p>
        </p:txBody>
      </p:sp>
    </p:spTree>
    <p:extLst>
      <p:ext uri="{BB962C8B-B14F-4D97-AF65-F5344CB8AC3E}">
        <p14:creationId xmlns:p14="http://schemas.microsoft.com/office/powerpoint/2010/main" val="15858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78A94C3-720F-3080-466F-5F26BCE5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3" y="1460327"/>
            <a:ext cx="11757041" cy="36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5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2C801-9748-5897-E452-AC43ECD4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¿Cuándo usar </a:t>
            </a:r>
            <a:r>
              <a:rPr lang="es-UY" noProof="0" dirty="0" err="1"/>
              <a:t>Jacobi</a:t>
            </a:r>
            <a:r>
              <a:rPr lang="es-UY" noProof="0" dirty="0"/>
              <a:t> y cuando GS?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84B60-0F94-E516-73E4-CABBE89B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noProof="0" dirty="0"/>
              <a:t> Problema pequeño (&lt;10k nodos): CPU y GS</a:t>
            </a:r>
          </a:p>
          <a:p>
            <a:r>
              <a:rPr lang="es-UY" noProof="0" dirty="0"/>
              <a:t>Problema mediano  (100k-1M nodos): GPU y </a:t>
            </a:r>
            <a:r>
              <a:rPr lang="es-UY" noProof="0" dirty="0" err="1"/>
              <a:t>Jacobi</a:t>
            </a:r>
            <a:endParaRPr lang="es-UY" noProof="0" dirty="0"/>
          </a:p>
          <a:p>
            <a:r>
              <a:rPr lang="es-UY" noProof="0" dirty="0"/>
              <a:t>Problema grande: Lamentablemente depende, en general </a:t>
            </a:r>
            <a:r>
              <a:rPr lang="es-UY" noProof="0" dirty="0" err="1"/>
              <a:t>Jacobi</a:t>
            </a:r>
            <a:endParaRPr lang="es-UY" noProof="0" dirty="0"/>
          </a:p>
          <a:p>
            <a:endParaRPr lang="es-UY" noProof="0" dirty="0"/>
          </a:p>
        </p:txBody>
      </p:sp>
    </p:spTree>
    <p:extLst>
      <p:ext uri="{BB962C8B-B14F-4D97-AF65-F5344CB8AC3E}">
        <p14:creationId xmlns:p14="http://schemas.microsoft.com/office/powerpoint/2010/main" val="302264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0823-53CD-978E-E3E8-2712E76A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 err="1"/>
              <a:t>Succesive</a:t>
            </a:r>
            <a:r>
              <a:rPr lang="es-UY" noProof="0" dirty="0"/>
              <a:t> </a:t>
            </a:r>
            <a:r>
              <a:rPr lang="es-UY" noProof="0" dirty="0" err="1"/>
              <a:t>Over</a:t>
            </a:r>
            <a:r>
              <a:rPr lang="es-UY" noProof="0" dirty="0"/>
              <a:t> </a:t>
            </a:r>
            <a:r>
              <a:rPr lang="es-UY" noProof="0" dirty="0" err="1"/>
              <a:t>Relaxation</a:t>
            </a:r>
            <a:endParaRPr lang="es-UY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8B564AC-2757-6E7B-28AA-FADE9BB22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UY" noProof="0" dirty="0"/>
                  <a:t>¿Podemos acercarnos mas rápido que GS?</a:t>
                </a:r>
              </a:p>
              <a:p>
                <a:r>
                  <a:rPr lang="es-UY" noProof="0" dirty="0"/>
                  <a:t>Si!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UY" noProof="0" dirty="0"/>
                  <a:t>)</a:t>
                </a:r>
              </a:p>
              <a:p>
                <a:r>
                  <a:rPr lang="es-UY" noProof="0" dirty="0"/>
                  <a:t>Donde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UY" noProof="0" dirty="0"/>
                  <a:t>es la función de GS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8B564AC-2757-6E7B-28AA-FADE9BB22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02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EB5D1-8E7C-5806-2BA3-F62193E4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Convergencia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395154-AD0A-A800-DB5F-90097DC08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944" y="1825625"/>
                <a:ext cx="11119104" cy="4351338"/>
              </a:xfrm>
            </p:spPr>
            <p:txBody>
              <a:bodyPr/>
              <a:lstStyle/>
              <a:p>
                <a:r>
                  <a:rPr lang="es-UY" noProof="0" dirty="0"/>
                  <a:t>Converge con </a:t>
                </a:r>
                <a14:m>
                  <m:oMath xmlns:m="http://schemas.openxmlformats.org/officeDocument/2006/math"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endParaRPr lang="es-UY" noProof="0" dirty="0"/>
              </a:p>
              <a:p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d>
                      <m:d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CA" b="0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b="0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CA" dirty="0"/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CA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CA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𝜔𝛾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≤(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𝜔𝛾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s-UY" noProof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395154-AD0A-A800-DB5F-90097DC08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944" y="1825625"/>
                <a:ext cx="11119104" cy="4351338"/>
              </a:xfrm>
              <a:blipFill>
                <a:blip r:embed="rId2"/>
                <a:stretch>
                  <a:fillRect l="-987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3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3325B-BA44-3BFE-7D6C-C3B5C833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 err="1"/>
              <a:t>Indice</a:t>
            </a:r>
            <a:endParaRPr lang="es-UY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43675B-113A-3BE6-B1AC-F8DC8BD99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noProof="0" dirty="0"/>
                  <a:t>Usar código compilado</a:t>
                </a:r>
              </a:p>
              <a:p>
                <a:r>
                  <a:rPr lang="es-UY" noProof="0" dirty="0"/>
                  <a:t>Considerar cargado de la cache</a:t>
                </a:r>
              </a:p>
              <a:p>
                <a:r>
                  <a:rPr lang="es-UY" dirty="0" err="1"/>
                  <a:t>Multithreading</a:t>
                </a:r>
                <a:endParaRPr lang="es-UY" dirty="0"/>
              </a:p>
              <a:p>
                <a:r>
                  <a:rPr lang="es-UY" dirty="0"/>
                  <a:t>Elegir buen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UY" dirty="0"/>
              </a:p>
              <a:p>
                <a:r>
                  <a:rPr lang="es-UY" noProof="0" dirty="0"/>
                  <a:t>Reducción del problema</a:t>
                </a:r>
              </a:p>
              <a:p>
                <a:r>
                  <a:rPr lang="es-UY" dirty="0" err="1"/>
                  <a:t>Metodo</a:t>
                </a:r>
                <a:r>
                  <a:rPr lang="es-UY" dirty="0"/>
                  <a:t> de Gauss-Seidel</a:t>
                </a:r>
              </a:p>
              <a:p>
                <a:r>
                  <a:rPr lang="es-UY" noProof="0" dirty="0"/>
                  <a:t>SOR</a:t>
                </a:r>
              </a:p>
              <a:p>
                <a:endParaRPr lang="es-UY" noProof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43675B-113A-3BE6-B1AC-F8DC8BD99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AE2A0F-00BE-97D6-CBCD-93F4F35D9B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AE2A0F-00BE-97D6-CBCD-93F4F35D9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175661-683C-8246-BE71-2BD6BBB93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≤(</m:t>
                    </m:r>
                    <m:d>
                      <m:dPr>
                        <m:begChr m:val="|"/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𝜔𝛾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U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𝜔𝛾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≤(1−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CA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UY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9175661-683C-8246-BE71-2BD6BBB93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0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BA15249-5E7D-2AE1-F2A1-7F7C8D7E2E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s-UY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BA15249-5E7D-2AE1-F2A1-7F7C8D7E2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E5094E-50D8-B7CB-A0D1-55520594B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≤(</m:t>
                    </m:r>
                    <m:d>
                      <m:dPr>
                        <m:begChr m:val="|"/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𝜔𝛾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U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𝜔𝛾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s-UY" dirty="0"/>
              </a:p>
              <a:p>
                <a:r>
                  <a:rPr lang="es-UY" dirty="0"/>
                  <a:t>Queremos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−1+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&lt;1 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&lt;2 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&lt;2/(1+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UY" dirty="0"/>
              </a:p>
              <a:p>
                <a:r>
                  <a:rPr lang="es-UY" dirty="0"/>
                  <a:t>Ups?</a:t>
                </a:r>
              </a:p>
              <a:p>
                <a:r>
                  <a:rPr lang="es-UY" dirty="0"/>
                  <a:t>Esto no es 2…</a:t>
                </a:r>
              </a:p>
              <a:p>
                <a:endParaRPr lang="es-UY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E5094E-50D8-B7CB-A0D1-55520594B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18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CE75EDF-F824-E69A-9314-945EF2DC96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s-UY" noProof="0" dirty="0"/>
                  <a:t>Convergencia de SOR con </a:t>
                </a:r>
                <a14:m>
                  <m:oMath xmlns:m="http://schemas.openxmlformats.org/officeDocument/2006/math">
                    <m:r>
                      <a:rPr lang="es-UY" noProof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s-UY" noProof="0" dirty="0"/>
                  <a:t> óptimo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CE75EDF-F824-E69A-9314-945EF2DC9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ABE8317-816A-A696-F785-865B17962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CA" noProof="0" dirty="0"/>
                  <a:t>A </a:t>
                </a:r>
                <a:r>
                  <a:rPr lang="en-CA" noProof="0" dirty="0" err="1"/>
                  <a:t>diferencia</a:t>
                </a:r>
                <a:r>
                  <a:rPr lang="en-CA" noProof="0" dirty="0"/>
                  <a:t> de las matrices </a:t>
                </a:r>
                <a:r>
                  <a:rPr lang="en-CA" noProof="0" dirty="0" err="1"/>
                  <a:t>lineales</a:t>
                </a:r>
                <a:r>
                  <a:rPr lang="en-CA" noProof="0" dirty="0"/>
                  <a:t>, </a:t>
                </a:r>
                <a:r>
                  <a:rPr lang="en-CA" noProof="0" dirty="0" err="1"/>
                  <a:t>esto</a:t>
                </a:r>
                <a:r>
                  <a:rPr lang="en-CA" noProof="0" dirty="0"/>
                  <a:t> no converge </a:t>
                </a:r>
                <a:r>
                  <a:rPr lang="en-CA" noProof="0" dirty="0" err="1"/>
                  <a:t>siempre</a:t>
                </a:r>
                <a:r>
                  <a:rPr lang="en-CA" noProof="0" dirty="0"/>
                  <a:t> con omega &lt; 2.</a:t>
                </a:r>
              </a:p>
              <a:p>
                <a:r>
                  <a:rPr lang="en-CA" dirty="0"/>
                  <a:t>Si </a:t>
                </a:r>
                <a:r>
                  <a:rPr lang="en-CA" dirty="0" err="1"/>
                  <a:t>nos</a:t>
                </a:r>
                <a:r>
                  <a:rPr lang="en-CA" dirty="0"/>
                  <a:t> </a:t>
                </a:r>
                <a:r>
                  <a:rPr lang="en-CA" dirty="0" err="1"/>
                  <a:t>pasamos</a:t>
                </a:r>
                <a:r>
                  <a:rPr lang="en-CA" dirty="0"/>
                  <a:t> un poco del </a:t>
                </a:r>
                <a:r>
                  <a:rPr lang="en-CA" dirty="0" err="1"/>
                  <a:t>limite</a:t>
                </a:r>
                <a:r>
                  <a:rPr lang="en-CA" dirty="0"/>
                  <a:t> omega </a:t>
                </a:r>
                <a:r>
                  <a:rPr lang="en-CA" dirty="0" err="1"/>
                  <a:t>corremos</a:t>
                </a:r>
                <a:r>
                  <a:rPr lang="en-CA" dirty="0"/>
                  <a:t> </a:t>
                </a:r>
                <a:r>
                  <a:rPr lang="en-CA" dirty="0" err="1"/>
                  <a:t>el</a:t>
                </a:r>
                <a:r>
                  <a:rPr lang="en-CA" dirty="0"/>
                  <a:t> </a:t>
                </a:r>
                <a:r>
                  <a:rPr lang="en-CA" dirty="0" err="1"/>
                  <a:t>riesgo</a:t>
                </a:r>
                <a:r>
                  <a:rPr lang="en-CA" dirty="0"/>
                  <a:t> de </a:t>
                </a:r>
                <a:r>
                  <a:rPr lang="en-CA" dirty="0" err="1"/>
                  <a:t>divergencia</a:t>
                </a:r>
                <a:r>
                  <a:rPr lang="en-CA" dirty="0"/>
                  <a:t> o </a:t>
                </a:r>
                <a:r>
                  <a:rPr lang="en-CA" dirty="0" err="1"/>
                  <a:t>peor</a:t>
                </a:r>
                <a:r>
                  <a:rPr lang="en-CA" dirty="0"/>
                  <a:t> </a:t>
                </a:r>
                <a:r>
                  <a:rPr lang="en-CA" dirty="0" err="1"/>
                  <a:t>aun</a:t>
                </a:r>
                <a:r>
                  <a:rPr lang="en-CA" dirty="0"/>
                  <a:t>, </a:t>
                </a:r>
                <a:r>
                  <a:rPr lang="en-CA" dirty="0" err="1"/>
                  <a:t>converger</a:t>
                </a:r>
                <a:r>
                  <a:rPr lang="en-CA" dirty="0"/>
                  <a:t> a algo que no es </a:t>
                </a:r>
                <a:r>
                  <a:rPr lang="en-CA" dirty="0" err="1"/>
                  <a:t>cierto</a:t>
                </a:r>
                <a:r>
                  <a:rPr lang="en-CA" dirty="0"/>
                  <a:t>.</a:t>
                </a:r>
              </a:p>
              <a:p>
                <a:r>
                  <a:rPr lang="en-CA" noProof="0" dirty="0"/>
                  <a:t>Por lo que vi no hay </a:t>
                </a:r>
                <a:r>
                  <a:rPr lang="en-CA" noProof="0" dirty="0" err="1"/>
                  <a:t>mucho</a:t>
                </a:r>
                <a:r>
                  <a:rPr lang="en-CA" noProof="0" dirty="0"/>
                  <a:t> </a:t>
                </a:r>
                <a:r>
                  <a:rPr lang="en-CA" noProof="0" dirty="0" err="1"/>
                  <a:t>estudiado</a:t>
                </a:r>
                <a:r>
                  <a:rPr lang="en-CA" noProof="0" dirty="0"/>
                  <a:t> de </a:t>
                </a:r>
                <a:r>
                  <a:rPr lang="en-CA" noProof="0" dirty="0" err="1"/>
                  <a:t>esto</a:t>
                </a:r>
                <a:endParaRPr lang="en-CA" noProof="0" dirty="0"/>
              </a:p>
              <a:p>
                <a:r>
                  <a:rPr lang="en-CA" dirty="0"/>
                  <a:t>Asi que mi </a:t>
                </a:r>
                <a:r>
                  <a:rPr lang="en-CA" dirty="0" err="1"/>
                  <a:t>recomendacion</a:t>
                </a:r>
                <a:r>
                  <a:rPr lang="en-CA" dirty="0"/>
                  <a:t> 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s-MX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noProof="0" dirty="0"/>
              </a:p>
              <a:p>
                <a:pPr marL="0" indent="0">
                  <a:buNone/>
                </a:pPr>
                <a:endParaRPr lang="es-UY" noProof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ABE8317-816A-A696-F785-865B17962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3AA8A8F-14DC-1C5D-8CF5-C4A6054FA9A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8016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AF4F5-1367-C62B-BB65-6A241D83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</a:t>
            </a:r>
            <a:r>
              <a:rPr lang="es-MX" dirty="0"/>
              <a:t>Vale la pena?</a:t>
            </a:r>
            <a:endParaRPr lang="es-U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5A16E7-3FDE-EAD7-A34D-3FC803802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Probablemente no….</a:t>
                </a:r>
              </a:p>
              <a:p>
                <a:r>
                  <a:rPr lang="es-MX" dirty="0"/>
                  <a:t>Hacemos unas operaciones extra para ganar muy pocas iteraciones.</a:t>
                </a:r>
              </a:p>
              <a:p>
                <a:r>
                  <a:rPr lang="es-MX" dirty="0"/>
                  <a:t>Necesitamos un gamma medianamente bajo para que valga la pena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&lt;0.9</m:t>
                    </m:r>
                  </m:oMath>
                </a14:m>
                <a:endParaRPr lang="es-UY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5A16E7-3FDE-EAD7-A34D-3FC803802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9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2CC81-70B0-0057-2A2F-6547501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Usar Código pre compilado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59665-5264-6F86-EF7F-3358E432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noProof="0" dirty="0"/>
              <a:t>Las iteraciones de valores o </a:t>
            </a:r>
            <a:r>
              <a:rPr lang="es-UY" noProof="0" dirty="0" err="1"/>
              <a:t>politica</a:t>
            </a:r>
            <a:r>
              <a:rPr lang="es-UY" noProof="0" dirty="0"/>
              <a:t> son procesos costosos</a:t>
            </a:r>
          </a:p>
          <a:p>
            <a:r>
              <a:rPr lang="es-UY" noProof="0" dirty="0"/>
              <a:t>Interpretarlos, en particular para matrices grandes es muy lento</a:t>
            </a:r>
          </a:p>
          <a:p>
            <a:r>
              <a:rPr lang="es-UY" dirty="0"/>
              <a:t>En Python un espacio de 300*8 con 260 iteraciones demoro 1s</a:t>
            </a:r>
          </a:p>
          <a:p>
            <a:r>
              <a:rPr lang="es-UY" dirty="0"/>
              <a:t>En C++ el mismo espacio demoro 0.017s y no </a:t>
            </a:r>
            <a:r>
              <a:rPr lang="es-UY" dirty="0" err="1"/>
              <a:t>optimize</a:t>
            </a:r>
            <a:endParaRPr lang="es-UY" noProof="0" dirty="0"/>
          </a:p>
          <a:p>
            <a:r>
              <a:rPr lang="es-UY" noProof="0" dirty="0"/>
              <a:t>No es necesario usar lenguajes compilados como C siempre</a:t>
            </a:r>
          </a:p>
          <a:p>
            <a:r>
              <a:rPr lang="es-UY" dirty="0"/>
              <a:t>Por ejemplo las librerías de Python son hechas en C, si las invocamos obtenemos casi todo el poder de C</a:t>
            </a:r>
          </a:p>
          <a:p>
            <a:endParaRPr lang="es-UY" noProof="0" dirty="0"/>
          </a:p>
          <a:p>
            <a:endParaRPr lang="es-UY" noProof="0" dirty="0"/>
          </a:p>
        </p:txBody>
      </p:sp>
    </p:spTree>
    <p:extLst>
      <p:ext uri="{BB962C8B-B14F-4D97-AF65-F5344CB8AC3E}">
        <p14:creationId xmlns:p14="http://schemas.microsoft.com/office/powerpoint/2010/main" val="8196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A2DF-9EFF-6C39-4338-D4CDF1E2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Linealización de operaciones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F4CC6B-0901-7848-E50B-3E72CAAF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noProof="0" dirty="0"/>
              <a:t>Cuando cargamos un valor de memoria a la CPU, se carga lo de alrededor</a:t>
            </a:r>
          </a:p>
          <a:p>
            <a:r>
              <a:rPr lang="es-UY" noProof="0" dirty="0"/>
              <a:t>Por lo que queremos minimizar la cantidad de cargadas de memoria</a:t>
            </a:r>
          </a:p>
          <a:p>
            <a:r>
              <a:rPr lang="es-UY" dirty="0"/>
              <a:t>Para los problemas de IV en general tenemos una matriz con los nodos.</a:t>
            </a:r>
          </a:p>
          <a:p>
            <a:r>
              <a:rPr lang="es-UY" noProof="0" dirty="0"/>
              <a:t>La carga optima es por rectángulos o cuadrados.</a:t>
            </a:r>
            <a:br>
              <a:rPr lang="es-UY" noProof="0" dirty="0"/>
            </a:br>
            <a:endParaRPr lang="es-UY" noProof="0" dirty="0"/>
          </a:p>
        </p:txBody>
      </p:sp>
    </p:spTree>
    <p:extLst>
      <p:ext uri="{BB962C8B-B14F-4D97-AF65-F5344CB8AC3E}">
        <p14:creationId xmlns:p14="http://schemas.microsoft.com/office/powerpoint/2010/main" val="400134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5EAB-7467-1918-2B87-9401FE49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2469CA-5DE7-0472-C5CD-6971060B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201"/>
            <a:ext cx="4335301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61D2E0-B2C1-1AB8-4E6A-E17756DC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35" y="1862201"/>
            <a:ext cx="4346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EB00C-C64C-CE14-80FB-CCC69847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 err="1"/>
              <a:t>Multithreading</a:t>
            </a:r>
            <a:endParaRPr lang="es-UY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D3E69-ECD6-AD64-2CC5-90E5F01E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noProof="0" dirty="0"/>
              <a:t>La idea básica</a:t>
            </a:r>
          </a:p>
          <a:p>
            <a:pPr lvl="1"/>
            <a:r>
              <a:rPr lang="es-UY" noProof="0" dirty="0"/>
              <a:t>Dividir el problema en n problemas</a:t>
            </a:r>
          </a:p>
          <a:p>
            <a:pPr lvl="1"/>
            <a:r>
              <a:rPr lang="es-UY" noProof="0" dirty="0"/>
              <a:t>Cada Core resuelve una iteración de un problema y espera</a:t>
            </a:r>
          </a:p>
          <a:p>
            <a:pPr lvl="1"/>
            <a:r>
              <a:rPr lang="es-UY" noProof="0" dirty="0"/>
              <a:t>Cuando todas terminan la iteración actual empiezan la siguiente</a:t>
            </a:r>
          </a:p>
          <a:p>
            <a:pPr lvl="1"/>
            <a:r>
              <a:rPr lang="es-UY" noProof="0" dirty="0"/>
              <a:t>Coordinamos con una barrera</a:t>
            </a:r>
          </a:p>
          <a:p>
            <a:pPr lvl="1"/>
            <a:r>
              <a:rPr lang="es-UY" noProof="0" dirty="0"/>
              <a:t>Las tarjetas gráficas son excelentes para esto</a:t>
            </a:r>
          </a:p>
          <a:p>
            <a:pPr lvl="1"/>
            <a:r>
              <a:rPr lang="es-UY" dirty="0"/>
              <a:t>En la CPU 36500 días * 12 niveles de daño y gamma = 0.99 con 6 </a:t>
            </a:r>
            <a:r>
              <a:rPr lang="es-UY" dirty="0" err="1"/>
              <a:t>threads</a:t>
            </a:r>
            <a:r>
              <a:rPr lang="es-UY" dirty="0"/>
              <a:t> y </a:t>
            </a:r>
            <a:r>
              <a:rPr lang="es-UY" dirty="0" err="1"/>
              <a:t>linearizacion</a:t>
            </a:r>
            <a:r>
              <a:rPr lang="es-UY" dirty="0"/>
              <a:t> corrieron en 25 segundos</a:t>
            </a:r>
          </a:p>
          <a:p>
            <a:pPr lvl="1"/>
            <a:r>
              <a:rPr lang="es-UY" noProof="0" dirty="0"/>
              <a:t>En la CPU 36500 días * 12 niveles de da</a:t>
            </a:r>
            <a:r>
              <a:rPr lang="es-UY" dirty="0" err="1"/>
              <a:t>ño</a:t>
            </a:r>
            <a:r>
              <a:rPr lang="es-UY" dirty="0"/>
              <a:t> y gamma = 0.99 con 6 </a:t>
            </a:r>
            <a:r>
              <a:rPr lang="es-UY" dirty="0" err="1"/>
              <a:t>threads</a:t>
            </a:r>
            <a:r>
              <a:rPr lang="es-UY" dirty="0"/>
              <a:t> y </a:t>
            </a:r>
            <a:r>
              <a:rPr lang="es-UY" dirty="0" err="1"/>
              <a:t>linearizacion</a:t>
            </a:r>
            <a:r>
              <a:rPr lang="es-UY" dirty="0"/>
              <a:t> corrieron en 17 segundos</a:t>
            </a:r>
          </a:p>
          <a:p>
            <a:pPr lvl="1"/>
            <a:r>
              <a:rPr lang="es-UY" noProof="0" dirty="0"/>
              <a:t>En la CPU con 36500 días * 12 ni</a:t>
            </a:r>
            <a:r>
              <a:rPr lang="es-UY" dirty="0"/>
              <a:t>veles de daño y gamma = 0.99 1 </a:t>
            </a:r>
            <a:r>
              <a:rPr lang="es-UY" dirty="0" err="1"/>
              <a:t>thread</a:t>
            </a:r>
            <a:r>
              <a:rPr lang="es-UY" dirty="0"/>
              <a:t> corrieron en 37 segundos</a:t>
            </a:r>
            <a:endParaRPr lang="es-UY" noProof="0" dirty="0"/>
          </a:p>
        </p:txBody>
      </p:sp>
    </p:spTree>
    <p:extLst>
      <p:ext uri="{BB962C8B-B14F-4D97-AF65-F5344CB8AC3E}">
        <p14:creationId xmlns:p14="http://schemas.microsoft.com/office/powerpoint/2010/main" val="143693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81F28B5-AC6D-9AEB-C810-F0A69EAE92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UY" noProof="0" dirty="0" err="1"/>
                  <a:t>Eleccion</a:t>
                </a:r>
                <a:r>
                  <a:rPr lang="es-UY" noProof="0" dirty="0"/>
                  <a:t> de un buen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UY" b="0" i="1" noProof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UY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Y" noProof="0" dirty="0"/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UY" b="0" i="0" noProof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UY" noProof="0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81F28B5-AC6D-9AEB-C810-F0A69EAE9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A213BF-82BD-24E3-8E18-786F3A732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913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UY" b="0" i="1" noProof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UY" b="0" noProof="0" dirty="0"/>
                  <a:t>Optimista</a:t>
                </a:r>
                <a:r>
                  <a:rPr lang="es-UY" noProof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_</m:t>
                    </m:r>
                    <m:func>
                      <m:func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UY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UY" b="0" i="1" noProof="0" dirty="0">
                    <a:latin typeface="Cambria Math" panose="02040503050406030204" pitchFamily="18" charset="0"/>
                  </a:rPr>
                  <a:t>  </a:t>
                </a:r>
                <a:r>
                  <a:rPr lang="es-UY" noProof="0" dirty="0">
                    <a:latin typeface="Cambria Math" panose="02040503050406030204" pitchFamily="18" charset="0"/>
                  </a:rPr>
                  <a:t>Útil para exploración y RL</a:t>
                </a:r>
                <a:endParaRPr lang="es-UY" b="0" i="1" noProof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UY" b="0" noProof="0" dirty="0" err="1">
                    <a:latin typeface="Cambria Math" panose="02040503050406030204" pitchFamily="18" charset="0"/>
                  </a:rPr>
                  <a:t>Greedy</a:t>
                </a:r>
                <a:r>
                  <a:rPr lang="es-UY" b="0" noProof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UY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UY" b="0" noProof="0" dirty="0">
                    <a:latin typeface="Cambria Math" panose="02040503050406030204" pitchFamily="18" charset="0"/>
                  </a:rPr>
                  <a:t>Útil en general</a:t>
                </a:r>
              </a:p>
              <a:p>
                <a:pPr lvl="1"/>
                <a:r>
                  <a:rPr lang="es-UY" b="0" noProof="0" dirty="0">
                    <a:latin typeface="Cambria Math" panose="02040503050406030204" pitchFamily="18" charset="0"/>
                  </a:rPr>
                  <a:t>Heurística:</a:t>
                </a:r>
                <a:r>
                  <a:rPr lang="es-UY" noProof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𝑖𝑑𝑒𝑎</m:t>
                    </m:r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s-UY" b="0" noProof="0" dirty="0">
                    <a:latin typeface="Cambria Math" panose="02040503050406030204" pitchFamily="18" charset="0"/>
                  </a:rPr>
                  <a:t> La mejor si se puede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UY" b="0" i="0" noProof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UY" b="0" noProof="0" dirty="0"/>
              </a:p>
              <a:p>
                <a:pPr lvl="1"/>
                <a:r>
                  <a:rPr lang="es-UY" b="0" noProof="0" dirty="0"/>
                  <a:t>Realizar un par de iteraciones de valor y </a:t>
                </a:r>
                <a:r>
                  <a:rPr lang="es-UY" b="0" noProof="0" dirty="0" err="1"/>
                  <a:t>Greedy</a:t>
                </a:r>
                <a:r>
                  <a:rPr lang="es-UY" b="0" noProof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UY" b="0" i="0" noProof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UY" b="0" i="0" noProof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UY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UY" b="0" i="0" noProof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s-UY" b="0" i="1" noProof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s-UY" noProof="0" dirty="0"/>
                  <a:t>  </a:t>
                </a:r>
              </a:p>
              <a:p>
                <a:pPr lvl="1"/>
                <a:r>
                  <a:rPr lang="es-UY" b="0" noProof="0" dirty="0"/>
                  <a:t>Usar conocimiento del dominio para construirlo</a:t>
                </a:r>
                <a:endParaRPr lang="es-UY" noProof="0" dirty="0"/>
              </a:p>
              <a:p>
                <a:pPr marL="457200" lvl="1" indent="0">
                  <a:buNone/>
                </a:pPr>
                <a:endParaRPr lang="es-UY" noProof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A213BF-82BD-24E3-8E18-786F3A732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913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1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942B4-6FF2-631B-21AD-4EA2A3A6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Reducción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52705-B676-18F0-5097-63462EEB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noProof="0" dirty="0"/>
              <a:t>Hacer un pase para encontrar acciones imposibles y eliminarlas</a:t>
            </a:r>
          </a:p>
          <a:p>
            <a:r>
              <a:rPr lang="es-UY" noProof="0" dirty="0"/>
              <a:t>\\todo</a:t>
            </a:r>
          </a:p>
        </p:txBody>
      </p:sp>
    </p:spTree>
    <p:extLst>
      <p:ext uri="{BB962C8B-B14F-4D97-AF65-F5344CB8AC3E}">
        <p14:creationId xmlns:p14="http://schemas.microsoft.com/office/powerpoint/2010/main" val="40073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51BB-63BC-2221-11F0-B5F2AA84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noProof="0" dirty="0"/>
              <a:t>Método de Gauss-Seidel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C8FBE6-C9F8-A457-83F7-95E8AEB15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UY" noProof="0" dirty="0"/>
                  <a:t>Que pasa si en vez de generar nuevos valores usando los de la iteración anterior, actualizamos los valores con lo que este?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UY" b="0" i="0" noProof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UY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UY" b="0" i="1" noProof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UY" b="0" i="1" noProof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s-UY" noProof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𝑓𝑢𝑒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𝑎𝑐𝑡𝑢𝑎𝑙𝑖𝑧𝑎𝑑𝑜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𝑐𝑜𝑛𝑡𝑟𝑎𝑟𝑖𝑜</m:t>
                    </m:r>
                    <m:r>
                      <a:rPr lang="es-UY" b="0" i="1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UY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UY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s-UY" b="0" noProof="0" dirty="0"/>
              </a:p>
              <a:p>
                <a:endParaRPr lang="es-UY" noProof="0" dirty="0"/>
              </a:p>
              <a:p>
                <a:endParaRPr lang="es-UY" b="0" noProof="0" dirty="0"/>
              </a:p>
              <a:p>
                <a:pPr marL="0" indent="0">
                  <a:buNone/>
                </a:pPr>
                <a:endParaRPr lang="es-UY" b="0" noProof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C8FBE6-C9F8-A457-83F7-95E8AEB15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549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16730</TotalTime>
  <Words>1040</Words>
  <Application>Microsoft Office PowerPoint</Application>
  <PresentationFormat>Panorámica</PresentationFormat>
  <Paragraphs>124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Tema de Office</vt:lpstr>
      <vt:lpstr>Optimización de  Iteración de valor y politica</vt:lpstr>
      <vt:lpstr>Indice</vt:lpstr>
      <vt:lpstr>Usar Código pre compilado </vt:lpstr>
      <vt:lpstr>Linealización de operaciones</vt:lpstr>
      <vt:lpstr>Presentación de PowerPoint</vt:lpstr>
      <vt:lpstr>Multithreading</vt:lpstr>
      <vt:lpstr>Eleccion de un buen V_0  y Π_0</vt:lpstr>
      <vt:lpstr>Reducción del problema</vt:lpstr>
      <vt:lpstr>Método de Gauss-Seidel</vt:lpstr>
      <vt:lpstr>Presentación de PowerPoint</vt:lpstr>
      <vt:lpstr>¿Esto vale?</vt:lpstr>
      <vt:lpstr>Presentación de PowerPoint</vt:lpstr>
      <vt:lpstr>Vale para cualquier orden, ¿Cuál conviene?</vt:lpstr>
      <vt:lpstr>Convergencia</vt:lpstr>
      <vt:lpstr>¿Podemos combinar GS con MT?</vt:lpstr>
      <vt:lpstr>Presentación de PowerPoint</vt:lpstr>
      <vt:lpstr>¿Cuándo usar Jacobi y cuando GS? </vt:lpstr>
      <vt:lpstr>Succesive Over Relaxation</vt:lpstr>
      <vt:lpstr>Convergencia</vt:lpstr>
      <vt:lpstr>0&lt;ω&lt;1</vt:lpstr>
      <vt:lpstr>1&lt;ω&lt;2</vt:lpstr>
      <vt:lpstr>Convergencia de SOR con ω óptimo</vt:lpstr>
      <vt:lpstr>¿Vale la pena?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Garcia</dc:creator>
  <cp:lastModifiedBy>Marcos Garcia</cp:lastModifiedBy>
  <cp:revision>2</cp:revision>
  <dcterms:created xsi:type="dcterms:W3CDTF">2025-07-24T10:14:22Z</dcterms:created>
  <dcterms:modified xsi:type="dcterms:W3CDTF">2025-08-07T01:24:16Z</dcterms:modified>
</cp:coreProperties>
</file>