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72" r:id="rId7"/>
    <p:sldId id="273" r:id="rId8"/>
    <p:sldId id="274" r:id="rId9"/>
    <p:sldId id="263" r:id="rId10"/>
    <p:sldId id="259" r:id="rId11"/>
    <p:sldId id="260" r:id="rId12"/>
    <p:sldId id="257" r:id="rId13"/>
    <p:sldId id="261" r:id="rId14"/>
    <p:sldId id="262" r:id="rId15"/>
    <p:sldId id="264" r:id="rId16"/>
    <p:sldId id="265"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p:scale>
          <a:sx n="73" d="100"/>
          <a:sy n="73" d="100"/>
        </p:scale>
        <p:origin x="36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69F1-C06C-4A54-B423-A813EE516B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A8ED05-22D7-4CF4-B254-5E6B18321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5E9EEF-009C-4262-B762-5EE08080AA12}"/>
              </a:ext>
            </a:extLst>
          </p:cNvPr>
          <p:cNvSpPr>
            <a:spLocks noGrp="1"/>
          </p:cNvSpPr>
          <p:nvPr>
            <p:ph type="dt" sz="half" idx="10"/>
          </p:nvPr>
        </p:nvSpPr>
        <p:spPr/>
        <p:txBody>
          <a:bodyPr/>
          <a:lstStyle/>
          <a:p>
            <a:fld id="{51CC5AF2-7853-4871-8F5E-34B060951536}" type="datetimeFigureOut">
              <a:rPr lang="en-US" smtClean="0"/>
              <a:t>4/9/2020</a:t>
            </a:fld>
            <a:endParaRPr lang="en-US"/>
          </a:p>
        </p:txBody>
      </p:sp>
      <p:sp>
        <p:nvSpPr>
          <p:cNvPr id="5" name="Footer Placeholder 4">
            <a:extLst>
              <a:ext uri="{FF2B5EF4-FFF2-40B4-BE49-F238E27FC236}">
                <a16:creationId xmlns:a16="http://schemas.microsoft.com/office/drawing/2014/main" id="{A0ACB147-4FD4-4174-8676-0C74D9231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EEB7C-6758-4814-BBB5-8F4E8A1EE863}"/>
              </a:ext>
            </a:extLst>
          </p:cNvPr>
          <p:cNvSpPr>
            <a:spLocks noGrp="1"/>
          </p:cNvSpPr>
          <p:nvPr>
            <p:ph type="sldNum" sz="quarter" idx="12"/>
          </p:nvPr>
        </p:nvSpPr>
        <p:spPr/>
        <p:txBody>
          <a:bodyPr/>
          <a:lstStyle/>
          <a:p>
            <a:fld id="{E4876D6C-5A4C-4732-9C9B-036BF70B401E}" type="slidenum">
              <a:rPr lang="en-US" smtClean="0"/>
              <a:t>‹#›</a:t>
            </a:fld>
            <a:endParaRPr lang="en-US"/>
          </a:p>
        </p:txBody>
      </p:sp>
    </p:spTree>
    <p:extLst>
      <p:ext uri="{BB962C8B-B14F-4D97-AF65-F5344CB8AC3E}">
        <p14:creationId xmlns:p14="http://schemas.microsoft.com/office/powerpoint/2010/main" val="426600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317A-C7E8-45A0-A3AB-A562588A49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175991-5616-48F0-A324-CF89E651F1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237B-3475-43A8-A9B1-222AA4F2A5A1}"/>
              </a:ext>
            </a:extLst>
          </p:cNvPr>
          <p:cNvSpPr>
            <a:spLocks noGrp="1"/>
          </p:cNvSpPr>
          <p:nvPr>
            <p:ph type="dt" sz="half" idx="10"/>
          </p:nvPr>
        </p:nvSpPr>
        <p:spPr/>
        <p:txBody>
          <a:bodyPr/>
          <a:lstStyle/>
          <a:p>
            <a:fld id="{51CC5AF2-7853-4871-8F5E-34B060951536}" type="datetimeFigureOut">
              <a:rPr lang="en-US" smtClean="0"/>
              <a:t>4/9/2020</a:t>
            </a:fld>
            <a:endParaRPr lang="en-US"/>
          </a:p>
        </p:txBody>
      </p:sp>
      <p:sp>
        <p:nvSpPr>
          <p:cNvPr id="5" name="Footer Placeholder 4">
            <a:extLst>
              <a:ext uri="{FF2B5EF4-FFF2-40B4-BE49-F238E27FC236}">
                <a16:creationId xmlns:a16="http://schemas.microsoft.com/office/drawing/2014/main" id="{A58B42A0-F4D2-4A71-B099-768FBC95B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912996-8971-4F32-96DD-97C08C78BE4A}"/>
              </a:ext>
            </a:extLst>
          </p:cNvPr>
          <p:cNvSpPr>
            <a:spLocks noGrp="1"/>
          </p:cNvSpPr>
          <p:nvPr>
            <p:ph type="sldNum" sz="quarter" idx="12"/>
          </p:nvPr>
        </p:nvSpPr>
        <p:spPr/>
        <p:txBody>
          <a:bodyPr/>
          <a:lstStyle/>
          <a:p>
            <a:fld id="{E4876D6C-5A4C-4732-9C9B-036BF70B401E}" type="slidenum">
              <a:rPr lang="en-US" smtClean="0"/>
              <a:t>‹#›</a:t>
            </a:fld>
            <a:endParaRPr lang="en-US"/>
          </a:p>
        </p:txBody>
      </p:sp>
    </p:spTree>
    <p:extLst>
      <p:ext uri="{BB962C8B-B14F-4D97-AF65-F5344CB8AC3E}">
        <p14:creationId xmlns:p14="http://schemas.microsoft.com/office/powerpoint/2010/main" val="324466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2F2A4-D66D-4FE6-9E7D-6F899B842C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C9BC14-48A7-4CBC-933A-46F550441F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0C7A5-64EF-4E26-B939-FDF8B33F9287}"/>
              </a:ext>
            </a:extLst>
          </p:cNvPr>
          <p:cNvSpPr>
            <a:spLocks noGrp="1"/>
          </p:cNvSpPr>
          <p:nvPr>
            <p:ph type="dt" sz="half" idx="10"/>
          </p:nvPr>
        </p:nvSpPr>
        <p:spPr/>
        <p:txBody>
          <a:bodyPr/>
          <a:lstStyle/>
          <a:p>
            <a:fld id="{51CC5AF2-7853-4871-8F5E-34B060951536}" type="datetimeFigureOut">
              <a:rPr lang="en-US" smtClean="0"/>
              <a:t>4/9/2020</a:t>
            </a:fld>
            <a:endParaRPr lang="en-US"/>
          </a:p>
        </p:txBody>
      </p:sp>
      <p:sp>
        <p:nvSpPr>
          <p:cNvPr id="5" name="Footer Placeholder 4">
            <a:extLst>
              <a:ext uri="{FF2B5EF4-FFF2-40B4-BE49-F238E27FC236}">
                <a16:creationId xmlns:a16="http://schemas.microsoft.com/office/drawing/2014/main" id="{6CAF4FA3-D4AF-4BA8-9DE3-0F6DD50B1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5863C-59EB-40F5-9E93-4C5FB8731299}"/>
              </a:ext>
            </a:extLst>
          </p:cNvPr>
          <p:cNvSpPr>
            <a:spLocks noGrp="1"/>
          </p:cNvSpPr>
          <p:nvPr>
            <p:ph type="sldNum" sz="quarter" idx="12"/>
          </p:nvPr>
        </p:nvSpPr>
        <p:spPr/>
        <p:txBody>
          <a:bodyPr/>
          <a:lstStyle/>
          <a:p>
            <a:fld id="{E4876D6C-5A4C-4732-9C9B-036BF70B401E}" type="slidenum">
              <a:rPr lang="en-US" smtClean="0"/>
              <a:t>‹#›</a:t>
            </a:fld>
            <a:endParaRPr lang="en-US"/>
          </a:p>
        </p:txBody>
      </p:sp>
    </p:spTree>
    <p:extLst>
      <p:ext uri="{BB962C8B-B14F-4D97-AF65-F5344CB8AC3E}">
        <p14:creationId xmlns:p14="http://schemas.microsoft.com/office/powerpoint/2010/main" val="260406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C738-5155-4343-8311-0C7B86FFDE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A94ADB-4A5A-4457-BE7F-E28A5BEF8C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EDCBB-C4B7-46AE-ABC0-B66464FCC574}"/>
              </a:ext>
            </a:extLst>
          </p:cNvPr>
          <p:cNvSpPr>
            <a:spLocks noGrp="1"/>
          </p:cNvSpPr>
          <p:nvPr>
            <p:ph type="dt" sz="half" idx="10"/>
          </p:nvPr>
        </p:nvSpPr>
        <p:spPr/>
        <p:txBody>
          <a:bodyPr/>
          <a:lstStyle/>
          <a:p>
            <a:fld id="{51CC5AF2-7853-4871-8F5E-34B060951536}" type="datetimeFigureOut">
              <a:rPr lang="en-US" smtClean="0"/>
              <a:t>4/9/2020</a:t>
            </a:fld>
            <a:endParaRPr lang="en-US"/>
          </a:p>
        </p:txBody>
      </p:sp>
      <p:sp>
        <p:nvSpPr>
          <p:cNvPr id="5" name="Footer Placeholder 4">
            <a:extLst>
              <a:ext uri="{FF2B5EF4-FFF2-40B4-BE49-F238E27FC236}">
                <a16:creationId xmlns:a16="http://schemas.microsoft.com/office/drawing/2014/main" id="{1D7D6082-0AE9-414C-9CF1-311B5216E2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FEE98-F7D6-4A9F-AABD-FCEEAAFDA6C4}"/>
              </a:ext>
            </a:extLst>
          </p:cNvPr>
          <p:cNvSpPr>
            <a:spLocks noGrp="1"/>
          </p:cNvSpPr>
          <p:nvPr>
            <p:ph type="sldNum" sz="quarter" idx="12"/>
          </p:nvPr>
        </p:nvSpPr>
        <p:spPr/>
        <p:txBody>
          <a:bodyPr/>
          <a:lstStyle/>
          <a:p>
            <a:fld id="{E4876D6C-5A4C-4732-9C9B-036BF70B401E}" type="slidenum">
              <a:rPr lang="en-US" smtClean="0"/>
              <a:t>‹#›</a:t>
            </a:fld>
            <a:endParaRPr lang="en-US"/>
          </a:p>
        </p:txBody>
      </p:sp>
    </p:spTree>
    <p:extLst>
      <p:ext uri="{BB962C8B-B14F-4D97-AF65-F5344CB8AC3E}">
        <p14:creationId xmlns:p14="http://schemas.microsoft.com/office/powerpoint/2010/main" val="3184472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45AD-098F-44A5-9C49-6E7F01CF4B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C37264-64A7-4F44-8CBB-A2359889FF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1D16CD-3E8C-4519-9920-D9CB15DE6FF0}"/>
              </a:ext>
            </a:extLst>
          </p:cNvPr>
          <p:cNvSpPr>
            <a:spLocks noGrp="1"/>
          </p:cNvSpPr>
          <p:nvPr>
            <p:ph type="dt" sz="half" idx="10"/>
          </p:nvPr>
        </p:nvSpPr>
        <p:spPr/>
        <p:txBody>
          <a:bodyPr/>
          <a:lstStyle/>
          <a:p>
            <a:fld id="{51CC5AF2-7853-4871-8F5E-34B060951536}" type="datetimeFigureOut">
              <a:rPr lang="en-US" smtClean="0"/>
              <a:t>4/9/2020</a:t>
            </a:fld>
            <a:endParaRPr lang="en-US"/>
          </a:p>
        </p:txBody>
      </p:sp>
      <p:sp>
        <p:nvSpPr>
          <p:cNvPr id="5" name="Footer Placeholder 4">
            <a:extLst>
              <a:ext uri="{FF2B5EF4-FFF2-40B4-BE49-F238E27FC236}">
                <a16:creationId xmlns:a16="http://schemas.microsoft.com/office/drawing/2014/main" id="{BD7B855D-17DF-4B78-A70E-DCC1ABD22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2E539-36EF-41D2-A81B-1A267949ADBD}"/>
              </a:ext>
            </a:extLst>
          </p:cNvPr>
          <p:cNvSpPr>
            <a:spLocks noGrp="1"/>
          </p:cNvSpPr>
          <p:nvPr>
            <p:ph type="sldNum" sz="quarter" idx="12"/>
          </p:nvPr>
        </p:nvSpPr>
        <p:spPr/>
        <p:txBody>
          <a:bodyPr/>
          <a:lstStyle/>
          <a:p>
            <a:fld id="{E4876D6C-5A4C-4732-9C9B-036BF70B401E}" type="slidenum">
              <a:rPr lang="en-US" smtClean="0"/>
              <a:t>‹#›</a:t>
            </a:fld>
            <a:endParaRPr lang="en-US"/>
          </a:p>
        </p:txBody>
      </p:sp>
    </p:spTree>
    <p:extLst>
      <p:ext uri="{BB962C8B-B14F-4D97-AF65-F5344CB8AC3E}">
        <p14:creationId xmlns:p14="http://schemas.microsoft.com/office/powerpoint/2010/main" val="27485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6359-7FF0-4F23-AE46-164B28AE6C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33BE30-ED88-4D04-B8CB-9CF82515B6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19497-C63E-4CAE-9219-5932CC5E8E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EC9EB9A-E335-4790-B8BD-211ABDE64C9C}"/>
              </a:ext>
            </a:extLst>
          </p:cNvPr>
          <p:cNvSpPr>
            <a:spLocks noGrp="1"/>
          </p:cNvSpPr>
          <p:nvPr>
            <p:ph type="dt" sz="half" idx="10"/>
          </p:nvPr>
        </p:nvSpPr>
        <p:spPr/>
        <p:txBody>
          <a:bodyPr/>
          <a:lstStyle/>
          <a:p>
            <a:fld id="{51CC5AF2-7853-4871-8F5E-34B060951536}" type="datetimeFigureOut">
              <a:rPr lang="en-US" smtClean="0"/>
              <a:t>4/9/2020</a:t>
            </a:fld>
            <a:endParaRPr lang="en-US"/>
          </a:p>
        </p:txBody>
      </p:sp>
      <p:sp>
        <p:nvSpPr>
          <p:cNvPr id="6" name="Footer Placeholder 5">
            <a:extLst>
              <a:ext uri="{FF2B5EF4-FFF2-40B4-BE49-F238E27FC236}">
                <a16:creationId xmlns:a16="http://schemas.microsoft.com/office/drawing/2014/main" id="{1EFFE402-A194-4C05-83A9-BE51706C24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47D91-93F3-498B-8D73-8D30B8C5049E}"/>
              </a:ext>
            </a:extLst>
          </p:cNvPr>
          <p:cNvSpPr>
            <a:spLocks noGrp="1"/>
          </p:cNvSpPr>
          <p:nvPr>
            <p:ph type="sldNum" sz="quarter" idx="12"/>
          </p:nvPr>
        </p:nvSpPr>
        <p:spPr/>
        <p:txBody>
          <a:bodyPr/>
          <a:lstStyle/>
          <a:p>
            <a:fld id="{E4876D6C-5A4C-4732-9C9B-036BF70B401E}" type="slidenum">
              <a:rPr lang="en-US" smtClean="0"/>
              <a:t>‹#›</a:t>
            </a:fld>
            <a:endParaRPr lang="en-US"/>
          </a:p>
        </p:txBody>
      </p:sp>
    </p:spTree>
    <p:extLst>
      <p:ext uri="{BB962C8B-B14F-4D97-AF65-F5344CB8AC3E}">
        <p14:creationId xmlns:p14="http://schemas.microsoft.com/office/powerpoint/2010/main" val="454451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C98B-020C-4BDA-861C-45C75A599E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FC305D-C6D2-45F1-B853-439C6E587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D0ED7-1409-4D6E-B2E2-54E2430C48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18DE1-BE15-49F8-85EB-4C5FB00069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E45762-A50A-483B-84B7-9DCA7BFB1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8AA9FA-99D1-43A4-BD78-4D9D9C5CB079}"/>
              </a:ext>
            </a:extLst>
          </p:cNvPr>
          <p:cNvSpPr>
            <a:spLocks noGrp="1"/>
          </p:cNvSpPr>
          <p:nvPr>
            <p:ph type="dt" sz="half" idx="10"/>
          </p:nvPr>
        </p:nvSpPr>
        <p:spPr/>
        <p:txBody>
          <a:bodyPr/>
          <a:lstStyle/>
          <a:p>
            <a:fld id="{51CC5AF2-7853-4871-8F5E-34B060951536}" type="datetimeFigureOut">
              <a:rPr lang="en-US" smtClean="0"/>
              <a:t>4/9/2020</a:t>
            </a:fld>
            <a:endParaRPr lang="en-US"/>
          </a:p>
        </p:txBody>
      </p:sp>
      <p:sp>
        <p:nvSpPr>
          <p:cNvPr id="8" name="Footer Placeholder 7">
            <a:extLst>
              <a:ext uri="{FF2B5EF4-FFF2-40B4-BE49-F238E27FC236}">
                <a16:creationId xmlns:a16="http://schemas.microsoft.com/office/drawing/2014/main" id="{7028CF3A-EF78-408A-B015-E20E442AA0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F524D7-7B74-4962-8DDE-F5F1103B88DD}"/>
              </a:ext>
            </a:extLst>
          </p:cNvPr>
          <p:cNvSpPr>
            <a:spLocks noGrp="1"/>
          </p:cNvSpPr>
          <p:nvPr>
            <p:ph type="sldNum" sz="quarter" idx="12"/>
          </p:nvPr>
        </p:nvSpPr>
        <p:spPr/>
        <p:txBody>
          <a:bodyPr/>
          <a:lstStyle/>
          <a:p>
            <a:fld id="{E4876D6C-5A4C-4732-9C9B-036BF70B401E}" type="slidenum">
              <a:rPr lang="en-US" smtClean="0"/>
              <a:t>‹#›</a:t>
            </a:fld>
            <a:endParaRPr lang="en-US"/>
          </a:p>
        </p:txBody>
      </p:sp>
    </p:spTree>
    <p:extLst>
      <p:ext uri="{BB962C8B-B14F-4D97-AF65-F5344CB8AC3E}">
        <p14:creationId xmlns:p14="http://schemas.microsoft.com/office/powerpoint/2010/main" val="1857466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0807-A7F5-427E-910C-7F942A2212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3E1DE1-E981-4CF5-A437-D53EF21ACDFE}"/>
              </a:ext>
            </a:extLst>
          </p:cNvPr>
          <p:cNvSpPr>
            <a:spLocks noGrp="1"/>
          </p:cNvSpPr>
          <p:nvPr>
            <p:ph type="dt" sz="half" idx="10"/>
          </p:nvPr>
        </p:nvSpPr>
        <p:spPr/>
        <p:txBody>
          <a:bodyPr/>
          <a:lstStyle/>
          <a:p>
            <a:fld id="{51CC5AF2-7853-4871-8F5E-34B060951536}" type="datetimeFigureOut">
              <a:rPr lang="en-US" smtClean="0"/>
              <a:t>4/9/2020</a:t>
            </a:fld>
            <a:endParaRPr lang="en-US"/>
          </a:p>
        </p:txBody>
      </p:sp>
      <p:sp>
        <p:nvSpPr>
          <p:cNvPr id="4" name="Footer Placeholder 3">
            <a:extLst>
              <a:ext uri="{FF2B5EF4-FFF2-40B4-BE49-F238E27FC236}">
                <a16:creationId xmlns:a16="http://schemas.microsoft.com/office/drawing/2014/main" id="{4A066556-CDC1-4420-8D1B-E4C97F5715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1F9171-0B54-475B-90F3-6EAEAC987921}"/>
              </a:ext>
            </a:extLst>
          </p:cNvPr>
          <p:cNvSpPr>
            <a:spLocks noGrp="1"/>
          </p:cNvSpPr>
          <p:nvPr>
            <p:ph type="sldNum" sz="quarter" idx="12"/>
          </p:nvPr>
        </p:nvSpPr>
        <p:spPr/>
        <p:txBody>
          <a:bodyPr/>
          <a:lstStyle/>
          <a:p>
            <a:fld id="{E4876D6C-5A4C-4732-9C9B-036BF70B401E}" type="slidenum">
              <a:rPr lang="en-US" smtClean="0"/>
              <a:t>‹#›</a:t>
            </a:fld>
            <a:endParaRPr lang="en-US"/>
          </a:p>
        </p:txBody>
      </p:sp>
    </p:spTree>
    <p:extLst>
      <p:ext uri="{BB962C8B-B14F-4D97-AF65-F5344CB8AC3E}">
        <p14:creationId xmlns:p14="http://schemas.microsoft.com/office/powerpoint/2010/main" val="1603714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5DC1F0-0084-4ABD-8A0B-64223A91BFCB}"/>
              </a:ext>
            </a:extLst>
          </p:cNvPr>
          <p:cNvSpPr>
            <a:spLocks noGrp="1"/>
          </p:cNvSpPr>
          <p:nvPr>
            <p:ph type="dt" sz="half" idx="10"/>
          </p:nvPr>
        </p:nvSpPr>
        <p:spPr/>
        <p:txBody>
          <a:bodyPr/>
          <a:lstStyle/>
          <a:p>
            <a:fld id="{51CC5AF2-7853-4871-8F5E-34B060951536}" type="datetimeFigureOut">
              <a:rPr lang="en-US" smtClean="0"/>
              <a:t>4/9/2020</a:t>
            </a:fld>
            <a:endParaRPr lang="en-US"/>
          </a:p>
        </p:txBody>
      </p:sp>
      <p:sp>
        <p:nvSpPr>
          <p:cNvPr id="3" name="Footer Placeholder 2">
            <a:extLst>
              <a:ext uri="{FF2B5EF4-FFF2-40B4-BE49-F238E27FC236}">
                <a16:creationId xmlns:a16="http://schemas.microsoft.com/office/drawing/2014/main" id="{907A8975-AD7E-4010-9323-C9D63663E2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5AEE8F-D298-4BF9-AC03-6CFBFC3242A7}"/>
              </a:ext>
            </a:extLst>
          </p:cNvPr>
          <p:cNvSpPr>
            <a:spLocks noGrp="1"/>
          </p:cNvSpPr>
          <p:nvPr>
            <p:ph type="sldNum" sz="quarter" idx="12"/>
          </p:nvPr>
        </p:nvSpPr>
        <p:spPr/>
        <p:txBody>
          <a:bodyPr/>
          <a:lstStyle/>
          <a:p>
            <a:fld id="{E4876D6C-5A4C-4732-9C9B-036BF70B401E}" type="slidenum">
              <a:rPr lang="en-US" smtClean="0"/>
              <a:t>‹#›</a:t>
            </a:fld>
            <a:endParaRPr lang="en-US"/>
          </a:p>
        </p:txBody>
      </p:sp>
    </p:spTree>
    <p:extLst>
      <p:ext uri="{BB962C8B-B14F-4D97-AF65-F5344CB8AC3E}">
        <p14:creationId xmlns:p14="http://schemas.microsoft.com/office/powerpoint/2010/main" val="317652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DDE6-9FF4-4D8B-9DA7-1B44B47FB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139605-1952-4A63-8DA8-7C6447798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09B45-272C-4D46-9966-4C7736123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16302C-3AE4-49CE-955B-02EF98450044}"/>
              </a:ext>
            </a:extLst>
          </p:cNvPr>
          <p:cNvSpPr>
            <a:spLocks noGrp="1"/>
          </p:cNvSpPr>
          <p:nvPr>
            <p:ph type="dt" sz="half" idx="10"/>
          </p:nvPr>
        </p:nvSpPr>
        <p:spPr/>
        <p:txBody>
          <a:bodyPr/>
          <a:lstStyle/>
          <a:p>
            <a:fld id="{51CC5AF2-7853-4871-8F5E-34B060951536}" type="datetimeFigureOut">
              <a:rPr lang="en-US" smtClean="0"/>
              <a:t>4/9/2020</a:t>
            </a:fld>
            <a:endParaRPr lang="en-US"/>
          </a:p>
        </p:txBody>
      </p:sp>
      <p:sp>
        <p:nvSpPr>
          <p:cNvPr id="6" name="Footer Placeholder 5">
            <a:extLst>
              <a:ext uri="{FF2B5EF4-FFF2-40B4-BE49-F238E27FC236}">
                <a16:creationId xmlns:a16="http://schemas.microsoft.com/office/drawing/2014/main" id="{C81CB0AC-9E8A-4C5C-AF6D-26AAE26C7A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7E3A4-E306-4B17-9522-EC493CD734B9}"/>
              </a:ext>
            </a:extLst>
          </p:cNvPr>
          <p:cNvSpPr>
            <a:spLocks noGrp="1"/>
          </p:cNvSpPr>
          <p:nvPr>
            <p:ph type="sldNum" sz="quarter" idx="12"/>
          </p:nvPr>
        </p:nvSpPr>
        <p:spPr/>
        <p:txBody>
          <a:bodyPr/>
          <a:lstStyle/>
          <a:p>
            <a:fld id="{E4876D6C-5A4C-4732-9C9B-036BF70B401E}" type="slidenum">
              <a:rPr lang="en-US" smtClean="0"/>
              <a:t>‹#›</a:t>
            </a:fld>
            <a:endParaRPr lang="en-US"/>
          </a:p>
        </p:txBody>
      </p:sp>
    </p:spTree>
    <p:extLst>
      <p:ext uri="{BB962C8B-B14F-4D97-AF65-F5344CB8AC3E}">
        <p14:creationId xmlns:p14="http://schemas.microsoft.com/office/powerpoint/2010/main" val="135999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7B12-E8CA-4D25-BC30-31BAA7F86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70D065-0C22-4CE5-8D1F-6BF66A85D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A604C3-AB74-461A-9C88-A8D5D5B7F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00770-4C22-4F61-9ABE-D3BC51C2DDD4}"/>
              </a:ext>
            </a:extLst>
          </p:cNvPr>
          <p:cNvSpPr>
            <a:spLocks noGrp="1"/>
          </p:cNvSpPr>
          <p:nvPr>
            <p:ph type="dt" sz="half" idx="10"/>
          </p:nvPr>
        </p:nvSpPr>
        <p:spPr/>
        <p:txBody>
          <a:bodyPr/>
          <a:lstStyle/>
          <a:p>
            <a:fld id="{51CC5AF2-7853-4871-8F5E-34B060951536}" type="datetimeFigureOut">
              <a:rPr lang="en-US" smtClean="0"/>
              <a:t>4/9/2020</a:t>
            </a:fld>
            <a:endParaRPr lang="en-US"/>
          </a:p>
        </p:txBody>
      </p:sp>
      <p:sp>
        <p:nvSpPr>
          <p:cNvPr id="6" name="Footer Placeholder 5">
            <a:extLst>
              <a:ext uri="{FF2B5EF4-FFF2-40B4-BE49-F238E27FC236}">
                <a16:creationId xmlns:a16="http://schemas.microsoft.com/office/drawing/2014/main" id="{48498D9E-045D-422A-833B-BC49F873B1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936C24-9E0F-4A6F-88DC-2F1CD1011F44}"/>
              </a:ext>
            </a:extLst>
          </p:cNvPr>
          <p:cNvSpPr>
            <a:spLocks noGrp="1"/>
          </p:cNvSpPr>
          <p:nvPr>
            <p:ph type="sldNum" sz="quarter" idx="12"/>
          </p:nvPr>
        </p:nvSpPr>
        <p:spPr/>
        <p:txBody>
          <a:bodyPr/>
          <a:lstStyle/>
          <a:p>
            <a:fld id="{E4876D6C-5A4C-4732-9C9B-036BF70B401E}" type="slidenum">
              <a:rPr lang="en-US" smtClean="0"/>
              <a:t>‹#›</a:t>
            </a:fld>
            <a:endParaRPr lang="en-US"/>
          </a:p>
        </p:txBody>
      </p:sp>
    </p:spTree>
    <p:extLst>
      <p:ext uri="{BB962C8B-B14F-4D97-AF65-F5344CB8AC3E}">
        <p14:creationId xmlns:p14="http://schemas.microsoft.com/office/powerpoint/2010/main" val="194599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775A2E-CC61-4823-8816-366D73060B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9111DE-9FBA-4761-903F-CEE151797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FEBE7-4403-42CC-B658-361F2F7C12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C5AF2-7853-4871-8F5E-34B060951536}" type="datetimeFigureOut">
              <a:rPr lang="en-US" smtClean="0"/>
              <a:t>4/9/2020</a:t>
            </a:fld>
            <a:endParaRPr lang="en-US"/>
          </a:p>
        </p:txBody>
      </p:sp>
      <p:sp>
        <p:nvSpPr>
          <p:cNvPr id="5" name="Footer Placeholder 4">
            <a:extLst>
              <a:ext uri="{FF2B5EF4-FFF2-40B4-BE49-F238E27FC236}">
                <a16:creationId xmlns:a16="http://schemas.microsoft.com/office/drawing/2014/main" id="{A6927C9C-D140-45D1-AA61-A8EC06962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BC3651-52E3-4D67-A1C6-886C384D8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876D6C-5A4C-4732-9C9B-036BF70B401E}" type="slidenum">
              <a:rPr lang="en-US" smtClean="0"/>
              <a:t>‹#›</a:t>
            </a:fld>
            <a:endParaRPr lang="en-US"/>
          </a:p>
        </p:txBody>
      </p:sp>
    </p:spTree>
    <p:extLst>
      <p:ext uri="{BB962C8B-B14F-4D97-AF65-F5344CB8AC3E}">
        <p14:creationId xmlns:p14="http://schemas.microsoft.com/office/powerpoint/2010/main" val="2035904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99915-CD5F-4F8D-B369-C0D3DCF0B510}"/>
              </a:ext>
            </a:extLst>
          </p:cNvPr>
          <p:cNvSpPr>
            <a:spLocks noGrp="1"/>
          </p:cNvSpPr>
          <p:nvPr>
            <p:ph type="ctrTitle"/>
          </p:nvPr>
        </p:nvSpPr>
        <p:spPr/>
        <p:txBody>
          <a:bodyPr/>
          <a:lstStyle/>
          <a:p>
            <a:r>
              <a:rPr lang="en-US" dirty="0"/>
              <a:t>SDG 10 Inequality Ideas</a:t>
            </a:r>
          </a:p>
        </p:txBody>
      </p:sp>
      <p:sp>
        <p:nvSpPr>
          <p:cNvPr id="3" name="Subtitle 2">
            <a:extLst>
              <a:ext uri="{FF2B5EF4-FFF2-40B4-BE49-F238E27FC236}">
                <a16:creationId xmlns:a16="http://schemas.microsoft.com/office/drawing/2014/main" id="{5A97F914-B0ED-4AF5-8472-2C36D2A839EA}"/>
              </a:ext>
            </a:extLst>
          </p:cNvPr>
          <p:cNvSpPr>
            <a:spLocks noGrp="1"/>
          </p:cNvSpPr>
          <p:nvPr>
            <p:ph type="subTitle" idx="1"/>
          </p:nvPr>
        </p:nvSpPr>
        <p:spPr/>
        <p:txBody>
          <a:bodyPr/>
          <a:lstStyle/>
          <a:p>
            <a:r>
              <a:rPr lang="en-US" dirty="0"/>
              <a:t>Note: All here is circa 2015 (defined as the closest data point to 2015, and not more than 5 years away)</a:t>
            </a:r>
          </a:p>
        </p:txBody>
      </p:sp>
    </p:spTree>
    <p:extLst>
      <p:ext uri="{BB962C8B-B14F-4D97-AF65-F5344CB8AC3E}">
        <p14:creationId xmlns:p14="http://schemas.microsoft.com/office/powerpoint/2010/main" val="3812823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8685D04-AD9E-45E9-A488-DE3A4D824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6029"/>
            <a:ext cx="12192000" cy="4876800"/>
          </a:xfrm>
          <a:prstGeom prst="rect">
            <a:avLst/>
          </a:prstGeom>
        </p:spPr>
      </p:pic>
      <p:sp>
        <p:nvSpPr>
          <p:cNvPr id="10" name="TextBox 9">
            <a:extLst>
              <a:ext uri="{FF2B5EF4-FFF2-40B4-BE49-F238E27FC236}">
                <a16:creationId xmlns:a16="http://schemas.microsoft.com/office/drawing/2014/main" id="{591A8B3D-AE88-4D71-9A99-63D5A7B4479E}"/>
              </a:ext>
            </a:extLst>
          </p:cNvPr>
          <p:cNvSpPr txBox="1"/>
          <p:nvPr/>
        </p:nvSpPr>
        <p:spPr>
          <a:xfrm>
            <a:off x="483326" y="239486"/>
            <a:ext cx="9026434" cy="646331"/>
          </a:xfrm>
          <a:prstGeom prst="rect">
            <a:avLst/>
          </a:prstGeom>
          <a:noFill/>
        </p:spPr>
        <p:txBody>
          <a:bodyPr wrap="square" rtlCol="0">
            <a:spAutoFit/>
          </a:bodyPr>
          <a:lstStyle/>
          <a:p>
            <a:r>
              <a:rPr lang="en-US" dirty="0"/>
              <a:t>Sadly, even in regions as LAC where high coverage exist the incidence of social programs among the poorest population is low.</a:t>
            </a:r>
          </a:p>
        </p:txBody>
      </p:sp>
    </p:spTree>
    <p:extLst>
      <p:ext uri="{BB962C8B-B14F-4D97-AF65-F5344CB8AC3E}">
        <p14:creationId xmlns:p14="http://schemas.microsoft.com/office/powerpoint/2010/main" val="73970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4156A3-14DA-4DD0-9724-F592F3A8D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280"/>
            <a:ext cx="12192000" cy="4876800"/>
          </a:xfrm>
          <a:prstGeom prst="rect">
            <a:avLst/>
          </a:prstGeom>
        </p:spPr>
      </p:pic>
      <p:sp>
        <p:nvSpPr>
          <p:cNvPr id="7" name="TextBox 6">
            <a:extLst>
              <a:ext uri="{FF2B5EF4-FFF2-40B4-BE49-F238E27FC236}">
                <a16:creationId xmlns:a16="http://schemas.microsoft.com/office/drawing/2014/main" id="{4A325FC0-D311-475D-B651-6FA5C82D6FB2}"/>
              </a:ext>
            </a:extLst>
          </p:cNvPr>
          <p:cNvSpPr txBox="1"/>
          <p:nvPr/>
        </p:nvSpPr>
        <p:spPr>
          <a:xfrm>
            <a:off x="265611" y="318254"/>
            <a:ext cx="7563394" cy="646331"/>
          </a:xfrm>
          <a:prstGeom prst="rect">
            <a:avLst/>
          </a:prstGeom>
          <a:noFill/>
        </p:spPr>
        <p:txBody>
          <a:bodyPr wrap="square" rtlCol="0">
            <a:spAutoFit/>
          </a:bodyPr>
          <a:lstStyle/>
          <a:p>
            <a:r>
              <a:rPr lang="en-US" dirty="0"/>
              <a:t>Programs of social protection and labor programs are covering an important share of the population. However this not the case for SSA. </a:t>
            </a:r>
          </a:p>
        </p:txBody>
      </p:sp>
    </p:spTree>
    <p:extLst>
      <p:ext uri="{BB962C8B-B14F-4D97-AF65-F5344CB8AC3E}">
        <p14:creationId xmlns:p14="http://schemas.microsoft.com/office/powerpoint/2010/main" val="2629191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4E16362-DDA5-49DE-A622-99DB636C4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sp>
        <p:nvSpPr>
          <p:cNvPr id="8" name="TextBox 7">
            <a:extLst>
              <a:ext uri="{FF2B5EF4-FFF2-40B4-BE49-F238E27FC236}">
                <a16:creationId xmlns:a16="http://schemas.microsoft.com/office/drawing/2014/main" id="{08FD1CC3-CA6F-4D9F-8A76-DA6D0EE0C567}"/>
              </a:ext>
            </a:extLst>
          </p:cNvPr>
          <p:cNvSpPr txBox="1"/>
          <p:nvPr/>
        </p:nvSpPr>
        <p:spPr>
          <a:xfrm>
            <a:off x="265610" y="318254"/>
            <a:ext cx="11377749" cy="646331"/>
          </a:xfrm>
          <a:prstGeom prst="rect">
            <a:avLst/>
          </a:prstGeom>
          <a:noFill/>
        </p:spPr>
        <p:txBody>
          <a:bodyPr wrap="square" rtlCol="0">
            <a:spAutoFit/>
          </a:bodyPr>
          <a:lstStyle/>
          <a:p>
            <a:r>
              <a:rPr lang="en-US" dirty="0"/>
              <a:t>This is worrying as in most of the SSA’s nations a large portion of the population have a vulnerable employment condition. Moreover, worldwide there’s a large share of people in such situation.</a:t>
            </a:r>
          </a:p>
        </p:txBody>
      </p:sp>
    </p:spTree>
    <p:extLst>
      <p:ext uri="{BB962C8B-B14F-4D97-AF65-F5344CB8AC3E}">
        <p14:creationId xmlns:p14="http://schemas.microsoft.com/office/powerpoint/2010/main" val="104183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EF20D6-B21A-4855-85C8-ABC31027AE1D}"/>
              </a:ext>
            </a:extLst>
          </p:cNvPr>
          <p:cNvSpPr txBox="1"/>
          <p:nvPr/>
        </p:nvSpPr>
        <p:spPr>
          <a:xfrm>
            <a:off x="627017" y="261257"/>
            <a:ext cx="10694126" cy="646331"/>
          </a:xfrm>
          <a:prstGeom prst="rect">
            <a:avLst/>
          </a:prstGeom>
          <a:noFill/>
        </p:spPr>
        <p:txBody>
          <a:bodyPr wrap="square" rtlCol="0">
            <a:spAutoFit/>
          </a:bodyPr>
          <a:lstStyle/>
          <a:p>
            <a:r>
              <a:rPr lang="en-US" dirty="0"/>
              <a:t>Safety nets are crucial to achieve equality of opportunity. Regions as LAC have a large share of their population under a safety net, however regions as SSA do not.</a:t>
            </a:r>
          </a:p>
        </p:txBody>
      </p:sp>
      <p:pic>
        <p:nvPicPr>
          <p:cNvPr id="10" name="Picture 9">
            <a:extLst>
              <a:ext uri="{FF2B5EF4-FFF2-40B4-BE49-F238E27FC236}">
                <a16:creationId xmlns:a16="http://schemas.microsoft.com/office/drawing/2014/main" id="{9E1F1DEC-4FA5-4B3F-A792-F5480B6B2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spTree>
    <p:extLst>
      <p:ext uri="{BB962C8B-B14F-4D97-AF65-F5344CB8AC3E}">
        <p14:creationId xmlns:p14="http://schemas.microsoft.com/office/powerpoint/2010/main" val="1065954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EF20D6-B21A-4855-85C8-ABC31027AE1D}"/>
              </a:ext>
            </a:extLst>
          </p:cNvPr>
          <p:cNvSpPr txBox="1"/>
          <p:nvPr/>
        </p:nvSpPr>
        <p:spPr>
          <a:xfrm>
            <a:off x="627017" y="261257"/>
            <a:ext cx="10694126" cy="369332"/>
          </a:xfrm>
          <a:prstGeom prst="rect">
            <a:avLst/>
          </a:prstGeom>
          <a:noFill/>
        </p:spPr>
        <p:txBody>
          <a:bodyPr wrap="square" rtlCol="0">
            <a:spAutoFit/>
          </a:bodyPr>
          <a:lstStyle/>
          <a:p>
            <a:r>
              <a:rPr lang="en-US" dirty="0"/>
              <a:t>The same holds if we take into account only the poorest. </a:t>
            </a:r>
          </a:p>
        </p:txBody>
      </p:sp>
      <p:pic>
        <p:nvPicPr>
          <p:cNvPr id="3" name="Picture 2">
            <a:extLst>
              <a:ext uri="{FF2B5EF4-FFF2-40B4-BE49-F238E27FC236}">
                <a16:creationId xmlns:a16="http://schemas.microsoft.com/office/drawing/2014/main" id="{458D49BC-9DD6-4CE6-A298-70943B26F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spTree>
    <p:extLst>
      <p:ext uri="{BB962C8B-B14F-4D97-AF65-F5344CB8AC3E}">
        <p14:creationId xmlns:p14="http://schemas.microsoft.com/office/powerpoint/2010/main" val="201973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EF20D6-B21A-4855-85C8-ABC31027AE1D}"/>
              </a:ext>
            </a:extLst>
          </p:cNvPr>
          <p:cNvSpPr txBox="1"/>
          <p:nvPr/>
        </p:nvSpPr>
        <p:spPr>
          <a:xfrm>
            <a:off x="627017" y="261257"/>
            <a:ext cx="10694126" cy="646331"/>
          </a:xfrm>
          <a:prstGeom prst="rect">
            <a:avLst/>
          </a:prstGeom>
          <a:noFill/>
        </p:spPr>
        <p:txBody>
          <a:bodyPr wrap="square" rtlCol="0">
            <a:spAutoFit/>
          </a:bodyPr>
          <a:lstStyle/>
          <a:p>
            <a:r>
              <a:rPr lang="en-US" dirty="0"/>
              <a:t>Social insurance is key to level opportunities, however the incidence of such programs to the poorest is relatively low.</a:t>
            </a:r>
          </a:p>
        </p:txBody>
      </p:sp>
      <p:pic>
        <p:nvPicPr>
          <p:cNvPr id="3" name="Picture 2">
            <a:extLst>
              <a:ext uri="{FF2B5EF4-FFF2-40B4-BE49-F238E27FC236}">
                <a16:creationId xmlns:a16="http://schemas.microsoft.com/office/drawing/2014/main" id="{458D49BC-9DD6-4CE6-A298-70943B26F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pic>
        <p:nvPicPr>
          <p:cNvPr id="4" name="Picture 3">
            <a:extLst>
              <a:ext uri="{FF2B5EF4-FFF2-40B4-BE49-F238E27FC236}">
                <a16:creationId xmlns:a16="http://schemas.microsoft.com/office/drawing/2014/main" id="{2C7E858B-C9CC-45AF-AF49-142063861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spTree>
    <p:extLst>
      <p:ext uri="{BB962C8B-B14F-4D97-AF65-F5344CB8AC3E}">
        <p14:creationId xmlns:p14="http://schemas.microsoft.com/office/powerpoint/2010/main" val="1041417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EF20D6-B21A-4855-85C8-ABC31027AE1D}"/>
              </a:ext>
            </a:extLst>
          </p:cNvPr>
          <p:cNvSpPr txBox="1"/>
          <p:nvPr/>
        </p:nvSpPr>
        <p:spPr>
          <a:xfrm>
            <a:off x="627017" y="261257"/>
            <a:ext cx="10694126" cy="646331"/>
          </a:xfrm>
          <a:prstGeom prst="rect">
            <a:avLst/>
          </a:prstGeom>
          <a:noFill/>
        </p:spPr>
        <p:txBody>
          <a:bodyPr wrap="square" rtlCol="0">
            <a:spAutoFit/>
          </a:bodyPr>
          <a:lstStyle/>
          <a:p>
            <a:r>
              <a:rPr lang="en-US" dirty="0"/>
              <a:t>An a lot of people are in risk, for example of the risk of catastrophic health expenditure is high, more so in the SSA countries. </a:t>
            </a:r>
          </a:p>
        </p:txBody>
      </p:sp>
      <p:pic>
        <p:nvPicPr>
          <p:cNvPr id="3" name="Picture 2">
            <a:extLst>
              <a:ext uri="{FF2B5EF4-FFF2-40B4-BE49-F238E27FC236}">
                <a16:creationId xmlns:a16="http://schemas.microsoft.com/office/drawing/2014/main" id="{458D49BC-9DD6-4CE6-A298-70943B26F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pic>
        <p:nvPicPr>
          <p:cNvPr id="4" name="Picture 3">
            <a:extLst>
              <a:ext uri="{FF2B5EF4-FFF2-40B4-BE49-F238E27FC236}">
                <a16:creationId xmlns:a16="http://schemas.microsoft.com/office/drawing/2014/main" id="{2C7E858B-C9CC-45AF-AF49-142063861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pic>
        <p:nvPicPr>
          <p:cNvPr id="5" name="Picture 4">
            <a:extLst>
              <a:ext uri="{FF2B5EF4-FFF2-40B4-BE49-F238E27FC236}">
                <a16:creationId xmlns:a16="http://schemas.microsoft.com/office/drawing/2014/main" id="{29D9B0F0-31BA-46C0-AE22-A59EC1289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90600"/>
            <a:ext cx="12192000" cy="4876800"/>
          </a:xfrm>
          <a:prstGeom prst="rect">
            <a:avLst/>
          </a:prstGeom>
        </p:spPr>
      </p:pic>
    </p:spTree>
    <p:extLst>
      <p:ext uri="{BB962C8B-B14F-4D97-AF65-F5344CB8AC3E}">
        <p14:creationId xmlns:p14="http://schemas.microsoft.com/office/powerpoint/2010/main" val="380939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825AB9-3386-49A0-B2A1-75979962F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7574"/>
            <a:ext cx="12192000" cy="4876800"/>
          </a:xfrm>
          <a:prstGeom prst="rect">
            <a:avLst/>
          </a:prstGeom>
        </p:spPr>
      </p:pic>
      <p:sp>
        <p:nvSpPr>
          <p:cNvPr id="6" name="TextBox 5">
            <a:extLst>
              <a:ext uri="{FF2B5EF4-FFF2-40B4-BE49-F238E27FC236}">
                <a16:creationId xmlns:a16="http://schemas.microsoft.com/office/drawing/2014/main" id="{3469839E-B306-4E49-B634-69EA943A208D}"/>
              </a:ext>
            </a:extLst>
          </p:cNvPr>
          <p:cNvSpPr txBox="1"/>
          <p:nvPr/>
        </p:nvSpPr>
        <p:spPr>
          <a:xfrm>
            <a:off x="348343" y="283626"/>
            <a:ext cx="11567886" cy="646331"/>
          </a:xfrm>
          <a:prstGeom prst="rect">
            <a:avLst/>
          </a:prstGeom>
          <a:noFill/>
        </p:spPr>
        <p:txBody>
          <a:bodyPr wrap="square" rtlCol="0">
            <a:spAutoFit/>
          </a:bodyPr>
          <a:lstStyle/>
          <a:p>
            <a:r>
              <a:rPr lang="en-US" dirty="0"/>
              <a:t>Remittances constitutes a large portion of GDP in many nations. Including some of the most vulnerable as HTI and many SSA nations. This makes of outer importance the goal 10.c intending to keep remittances cost low. </a:t>
            </a:r>
          </a:p>
        </p:txBody>
      </p:sp>
    </p:spTree>
    <p:extLst>
      <p:ext uri="{BB962C8B-B14F-4D97-AF65-F5344CB8AC3E}">
        <p14:creationId xmlns:p14="http://schemas.microsoft.com/office/powerpoint/2010/main" val="186292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B656-A53D-473E-80C9-B1C31E327EE6}"/>
              </a:ext>
            </a:extLst>
          </p:cNvPr>
          <p:cNvSpPr>
            <a:spLocks noGrp="1"/>
          </p:cNvSpPr>
          <p:nvPr>
            <p:ph type="title"/>
          </p:nvPr>
        </p:nvSpPr>
        <p:spPr>
          <a:xfrm>
            <a:off x="838200" y="2542268"/>
            <a:ext cx="10515600" cy="1325563"/>
          </a:xfrm>
        </p:spPr>
        <p:txBody>
          <a:bodyPr>
            <a:normAutofit fontScale="90000"/>
          </a:bodyPr>
          <a:lstStyle/>
          <a:p>
            <a:r>
              <a:rPr lang="en-US" dirty="0"/>
              <a:t>10.3 Ensure equal opportunity and reduce</a:t>
            </a:r>
            <a:br>
              <a:rPr lang="en-US" dirty="0"/>
            </a:br>
            <a:r>
              <a:rPr lang="en-US" dirty="0"/>
              <a:t>inequalities of outcome, including by eliminating</a:t>
            </a:r>
            <a:br>
              <a:rPr lang="en-US" dirty="0"/>
            </a:br>
            <a:r>
              <a:rPr lang="en-US" dirty="0"/>
              <a:t>discriminatory laws, policies and practices and</a:t>
            </a:r>
            <a:br>
              <a:rPr lang="en-US" dirty="0"/>
            </a:br>
            <a:r>
              <a:rPr lang="en-US" dirty="0"/>
              <a:t>promoting appropriate legislation, policies and</a:t>
            </a:r>
            <a:br>
              <a:rPr lang="en-US" dirty="0"/>
            </a:br>
            <a:r>
              <a:rPr lang="en-US" dirty="0"/>
              <a:t>action in this regard</a:t>
            </a:r>
          </a:p>
        </p:txBody>
      </p:sp>
    </p:spTree>
    <p:extLst>
      <p:ext uri="{BB962C8B-B14F-4D97-AF65-F5344CB8AC3E}">
        <p14:creationId xmlns:p14="http://schemas.microsoft.com/office/powerpoint/2010/main" val="370540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8BCC6B-1631-489C-B904-30297EFF8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6029"/>
            <a:ext cx="12192000" cy="4876800"/>
          </a:xfrm>
          <a:prstGeom prst="rect">
            <a:avLst/>
          </a:prstGeom>
        </p:spPr>
      </p:pic>
      <p:sp>
        <p:nvSpPr>
          <p:cNvPr id="6" name="TextBox 5">
            <a:extLst>
              <a:ext uri="{FF2B5EF4-FFF2-40B4-BE49-F238E27FC236}">
                <a16:creationId xmlns:a16="http://schemas.microsoft.com/office/drawing/2014/main" id="{2B511717-6CC4-4CBF-8C60-C99EECAECEAF}"/>
              </a:ext>
            </a:extLst>
          </p:cNvPr>
          <p:cNvSpPr txBox="1"/>
          <p:nvPr/>
        </p:nvSpPr>
        <p:spPr>
          <a:xfrm>
            <a:off x="370113" y="1056697"/>
            <a:ext cx="8643257" cy="369332"/>
          </a:xfrm>
          <a:prstGeom prst="rect">
            <a:avLst/>
          </a:prstGeom>
          <a:noFill/>
        </p:spPr>
        <p:txBody>
          <a:bodyPr wrap="square" rtlCol="0">
            <a:spAutoFit/>
          </a:bodyPr>
          <a:lstStyle/>
          <a:p>
            <a:r>
              <a:rPr lang="en-US" dirty="0"/>
              <a:t>An overwhelming portion of countries still not have a gender non-discriminatory hiring law</a:t>
            </a:r>
          </a:p>
        </p:txBody>
      </p:sp>
    </p:spTree>
    <p:extLst>
      <p:ext uri="{BB962C8B-B14F-4D97-AF65-F5344CB8AC3E}">
        <p14:creationId xmlns:p14="http://schemas.microsoft.com/office/powerpoint/2010/main" val="3002109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7C7559-E8A8-44B7-BDB2-499E341FE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6362"/>
            <a:ext cx="12192000" cy="4876800"/>
          </a:xfrm>
          <a:prstGeom prst="rect">
            <a:avLst/>
          </a:prstGeom>
        </p:spPr>
      </p:pic>
      <p:sp>
        <p:nvSpPr>
          <p:cNvPr id="6" name="TextBox 5">
            <a:extLst>
              <a:ext uri="{FF2B5EF4-FFF2-40B4-BE49-F238E27FC236}">
                <a16:creationId xmlns:a16="http://schemas.microsoft.com/office/drawing/2014/main" id="{EA4F0674-6E09-427C-B2E4-A28CB9412A23}"/>
              </a:ext>
            </a:extLst>
          </p:cNvPr>
          <p:cNvSpPr txBox="1"/>
          <p:nvPr/>
        </p:nvSpPr>
        <p:spPr>
          <a:xfrm>
            <a:off x="370113" y="1021861"/>
            <a:ext cx="8643257" cy="369332"/>
          </a:xfrm>
          <a:prstGeom prst="rect">
            <a:avLst/>
          </a:prstGeom>
          <a:noFill/>
        </p:spPr>
        <p:txBody>
          <a:bodyPr wrap="square" rtlCol="0">
            <a:spAutoFit/>
          </a:bodyPr>
          <a:lstStyle/>
          <a:p>
            <a:r>
              <a:rPr lang="en-US" dirty="0"/>
              <a:t>Even if some mention gender discrimination in their constitution. </a:t>
            </a:r>
          </a:p>
        </p:txBody>
      </p:sp>
    </p:spTree>
    <p:extLst>
      <p:ext uri="{BB962C8B-B14F-4D97-AF65-F5344CB8AC3E}">
        <p14:creationId xmlns:p14="http://schemas.microsoft.com/office/powerpoint/2010/main" val="3148494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B656-A53D-473E-80C9-B1C31E327EE6}"/>
              </a:ext>
            </a:extLst>
          </p:cNvPr>
          <p:cNvSpPr>
            <a:spLocks noGrp="1"/>
          </p:cNvSpPr>
          <p:nvPr>
            <p:ph type="title"/>
          </p:nvPr>
        </p:nvSpPr>
        <p:spPr>
          <a:xfrm>
            <a:off x="838200" y="2542268"/>
            <a:ext cx="10515600" cy="1325563"/>
          </a:xfrm>
        </p:spPr>
        <p:txBody>
          <a:bodyPr>
            <a:normAutofit fontScale="90000"/>
          </a:bodyPr>
          <a:lstStyle/>
          <a:p>
            <a:r>
              <a:rPr lang="en-US" dirty="0"/>
              <a:t>10.4 Adopt policies, especially fiscal, wage and</a:t>
            </a:r>
            <a:br>
              <a:rPr lang="en-US" dirty="0"/>
            </a:br>
            <a:r>
              <a:rPr lang="en-US" dirty="0"/>
              <a:t>social protection policies, and progressively achieve</a:t>
            </a:r>
            <a:br>
              <a:rPr lang="en-US" dirty="0"/>
            </a:br>
            <a:r>
              <a:rPr lang="en-US" dirty="0"/>
              <a:t>greater equality</a:t>
            </a:r>
          </a:p>
        </p:txBody>
      </p:sp>
    </p:spTree>
    <p:extLst>
      <p:ext uri="{BB962C8B-B14F-4D97-AF65-F5344CB8AC3E}">
        <p14:creationId xmlns:p14="http://schemas.microsoft.com/office/powerpoint/2010/main" val="239486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397A8F-8536-42EB-8ADC-CAFF29FFF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2229"/>
            <a:ext cx="12192000" cy="4876800"/>
          </a:xfrm>
          <a:prstGeom prst="rect">
            <a:avLst/>
          </a:prstGeom>
        </p:spPr>
      </p:pic>
      <p:sp>
        <p:nvSpPr>
          <p:cNvPr id="6" name="TextBox 5">
            <a:extLst>
              <a:ext uri="{FF2B5EF4-FFF2-40B4-BE49-F238E27FC236}">
                <a16:creationId xmlns:a16="http://schemas.microsoft.com/office/drawing/2014/main" id="{0F1679AF-F6E3-4387-8E06-099E2521BD6E}"/>
              </a:ext>
            </a:extLst>
          </p:cNvPr>
          <p:cNvSpPr txBox="1"/>
          <p:nvPr/>
        </p:nvSpPr>
        <p:spPr>
          <a:xfrm>
            <a:off x="609600" y="478971"/>
            <a:ext cx="10580914" cy="646331"/>
          </a:xfrm>
          <a:prstGeom prst="rect">
            <a:avLst/>
          </a:prstGeom>
          <a:noFill/>
        </p:spPr>
        <p:txBody>
          <a:bodyPr wrap="square" rtlCol="0">
            <a:spAutoFit/>
          </a:bodyPr>
          <a:lstStyle/>
          <a:p>
            <a:r>
              <a:rPr lang="en-US" dirty="0"/>
              <a:t>In many countries in SSA, EAP, LAC and MNA the employees compensation constitute a large portion of the expending.</a:t>
            </a:r>
          </a:p>
        </p:txBody>
      </p:sp>
    </p:spTree>
    <p:extLst>
      <p:ext uri="{BB962C8B-B14F-4D97-AF65-F5344CB8AC3E}">
        <p14:creationId xmlns:p14="http://schemas.microsoft.com/office/powerpoint/2010/main" val="629927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F4DD0E-557F-44BA-8D68-62031C470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3115"/>
            <a:ext cx="12192000" cy="4876800"/>
          </a:xfrm>
          <a:prstGeom prst="rect">
            <a:avLst/>
          </a:prstGeom>
        </p:spPr>
      </p:pic>
      <p:sp>
        <p:nvSpPr>
          <p:cNvPr id="6" name="TextBox 5">
            <a:extLst>
              <a:ext uri="{FF2B5EF4-FFF2-40B4-BE49-F238E27FC236}">
                <a16:creationId xmlns:a16="http://schemas.microsoft.com/office/drawing/2014/main" id="{93598CE2-EA52-48D3-88F6-D32F9D1A677A}"/>
              </a:ext>
            </a:extLst>
          </p:cNvPr>
          <p:cNvSpPr txBox="1"/>
          <p:nvPr/>
        </p:nvSpPr>
        <p:spPr>
          <a:xfrm>
            <a:off x="483325" y="283029"/>
            <a:ext cx="9958251" cy="646331"/>
          </a:xfrm>
          <a:prstGeom prst="rect">
            <a:avLst/>
          </a:prstGeom>
          <a:noFill/>
        </p:spPr>
        <p:txBody>
          <a:bodyPr wrap="square" rtlCol="0">
            <a:spAutoFit/>
          </a:bodyPr>
          <a:lstStyle/>
          <a:p>
            <a:r>
              <a:rPr lang="en-US" dirty="0"/>
              <a:t>Opposed to that, in the same regions, especially, in SSA very little is going to subsidies and transfers. </a:t>
            </a:r>
          </a:p>
          <a:p>
            <a:r>
              <a:rPr lang="en-US" dirty="0"/>
              <a:t>While OHI spends less on compensating employees and more on subsides and transfers.</a:t>
            </a:r>
          </a:p>
        </p:txBody>
      </p:sp>
    </p:spTree>
    <p:extLst>
      <p:ext uri="{BB962C8B-B14F-4D97-AF65-F5344CB8AC3E}">
        <p14:creationId xmlns:p14="http://schemas.microsoft.com/office/powerpoint/2010/main" val="326876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456F5C-B8B8-4BB2-A234-5F97A5B09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123" y="74523"/>
            <a:ext cx="11181588" cy="6708953"/>
          </a:xfrm>
          <a:prstGeom prst="rect">
            <a:avLst/>
          </a:prstGeom>
        </p:spPr>
      </p:pic>
      <p:sp>
        <p:nvSpPr>
          <p:cNvPr id="7" name="TextBox 6">
            <a:extLst>
              <a:ext uri="{FF2B5EF4-FFF2-40B4-BE49-F238E27FC236}">
                <a16:creationId xmlns:a16="http://schemas.microsoft.com/office/drawing/2014/main" id="{2F24E821-F3A2-4134-B746-82A431F92036}"/>
              </a:ext>
            </a:extLst>
          </p:cNvPr>
          <p:cNvSpPr txBox="1"/>
          <p:nvPr/>
        </p:nvSpPr>
        <p:spPr>
          <a:xfrm>
            <a:off x="8117058" y="808892"/>
            <a:ext cx="2278967" cy="2862322"/>
          </a:xfrm>
          <a:prstGeom prst="rect">
            <a:avLst/>
          </a:prstGeom>
          <a:noFill/>
        </p:spPr>
        <p:txBody>
          <a:bodyPr wrap="square" rtlCol="0">
            <a:spAutoFit/>
          </a:bodyPr>
          <a:lstStyle/>
          <a:p>
            <a:r>
              <a:rPr lang="en-US" dirty="0"/>
              <a:t>In the same line, social protection seems lacking in SSA. </a:t>
            </a:r>
          </a:p>
          <a:p>
            <a:endParaRPr lang="en-US" dirty="0"/>
          </a:p>
          <a:p>
            <a:r>
              <a:rPr lang="en-US" dirty="0"/>
              <a:t>On the bright side, LAC and ECA have developed systems of social protection that covers a substantial population.</a:t>
            </a:r>
          </a:p>
        </p:txBody>
      </p:sp>
    </p:spTree>
    <p:extLst>
      <p:ext uri="{BB962C8B-B14F-4D97-AF65-F5344CB8AC3E}">
        <p14:creationId xmlns:p14="http://schemas.microsoft.com/office/powerpoint/2010/main" val="983411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692354EC518A4998D5E90736E32013" ma:contentTypeVersion="9" ma:contentTypeDescription="Create a new document." ma:contentTypeScope="" ma:versionID="26e8c75984d358736a3a6e19a3d9472d">
  <xsd:schema xmlns:xsd="http://www.w3.org/2001/XMLSchema" xmlns:xs="http://www.w3.org/2001/XMLSchema" xmlns:p="http://schemas.microsoft.com/office/2006/metadata/properties" xmlns:ns3="482dd703-610c-46b8-8a59-c84409b50478" targetNamespace="http://schemas.microsoft.com/office/2006/metadata/properties" ma:root="true" ma:fieldsID="5252fe395e7511a90b5ab4081d350ba8" ns3:_="">
    <xsd:import namespace="482dd703-610c-46b8-8a59-c84409b5047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2dd703-610c-46b8-8a59-c84409b504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11D4C6-221A-47C5-9086-0DBBBCFB1E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2dd703-610c-46b8-8a59-c84409b504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1F01EB-ADFF-4D0A-B97C-89EB0DC57601}">
  <ds:schemaRefs>
    <ds:schemaRef ds:uri="http://schemas.microsoft.com/sharepoint/v3/contenttype/forms"/>
  </ds:schemaRefs>
</ds:datastoreItem>
</file>

<file path=customXml/itemProps3.xml><?xml version="1.0" encoding="utf-8"?>
<ds:datastoreItem xmlns:ds="http://schemas.openxmlformats.org/officeDocument/2006/customXml" ds:itemID="{4509D232-3455-4439-A439-BB612DE4425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1129</TotalTime>
  <Words>373</Words>
  <Application>Microsoft Office PowerPoint</Application>
  <PresentationFormat>Widescreen</PresentationFormat>
  <Paragraphs>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SDG 10 Inequality Ideas</vt:lpstr>
      <vt:lpstr>PowerPoint Presentation</vt:lpstr>
      <vt:lpstr>10.3 Ensure equal opportunity and reduce inequalities of outcome, including by eliminating discriminatory laws, policies and practices and promoting appropriate legislation, policies and action in this regard</vt:lpstr>
      <vt:lpstr>PowerPoint Presentation</vt:lpstr>
      <vt:lpstr>PowerPoint Presentation</vt:lpstr>
      <vt:lpstr>10.4 Adopt policies, especially fiscal, wage and social protection policies, and progressively achieve greater equality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Leonardo Vargas Mogollon</dc:creator>
  <cp:lastModifiedBy>David Leonardo Vargas Mogollon</cp:lastModifiedBy>
  <cp:revision>7</cp:revision>
  <dcterms:created xsi:type="dcterms:W3CDTF">2020-04-09T21:46:09Z</dcterms:created>
  <dcterms:modified xsi:type="dcterms:W3CDTF">2020-04-10T16:43:40Z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0x01010061692354EC518A4998D5E90736E32013</vt:lpwstr>
  </property>
</Properties>
</file>