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5" r:id="rId4"/>
    <p:sldId id="267" r:id="rId5"/>
    <p:sldId id="268" r:id="rId6"/>
    <p:sldId id="271" r:id="rId7"/>
    <p:sldId id="262" r:id="rId8"/>
    <p:sldId id="272" r:id="rId9"/>
    <p:sldId id="264" r:id="rId10"/>
    <p:sldId id="273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49B3-C3A4-B447-935C-F6531E296651}" type="datetimeFigureOut">
              <a:t>10/02/2022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E1633-1224-4543-9BD3-767950CA70E6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6046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9BD0-11C8-254D-B626-B03A86D2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D79EA-D200-2048-B309-DA820D02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5340-CDBF-E348-A58D-2D0BAC0C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F577-D02B-9644-B593-451E1D0C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C8C3-3F3A-2B42-B682-DA8B7E8A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439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860-2146-4A45-9983-710C81AF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E112-4724-584A-9A2D-7B503F8D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013A-6F5F-3942-B4A1-D440E1AA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E245-AEE1-B44E-8CC5-5582527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F826-D80E-4F43-9E04-7248CE8D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56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CD63-3A9C-6E4F-8D9D-EEBA10EB4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BE09C-66ED-EE4B-A60E-9E004829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85F0-7CA8-B543-B439-FA9B38F1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E7AE-4D78-0D4C-844E-44D83707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6244-EA3D-4449-B556-6F6D4DB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369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994B-BB64-124A-A3C9-B0036C1B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3670-7D47-2A4D-88F5-83D1317C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C255-59C3-B040-8483-57497E2B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6003-4787-834C-B6E1-3EFE0AC6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3A34-97F4-DA4F-8FA8-F801BD4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11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CB83-9D94-C844-AA2A-09E81833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AD1-DEC4-EF40-B457-1F919003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2719-5206-5042-AA0E-044F7B82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24DC-84EC-6C45-826C-FA289360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8544-17F2-B94C-BDBA-4DF41FC2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63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288-5891-7B46-9C8A-27CA4D96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EF9F-A06E-1645-8AA6-E6721D44C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5A68-4779-304C-90B9-7728FB64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2E88-FB05-5147-8950-895DFEFC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AC9B-4604-8546-81B5-187A275D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EE25-148D-DB46-8262-9A414635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2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F2D-1AB8-E34B-A34C-08193A83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1E84-F3A9-1242-9092-96C14FCB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EAB3-3670-9145-BC23-B04809BCC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FEA9B-E75F-BA45-8955-67FC45F71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E4A46-CA71-464F-8C5C-CC2166F4C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83A29-3585-0D48-8550-631BF01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6E5A5-E92A-7B48-9DD2-F577D0D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259A4-0203-B94B-B981-3264609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60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84F2-4004-4849-9D15-FE1B287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22A46-EC3C-3642-A14D-4610F2D3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9B76-F23C-BF4A-83E3-9A799486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54060-394C-4149-A764-D6BE84F7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6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92FD-4264-7149-86DE-4D36BEF2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9A9AB-A336-7B42-A42D-29B72050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6D5C-D6F0-A146-896D-B7CEBA3E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65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7738-D538-D946-B4A6-44BA6D4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5073-016A-8B47-9921-42227AD9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DA3E-98EC-3945-A470-C96A5452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36B0-E878-754C-A366-469DBDA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758C-8AAC-3A43-961B-135E834C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B0A2A-C561-DE48-B6A2-1832B770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400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D482-6033-374D-9712-F145502A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B6E1F-502E-C74E-9FF6-6F56D4047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BBB1F-E846-D347-B0B4-FFEAA15B3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D6B5-1011-A846-9323-16C3DB9D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030-A152-804E-AF6F-7BAD795BAA3A}" type="datetimeFigureOut">
              <a:t>10/02/2022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AE870-8E5B-8B40-A3EB-F6D1326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DE14-2FE3-A64A-A801-87AA486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514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553F4-7996-9C4A-81D2-5BB7CBB2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672C-5F6F-F848-B8CB-6BD9F85A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5FCD-70D9-B94D-A4BE-FB469C3F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FR"/>
              <a:t>11/02;2022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C51D-30C2-A641-BED4-E013B77BC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F6F2-23C9-DD49-B375-36881A2C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AF51-5232-544B-A971-7206457BEEEE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23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lices-ri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cad2021.sciencesconf.org/data/silecs_slices_JCAD_2021.pdf" TargetMode="External"/><Relationship Id="rId2" Type="http://schemas.openxmlformats.org/officeDocument/2006/relationships/hyperlink" Target="https://www.esfri.eu/latest-esfri-news/new-ris-roadmap-20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lecs.net/wp-content/uploads/2018/04/Desprez-SILECS.pdf" TargetMode="External"/><Relationship Id="rId4" Type="http://schemas.openxmlformats.org/officeDocument/2006/relationships/hyperlink" Target="https://indico.mathrice.fr/event/313/contribution/0/material/slides/0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lecs.net/" TargetMode="External"/><Relationship Id="rId3" Type="http://schemas.openxmlformats.org/officeDocument/2006/relationships/hyperlink" Target="http://www.cortexlab.fr/" TargetMode="External"/><Relationship Id="rId7" Type="http://schemas.openxmlformats.org/officeDocument/2006/relationships/hyperlink" Target="https://vimeo.com/521314225" TargetMode="External"/><Relationship Id="rId2" Type="http://schemas.openxmlformats.org/officeDocument/2006/relationships/hyperlink" Target="https://www.iot-lab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seignementsup-recherche.gouv.fr/fr/la-feuille-de-route-nationale-des-infrastructures-de-recherche-47816" TargetMode="External"/><Relationship Id="rId5" Type="http://schemas.openxmlformats.org/officeDocument/2006/relationships/hyperlink" Target="https://www.grid5000.fr/" TargetMode="External"/><Relationship Id="rId4" Type="http://schemas.openxmlformats.org/officeDocument/2006/relationships/hyperlink" Target="https://r2lab.inria.f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fri.eu/latest-esfri-news/new-ris-roadmap-2021" TargetMode="External"/><Relationship Id="rId2" Type="http://schemas.openxmlformats.org/officeDocument/2006/relationships/hyperlink" Target="https://slices-ri.e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F420EC-1845-B848-AE84-461EEB7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16635"/>
          </a:xfrm>
        </p:spPr>
        <p:txBody>
          <a:bodyPr>
            <a:normAutofit fontScale="92500" lnSpcReduction="20000"/>
          </a:bodyPr>
          <a:lstStyle/>
          <a:p>
            <a:r>
              <a:rPr lang="en-FR" sz="3500"/>
              <a:t>Introduction of SLICES (and SILECS)</a:t>
            </a:r>
          </a:p>
          <a:p>
            <a:r>
              <a:rPr lang="en-FR" sz="2000" i="1">
                <a:solidFill>
                  <a:schemeClr val="bg1">
                    <a:lumMod val="75000"/>
                  </a:schemeClr>
                </a:solidFill>
              </a:rPr>
              <a:t>Slides merged from C. Perez (LIP/JCAD’21) &amp; A. Lebre (LS2N/LabClass’22)</a:t>
            </a:r>
          </a:p>
          <a:p>
            <a:endParaRPr lang="en-FR" sz="2000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FR" sz="2000" i="1">
                <a:solidFill>
                  <a:schemeClr val="bg1">
                    <a:lumMod val="75000"/>
                  </a:schemeClr>
                </a:solidFill>
              </a:rPr>
              <a:t>Richard Randriatoamanana @LS2N</a:t>
            </a:r>
          </a:p>
          <a:p>
            <a:r>
              <a:rPr lang="en-FR" sz="2000" i="1">
                <a:solidFill>
                  <a:schemeClr val="bg1">
                    <a:lumMod val="75000"/>
                  </a:schemeClr>
                </a:solidFill>
              </a:rPr>
              <a:t>CC 11/2/2022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AB10F-BF4D-A145-98B8-C95E04D50A60}"/>
              </a:ext>
            </a:extLst>
          </p:cNvPr>
          <p:cNvSpPr/>
          <p:nvPr/>
        </p:nvSpPr>
        <p:spPr>
          <a:xfrm>
            <a:off x="5227812" y="2994353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hlinkClick r:id="rId2"/>
              </a:rPr>
              <a:t>slices-ri.eu</a:t>
            </a:r>
            <a:endParaRPr lang="en-FR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F0AD-F202-0A48-BA41-4B862F1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266-DAD2-EC49-933D-10D5BD17CE2E}" type="slidenum">
              <a:t>1</a:t>
            </a:fld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9A134-3139-5D45-B8AB-E37753BB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21" y="6338761"/>
            <a:ext cx="1564157" cy="3739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326C9-8720-B543-81D3-CEDFF27E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14477"/>
            <a:ext cx="12192000" cy="24798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7949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E4AF-E52B-4B48-A13B-96F9AE76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5B15-588D-8A44-A157-344398D6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numCol="2">
            <a:normAutofit fontScale="85000" lnSpcReduction="20000"/>
          </a:bodyPr>
          <a:lstStyle/>
          <a:p>
            <a:r>
              <a:rPr lang="en-GB" b="1"/>
              <a:t>SLICES</a:t>
            </a:r>
            <a:r>
              <a:rPr lang="en-GB"/>
              <a:t>: ESFRI Research infrastructure for experimental computer science and future services in Europe. Experiment on a single infrastructure, from edge to cloud</a:t>
            </a:r>
          </a:p>
          <a:p>
            <a:r>
              <a:rPr lang="en-GB" b="1"/>
              <a:t>SILECS</a:t>
            </a:r>
            <a:r>
              <a:rPr lang="en-GB"/>
              <a:t>: French Research infrastructure based on existing instruments (FIT and Grid’5000)</a:t>
            </a:r>
          </a:p>
          <a:p>
            <a:r>
              <a:rPr lang="en-GB" b="1"/>
              <a:t>Challenges</a:t>
            </a:r>
          </a:p>
          <a:p>
            <a:pPr lvl="1"/>
            <a:r>
              <a:rPr lang="en-GB"/>
              <a:t>Design a software stack that will allow experiments mixing both kinds of resources while keeping reproducibility level high</a:t>
            </a:r>
          </a:p>
          <a:p>
            <a:pPr lvl="1"/>
            <a:r>
              <a:rPr lang="en-GB"/>
              <a:t>Keep the existing infrastructures up while designing and deploying the new one</a:t>
            </a:r>
          </a:p>
          <a:p>
            <a:endParaRPr lang="en-GB"/>
          </a:p>
          <a:p>
            <a:r>
              <a:rPr lang="en-GB" b="1"/>
              <a:t>Keep the aim of previous platforms (their core scientific issues addressed)</a:t>
            </a:r>
          </a:p>
          <a:p>
            <a:pPr lvl="1"/>
            <a:r>
              <a:rPr lang="en-GB"/>
              <a:t>Scalability issues, energy management, ...</a:t>
            </a:r>
          </a:p>
          <a:p>
            <a:pPr lvl="1"/>
            <a:r>
              <a:rPr lang="en-GB"/>
              <a:t>IoT, wireless networks, future Internet</a:t>
            </a:r>
          </a:p>
          <a:p>
            <a:pPr lvl="1"/>
            <a:r>
              <a:rPr lang="en-GB"/>
              <a:t>HPC, big data, clouds, virtualization, deep learning, ...</a:t>
            </a:r>
          </a:p>
          <a:p>
            <a:pPr lvl="1"/>
            <a:r>
              <a:rPr lang="en-GB"/>
              <a:t>City-Scale wireless experimentations</a:t>
            </a:r>
          </a:p>
          <a:p>
            <a:r>
              <a:rPr lang="en-GB" b="1"/>
              <a:t>Address new challenges</a:t>
            </a:r>
          </a:p>
          <a:p>
            <a:pPr lvl="1"/>
            <a:r>
              <a:rPr lang="en-GB"/>
              <a:t>IoT and Clouds controllable testbeds</a:t>
            </a:r>
          </a:p>
          <a:p>
            <a:pPr lvl="1"/>
            <a:r>
              <a:rPr lang="en-GB"/>
              <a:t>New generation Cloud platforms and software stacks (Edge, FOG)</a:t>
            </a:r>
          </a:p>
          <a:p>
            <a:pPr lvl="1"/>
            <a:r>
              <a:rPr lang="en-GB"/>
              <a:t>Data streaming applications</a:t>
            </a:r>
          </a:p>
          <a:p>
            <a:pPr lvl="1"/>
            <a:r>
              <a:rPr lang="en-GB"/>
              <a:t>Big data management and analysis from sensors to the (distributed) cloud</a:t>
            </a:r>
          </a:p>
          <a:p>
            <a:pPr lvl="1"/>
            <a:r>
              <a:rPr lang="en-GB"/>
              <a:t>New Mobility models</a:t>
            </a:r>
          </a:p>
          <a:p>
            <a:pPr lvl="1"/>
            <a:r>
              <a:rPr lang="en-GB"/>
              <a:t>Country-Scale wireless experimentations</a:t>
            </a:r>
          </a:p>
          <a:p>
            <a:pPr lvl="1"/>
            <a:r>
              <a:rPr lang="en-GB"/>
              <a:t>Next generation wireless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147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34D6-5B5B-DA4E-A4CA-36079B0F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5D2F-4D85-E04C-AFAB-0F4AD1EF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/>
              <a:t>Feuille de route ESFRI 2021</a:t>
            </a:r>
          </a:p>
          <a:p>
            <a:pPr marL="457200" lvl="1" indent="0">
              <a:buNone/>
            </a:pPr>
            <a:r>
              <a:rPr lang="en-GB">
                <a:hlinkClick r:id="rId2"/>
              </a:rPr>
              <a:t>https://www.esfri.eu/latest-esfri-news/new-ris-roadmap-2021</a:t>
            </a:r>
            <a:r>
              <a:rPr lang="en-GB"/>
              <a:t>  </a:t>
            </a:r>
          </a:p>
          <a:p>
            <a:r>
              <a:rPr lang="en-GB"/>
              <a:t>Talks</a:t>
            </a:r>
          </a:p>
          <a:p>
            <a:pPr lvl="1"/>
            <a:r>
              <a:rPr lang="en-GB">
                <a:hlinkClick r:id="rId3"/>
              </a:rPr>
              <a:t>https://jcad2021.sciencesconf.org/data/silecs_slices_JCAD_2021.pdf</a:t>
            </a:r>
            <a:r>
              <a:rPr lang="en-GB"/>
              <a:t> </a:t>
            </a:r>
          </a:p>
          <a:p>
            <a:pPr lvl="1"/>
            <a:r>
              <a:rPr lang="en-GB">
                <a:hlinkClick r:id="rId4"/>
              </a:rPr>
              <a:t>https://indico.mathrice.fr/event/313/contribution/0/material/slides/0.pdf</a:t>
            </a:r>
            <a:endParaRPr lang="en-GB"/>
          </a:p>
          <a:p>
            <a:pPr lvl="1"/>
            <a:r>
              <a:rPr lang="en-GB">
                <a:hlinkClick r:id="rId5"/>
              </a:rPr>
              <a:t>https://www.silecs.net/wp-content/uploads/2018/04/Desprez-SILECS.pdf</a:t>
            </a: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03FF-9CAA-1946-82C0-A8FAEECE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/>
              <a:t>11/02/2022</a:t>
            </a:r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FCB5E-5D60-664F-9A1B-8257001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266-DAD2-EC49-933D-10D5BD17CE2E}" type="slidenum"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827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E9DF-F47D-7E43-A154-5FE77BFF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rmAutofit/>
          </a:bodyPr>
          <a:lstStyle/>
          <a:p>
            <a:r>
              <a:rPr lang="en-GB" sz="4000"/>
              <a:t>Convergence of Computation and Communication </a:t>
            </a:r>
            <a:endParaRPr lang="en-FR" sz="4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C2130-C0AA-3F47-9CCD-3C69E4D4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19"/>
          <a:stretch/>
        </p:blipFill>
        <p:spPr>
          <a:xfrm>
            <a:off x="421412" y="1135466"/>
            <a:ext cx="11349175" cy="5642148"/>
          </a:xfrm>
        </p:spPr>
      </p:pic>
    </p:spTree>
    <p:extLst>
      <p:ext uri="{BB962C8B-B14F-4D97-AF65-F5344CB8AC3E}">
        <p14:creationId xmlns:p14="http://schemas.microsoft.com/office/powerpoint/2010/main" val="17128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ADF-8C61-FB48-9DCB-FB2A44D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606E-80B0-E540-97F3-3EA96ACB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300" b="1"/>
              <a:t>Exponential improvement of</a:t>
            </a:r>
          </a:p>
          <a:p>
            <a:pPr lvl="1"/>
            <a:r>
              <a:rPr lang="en-GB" sz="2600"/>
              <a:t>Electronics (energy consumption, size, cost)</a:t>
            </a:r>
          </a:p>
          <a:p>
            <a:pPr lvl="1"/>
            <a:r>
              <a:rPr lang="en-GB" sz="2600"/>
              <a:t>Capacity of networks (WAN, wireless, new technologies)</a:t>
            </a:r>
          </a:p>
          <a:p>
            <a:pPr marL="0" indent="0">
              <a:buNone/>
            </a:pPr>
            <a:r>
              <a:rPr lang="en-GB" sz="3300" b="1"/>
              <a:t>Exponential growth of applications near users</a:t>
            </a:r>
          </a:p>
          <a:p>
            <a:pPr lvl="1"/>
            <a:r>
              <a:rPr lang="en-GB" sz="2600"/>
              <a:t>Smartphones, tablets, connected devices, sensors, ...</a:t>
            </a:r>
          </a:p>
          <a:p>
            <a:pPr lvl="1"/>
            <a:r>
              <a:rPr lang="en-GB" sz="2600"/>
              <a:t>Large variety of applications and large community</a:t>
            </a:r>
          </a:p>
          <a:p>
            <a:pPr marL="0" indent="0">
              <a:buNone/>
            </a:pPr>
            <a:r>
              <a:rPr lang="en-GB" sz="3300" b="1"/>
              <a:t>Large number of Cloud facilities to cope with generated data</a:t>
            </a:r>
          </a:p>
          <a:p>
            <a:pPr lvl="1"/>
            <a:r>
              <a:rPr lang="en-GB" sz="2600"/>
              <a:t>Many platforms and infrastructures available around the world</a:t>
            </a:r>
          </a:p>
          <a:p>
            <a:pPr lvl="1"/>
            <a:r>
              <a:rPr lang="en-GB" sz="2600"/>
              <a:t>Several offers for IaaS, PaaS, and SaaS platforms</a:t>
            </a:r>
          </a:p>
          <a:p>
            <a:pPr lvl="1"/>
            <a:r>
              <a:rPr lang="en-GB" sz="2600"/>
              <a:t>Public, private, community, and hybrid clouds</a:t>
            </a:r>
          </a:p>
          <a:p>
            <a:pPr lvl="1"/>
            <a:r>
              <a:rPr lang="en-GB" sz="2600"/>
              <a:t>Going toward distributed Clouds (Fog, Edge, extreme Edge)</a:t>
            </a:r>
            <a:endParaRPr lang="en-FR" sz="2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E3396-08C7-A241-92DE-5A32E2E27DC7}"/>
              </a:ext>
            </a:extLst>
          </p:cNvPr>
          <p:cNvSpPr txBox="1"/>
          <p:nvPr/>
        </p:nvSpPr>
        <p:spPr>
          <a:xfrm rot="749235">
            <a:off x="6830980" y="1071573"/>
            <a:ext cx="5040360" cy="150810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CISCO predicted ~29,3 billion networked devices by 2023, up from 18.4 billion in 2018.</a:t>
            </a:r>
          </a:p>
          <a:p>
            <a:pPr algn="ctr"/>
            <a:endParaRPr lang="en-GB" sz="2000">
              <a:solidFill>
                <a:schemeClr val="bg1"/>
              </a:solidFill>
            </a:endParaRPr>
          </a:p>
          <a:p>
            <a:pPr algn="ctr"/>
            <a:r>
              <a:rPr lang="en-GB" sz="3200" b="1">
                <a:solidFill>
                  <a:schemeClr val="bg1"/>
                </a:solidFill>
              </a:rPr>
              <a:t>~60% growth in 6 years!</a:t>
            </a:r>
            <a:endParaRPr lang="en-FR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2021-1B97-2D40-B579-FDDC53B8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Validation in (Computer)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C0E0-8E0E-F04D-A68E-E536298C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/>
              <a:t>Two classical approaches for validation :</a:t>
            </a:r>
          </a:p>
          <a:p>
            <a:pPr lvl="1"/>
            <a:r>
              <a:rPr lang="en-GB" sz="3600"/>
              <a:t>Formal : equations, proofs, etc.</a:t>
            </a:r>
          </a:p>
          <a:p>
            <a:pPr lvl="1"/>
            <a:r>
              <a:rPr lang="en-GB" sz="3600"/>
              <a:t>Experimental: on a scientific instrument </a:t>
            </a:r>
          </a:p>
          <a:p>
            <a:pPr lvl="1"/>
            <a:endParaRPr lang="en-GB" sz="4000" b="1"/>
          </a:p>
          <a:p>
            <a:pPr marL="0" indent="0">
              <a:buNone/>
            </a:pPr>
            <a:r>
              <a:rPr lang="en-GB" sz="4000" b="1"/>
              <a:t>Often a mix of both :</a:t>
            </a:r>
          </a:p>
          <a:p>
            <a:pPr lvl="1"/>
            <a:r>
              <a:rPr lang="en-GB" sz="3600"/>
              <a:t>In Physics, Chemistry, Biology, etc. </a:t>
            </a:r>
          </a:p>
          <a:p>
            <a:pPr lvl="1"/>
            <a:r>
              <a:rPr lang="en-GB" sz="3600"/>
              <a:t>In </a:t>
            </a:r>
            <a:r>
              <a:rPr lang="en-GB" sz="3600">
                <a:highlight>
                  <a:srgbClr val="FFFF00"/>
                </a:highlight>
              </a:rPr>
              <a:t>Computer Science</a:t>
            </a:r>
            <a:endParaRPr lang="en-FR" sz="36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939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0D1A-289C-BC46-8360-70EF5CE1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/>
              <a:t>Wireless – Internet Of Things</a:t>
            </a:r>
          </a:p>
          <a:p>
            <a:pPr lvl="1"/>
            <a:r>
              <a:rPr lang="en-GB"/>
              <a:t>Proving Internet players access to a variety of fixed and mobile technologies and services, thus accelerating the design of advanced technologies for the Future Internet</a:t>
            </a:r>
          </a:p>
          <a:p>
            <a:pPr lvl="1"/>
            <a:r>
              <a:rPr lang="en-GB"/>
              <a:t>4 key technologies and a single control point: </a:t>
            </a:r>
            <a:r>
              <a:rPr lang="en-GB">
                <a:hlinkClick r:id="rId2"/>
              </a:rPr>
              <a:t>FIT-IoTLab</a:t>
            </a:r>
            <a:r>
              <a:rPr lang="en-GB"/>
              <a:t> (connected objects &amp; sensors, mobility), </a:t>
            </a:r>
            <a:r>
              <a:rPr lang="en-GB">
                <a:hlinkClick r:id="rId3"/>
              </a:rPr>
              <a:t>CorteXlab</a:t>
            </a:r>
            <a:r>
              <a:rPr lang="en-GB"/>
              <a:t> (Cognitive Radio), </a:t>
            </a:r>
            <a:r>
              <a:rPr lang="en-GB">
                <a:hlinkClick r:id="rId4"/>
              </a:rPr>
              <a:t>R2Lab</a:t>
            </a:r>
            <a:r>
              <a:rPr lang="en-GB"/>
              <a:t> wireless (anechoic chamber), Network Operations Center, Advanced Cloud technology including OpenStack</a:t>
            </a:r>
          </a:p>
          <a:p>
            <a:pPr lvl="1"/>
            <a:r>
              <a:rPr lang="en-GB"/>
              <a:t>9 sites (Paris, Evry, Rocquencourt, Lille, Strasbourg, Lyon, Grenoble, Sophia Antipolis)</a:t>
            </a:r>
          </a:p>
          <a:p>
            <a:pPr marL="0" indent="0">
              <a:buNone/>
            </a:pPr>
            <a:r>
              <a:rPr lang="en-GB" sz="2400" b="1"/>
              <a:t>Grid’5000 </a:t>
            </a:r>
            <a:r>
              <a:rPr lang="en-GB" sz="2400"/>
              <a:t>(</a:t>
            </a:r>
            <a:r>
              <a:rPr lang="en-GB" sz="2400">
                <a:hlinkClick r:id="rId5"/>
              </a:rPr>
              <a:t>https://www.grid5000.fr</a:t>
            </a:r>
            <a:r>
              <a:rPr lang="en-GB" sz="2400"/>
              <a:t>)</a:t>
            </a:r>
            <a:endParaRPr lang="en-GB" sz="2400" b="1"/>
          </a:p>
          <a:p>
            <a:pPr lvl="1"/>
            <a:r>
              <a:rPr lang="en-GB"/>
              <a:t>A scientific instrument for experimental research on large future infrastructures: </a:t>
            </a:r>
            <a:r>
              <a:rPr lang="en-GB" i="1"/>
              <a:t>Clouds, datacenters, HPC exascale, Big Data infrastructures, networks, etc.</a:t>
            </a:r>
          </a:p>
          <a:p>
            <a:pPr lvl="1"/>
            <a:r>
              <a:rPr lang="en-GB"/>
              <a:t>10 sites (dont Nantes), service nodes, &gt;8000 cores, with a large variety of network connectivity and storage access, dedicated interconnection network granted and managed by RENATER</a:t>
            </a:r>
          </a:p>
          <a:p>
            <a:pPr marL="0" indent="0">
              <a:buNone/>
            </a:pPr>
            <a:r>
              <a:rPr lang="en-GB" sz="2400"/>
              <a:t>On the </a:t>
            </a:r>
            <a:r>
              <a:rPr lang="en-GB" sz="2400" i="1">
                <a:hlinkClick r:id="rId6"/>
              </a:rPr>
              <a:t>feuille de route nationale des Infra de recherche</a:t>
            </a:r>
            <a:r>
              <a:rPr lang="en-GB" sz="2400"/>
              <a:t> since 2018</a:t>
            </a:r>
          </a:p>
          <a:p>
            <a:pPr marL="0" indent="0">
              <a:buNone/>
            </a:pPr>
            <a:r>
              <a:rPr lang="en-GB" sz="2400"/>
              <a:t>SILECS explained in vidéo </a:t>
            </a:r>
            <a:r>
              <a:rPr lang="en-GB" sz="2400">
                <a:hlinkClick r:id="rId7"/>
              </a:rPr>
              <a:t>https://vimeo.com/521314225</a:t>
            </a:r>
            <a:endParaRPr lang="en-GB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B8A709-C07B-3A4F-8486-FEA2B29F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FR"/>
              <a:t>SILECS (French Level)</a:t>
            </a:r>
            <a:br>
              <a:rPr lang="en-FR"/>
            </a:br>
            <a:r>
              <a:rPr lang="en-GB" sz="3200">
                <a:hlinkClick r:id="rId8"/>
              </a:rPr>
              <a:t>https://silecs.net</a:t>
            </a:r>
            <a:r>
              <a:rPr lang="en-GB"/>
              <a:t> 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75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C7F51-19F8-7C42-8E06-54C06E9C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0AD233-721F-6D48-A1AD-E68226BA8796}"/>
              </a:ext>
            </a:extLst>
          </p:cNvPr>
          <p:cNvSpPr/>
          <p:nvPr/>
        </p:nvSpPr>
        <p:spPr>
          <a:xfrm>
            <a:off x="4294207" y="1886673"/>
            <a:ext cx="5868365" cy="403956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339C3-8B05-9C4D-9BF5-13B643AB7373}"/>
              </a:ext>
            </a:extLst>
          </p:cNvPr>
          <p:cNvSpPr txBox="1"/>
          <p:nvPr/>
        </p:nvSpPr>
        <p:spPr>
          <a:xfrm>
            <a:off x="9051402" y="1912711"/>
            <a:ext cx="1111170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FR" sz="1600"/>
              <a:t>GRID’5000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3EFEA-F9B3-DA48-9B2C-D1A7A14D1E3C}"/>
              </a:ext>
            </a:extLst>
          </p:cNvPr>
          <p:cNvSpPr/>
          <p:nvPr/>
        </p:nvSpPr>
        <p:spPr>
          <a:xfrm>
            <a:off x="300942" y="920625"/>
            <a:ext cx="3599725" cy="557277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FACA6-7D9E-804F-97DB-975286248103}"/>
              </a:ext>
            </a:extLst>
          </p:cNvPr>
          <p:cNvSpPr txBox="1"/>
          <p:nvPr/>
        </p:nvSpPr>
        <p:spPr>
          <a:xfrm>
            <a:off x="3387633" y="920626"/>
            <a:ext cx="513034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600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20775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AAD-BBE5-9041-82D4-8FC26D71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SLICES (European Level)</a:t>
            </a:r>
            <a:br>
              <a:rPr lang="en-FR"/>
            </a:br>
            <a:r>
              <a:rPr lang="en-GB" sz="3200">
                <a:hlinkClick r:id="rId2"/>
              </a:rPr>
              <a:t>https://slices-ri.eu</a:t>
            </a:r>
            <a:r>
              <a:rPr lang="en-GB"/>
              <a:t> 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E39-875F-3042-82BF-19230BE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b="1"/>
              <a:t>Flexible platform designed to support large­scale, experimental research focused on</a:t>
            </a:r>
          </a:p>
          <a:p>
            <a:pPr lvl="1"/>
            <a:r>
              <a:rPr lang="en-GB" sz="2800"/>
              <a:t>Networking protocols</a:t>
            </a:r>
          </a:p>
          <a:p>
            <a:pPr lvl="1"/>
            <a:r>
              <a:rPr lang="en-GB" sz="2800"/>
              <a:t>Radio technologies</a:t>
            </a:r>
          </a:p>
          <a:p>
            <a:pPr lvl="1"/>
            <a:r>
              <a:rPr lang="en-GB" sz="2800"/>
              <a:t>Services</a:t>
            </a:r>
          </a:p>
          <a:p>
            <a:pPr lvl="1"/>
            <a:r>
              <a:rPr lang="en-GB" sz="2800"/>
              <a:t>Data collection</a:t>
            </a:r>
          </a:p>
          <a:p>
            <a:pPr lvl="1"/>
            <a:r>
              <a:rPr lang="en-GB" sz="2800"/>
              <a:t>Parallel and Distributed Computing and in particular</a:t>
            </a:r>
          </a:p>
          <a:p>
            <a:pPr lvl="1"/>
            <a:r>
              <a:rPr lang="en-GB" sz="2800"/>
              <a:t>Cloud and Edge-­based Computing architectures and services.</a:t>
            </a:r>
          </a:p>
          <a:p>
            <a:pPr marL="0" indent="0">
              <a:buNone/>
            </a:pPr>
            <a:r>
              <a:rPr lang="en-GB"/>
              <a:t>The first European the first Research Infrastructure in computer science</a:t>
            </a:r>
          </a:p>
          <a:p>
            <a:pPr marL="0" indent="0">
              <a:buNone/>
            </a:pPr>
            <a:r>
              <a:rPr lang="en-GB">
                <a:hlinkClick r:id="rId3"/>
              </a:rPr>
              <a:t>Announced as an ESFRI Project 2021</a:t>
            </a:r>
            <a:endParaRPr lang="en-GB" sz="3200"/>
          </a:p>
          <a:p>
            <a:pPr marL="0" indent="0">
              <a:buNone/>
            </a:pPr>
            <a:r>
              <a:rPr lang="en-GB" sz="3200" b="1"/>
              <a:t>25 Participants from 15 countries</a:t>
            </a:r>
            <a:r>
              <a:rPr lang="en-GB" sz="3200"/>
              <a:t> (France project-leader)</a:t>
            </a:r>
            <a:endParaRPr lang="en-FR" sz="3200" b="1"/>
          </a:p>
        </p:txBody>
      </p:sp>
    </p:spTree>
    <p:extLst>
      <p:ext uri="{BB962C8B-B14F-4D97-AF65-F5344CB8AC3E}">
        <p14:creationId xmlns:p14="http://schemas.microsoft.com/office/powerpoint/2010/main" val="255693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9504-164D-4045-85F7-3F5D48E9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C0171-4D7E-674F-AC29-8AA3A815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6BB11B-AD9A-F740-8350-63635A0F9D8F}"/>
              </a:ext>
            </a:extLst>
          </p:cNvPr>
          <p:cNvSpPr/>
          <p:nvPr/>
        </p:nvSpPr>
        <p:spPr>
          <a:xfrm>
            <a:off x="381965" y="1331090"/>
            <a:ext cx="7951808" cy="500465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B572D-8E28-E246-82E7-78CF320F62F0}"/>
              </a:ext>
            </a:extLst>
          </p:cNvPr>
          <p:cNvSpPr txBox="1"/>
          <p:nvPr/>
        </p:nvSpPr>
        <p:spPr>
          <a:xfrm>
            <a:off x="381964" y="1331089"/>
            <a:ext cx="1111170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FR" sz="1600"/>
              <a:t>GRID’5000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92ED9-40D4-4F4E-BD1B-22E1CE8A5D8B}"/>
              </a:ext>
            </a:extLst>
          </p:cNvPr>
          <p:cNvSpPr/>
          <p:nvPr/>
        </p:nvSpPr>
        <p:spPr>
          <a:xfrm>
            <a:off x="8507395" y="1318992"/>
            <a:ext cx="3217760" cy="501674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1F49-D1DF-6843-BF5B-80F7B80BA33E}"/>
              </a:ext>
            </a:extLst>
          </p:cNvPr>
          <p:cNvSpPr txBox="1"/>
          <p:nvPr/>
        </p:nvSpPr>
        <p:spPr>
          <a:xfrm>
            <a:off x="8507394" y="1318992"/>
            <a:ext cx="490958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FR" sz="1600"/>
              <a:t>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C4F6F1-1FB6-F44C-AEB5-ABC47C1A9866}"/>
              </a:ext>
            </a:extLst>
          </p:cNvPr>
          <p:cNvSpPr/>
          <p:nvPr/>
        </p:nvSpPr>
        <p:spPr>
          <a:xfrm>
            <a:off x="173621" y="1124674"/>
            <a:ext cx="11806176" cy="564651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4B7C6-7B0D-7948-9266-4ED5759AD049}"/>
              </a:ext>
            </a:extLst>
          </p:cNvPr>
          <p:cNvSpPr txBox="1"/>
          <p:nvPr/>
        </p:nvSpPr>
        <p:spPr>
          <a:xfrm>
            <a:off x="173621" y="6432636"/>
            <a:ext cx="1400536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FR" sz="1600">
                <a:solidFill>
                  <a:schemeClr val="bg1"/>
                </a:solidFill>
              </a:rPr>
              <a:t>SLICES/SILECS</a:t>
            </a:r>
          </a:p>
        </p:txBody>
      </p:sp>
    </p:spTree>
    <p:extLst>
      <p:ext uri="{BB962C8B-B14F-4D97-AF65-F5344CB8AC3E}">
        <p14:creationId xmlns:p14="http://schemas.microsoft.com/office/powerpoint/2010/main" val="141044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717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Sources</vt:lpstr>
      <vt:lpstr>Convergence of Computation and Communication </vt:lpstr>
      <vt:lpstr>Motivations</vt:lpstr>
      <vt:lpstr>Validation in (Computer) Science</vt:lpstr>
      <vt:lpstr>SILECS (French Level) https://silecs.net </vt:lpstr>
      <vt:lpstr>PowerPoint Presentation</vt:lpstr>
      <vt:lpstr>SLICES (European Level) https://slices-ri.eu </vt:lpstr>
      <vt:lpstr>PowerPoint Presentation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Randriatoamanana</dc:creator>
  <cp:lastModifiedBy>Richard Randriatoamanana</cp:lastModifiedBy>
  <cp:revision>64</cp:revision>
  <dcterms:created xsi:type="dcterms:W3CDTF">2022-02-09T15:39:55Z</dcterms:created>
  <dcterms:modified xsi:type="dcterms:W3CDTF">2022-02-10T13:17:34Z</dcterms:modified>
</cp:coreProperties>
</file>