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2" r:id="rId3"/>
    <p:sldId id="258" r:id="rId4"/>
    <p:sldId id="259" r:id="rId5"/>
    <p:sldId id="260" r:id="rId6"/>
    <p:sldId id="261" r:id="rId7"/>
    <p:sldId id="271" r:id="rId8"/>
    <p:sldId id="264" r:id="rId9"/>
    <p:sldId id="265" r:id="rId10"/>
    <p:sldId id="266" r:id="rId11"/>
    <p:sldId id="272" r:id="rId12"/>
    <p:sldId id="274" r:id="rId13"/>
    <p:sldId id="278" r:id="rId14"/>
    <p:sldId id="273" r:id="rId15"/>
    <p:sldId id="277" r:id="rId16"/>
    <p:sldId id="275" r:id="rId17"/>
    <p:sldId id="276" r:id="rId18"/>
    <p:sldId id="257" r:id="rId19"/>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BABC84-6FF5-1BBA-97F4-35536E861C20}" v="93" dt="2021-09-22T17:20:26.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p:restoredTop sz="73529"/>
  </p:normalViewPr>
  <p:slideViewPr>
    <p:cSldViewPr snapToGrid="0">
      <p:cViewPr varScale="1">
        <p:scale>
          <a:sx n="113" d="100"/>
          <a:sy n="113" d="100"/>
        </p:scale>
        <p:origin x="22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andriatoamanana" userId="S::richard.randriatoamanana@ec-nantes.fr::0685078d-851d-42c4-8f0a-2376077405e0" providerId="AD" clId="Web-{FFBABC84-6FF5-1BBA-97F4-35536E861C20}"/>
    <pc:docChg chg="modSld">
      <pc:chgData name="Richard Randriatoamanana" userId="S::richard.randriatoamanana@ec-nantes.fr::0685078d-851d-42c4-8f0a-2376077405e0" providerId="AD" clId="Web-{FFBABC84-6FF5-1BBA-97F4-35536E861C20}" dt="2021-09-22T17:20:26.605" v="50" actId="20577"/>
      <pc:docMkLst>
        <pc:docMk/>
      </pc:docMkLst>
      <pc:sldChg chg="modSp">
        <pc:chgData name="Richard Randriatoamanana" userId="S::richard.randriatoamanana@ec-nantes.fr::0685078d-851d-42c4-8f0a-2376077405e0" providerId="AD" clId="Web-{FFBABC84-6FF5-1BBA-97F4-35536E861C20}" dt="2021-09-22T17:20:26.605" v="50" actId="20577"/>
        <pc:sldMkLst>
          <pc:docMk/>
          <pc:sldMk cId="1764655606" sldId="260"/>
        </pc:sldMkLst>
        <pc:spChg chg="mod">
          <ac:chgData name="Richard Randriatoamanana" userId="S::richard.randriatoamanana@ec-nantes.fr::0685078d-851d-42c4-8f0a-2376077405e0" providerId="AD" clId="Web-{FFBABC84-6FF5-1BBA-97F4-35536E861C20}" dt="2021-09-22T17:20:26.605" v="50" actId="20577"/>
          <ac:spMkLst>
            <pc:docMk/>
            <pc:sldMk cId="1764655606" sldId="260"/>
            <ac:spMk id="3" creationId="{FB62815B-130D-9D45-8527-7A4E112A21F5}"/>
          </ac:spMkLst>
        </pc:spChg>
      </pc:sldChg>
      <pc:sldChg chg="modSp">
        <pc:chgData name="Richard Randriatoamanana" userId="S::richard.randriatoamanana@ec-nantes.fr::0685078d-851d-42c4-8f0a-2376077405e0" providerId="AD" clId="Web-{FFBABC84-6FF5-1BBA-97F4-35536E861C20}" dt="2021-09-22T17:19:42.901" v="10" actId="20577"/>
        <pc:sldMkLst>
          <pc:docMk/>
          <pc:sldMk cId="1366212461" sldId="264"/>
        </pc:sldMkLst>
        <pc:spChg chg="mod">
          <ac:chgData name="Richard Randriatoamanana" userId="S::richard.randriatoamanana@ec-nantes.fr::0685078d-851d-42c4-8f0a-2376077405e0" providerId="AD" clId="Web-{FFBABC84-6FF5-1BBA-97F4-35536E861C20}" dt="2021-09-22T17:19:42.901" v="10" actId="20577"/>
          <ac:spMkLst>
            <pc:docMk/>
            <pc:sldMk cId="1366212461" sldId="264"/>
            <ac:spMk id="3" creationId="{FB62815B-130D-9D45-8527-7A4E112A21F5}"/>
          </ac:spMkLst>
        </pc:spChg>
        <pc:picChg chg="mod">
          <ac:chgData name="Richard Randriatoamanana" userId="S::richard.randriatoamanana@ec-nantes.fr::0685078d-851d-42c4-8f0a-2376077405e0" providerId="AD" clId="Web-{FFBABC84-6FF5-1BBA-97F4-35536E861C20}" dt="2021-09-22T17:19:02.744" v="4" actId="14100"/>
          <ac:picMkLst>
            <pc:docMk/>
            <pc:sldMk cId="1366212461" sldId="264"/>
            <ac:picMk id="4" creationId="{B4FCF1A3-756E-884A-8537-540E79FDED79}"/>
          </ac:picMkLst>
        </pc:picChg>
      </pc:sldChg>
    </pc:docChg>
  </pc:docChgLst>
  <pc:docChgLst>
    <pc:chgData name="Richard Randriatoamanana" userId="0685078d-851d-42c4-8f0a-2376077405e0" providerId="ADAL" clId="{671A2B59-9B1C-EC4D-9868-2E6EDF76A7F1}"/>
    <pc:docChg chg="modSld">
      <pc:chgData name="Richard Randriatoamanana" userId="0685078d-851d-42c4-8f0a-2376077405e0" providerId="ADAL" clId="{671A2B59-9B1C-EC4D-9868-2E6EDF76A7F1}" dt="2021-09-22T17:22:12.075" v="12" actId="207"/>
      <pc:docMkLst>
        <pc:docMk/>
      </pc:docMkLst>
      <pc:sldChg chg="addSp modSp mod">
        <pc:chgData name="Richard Randriatoamanana" userId="0685078d-851d-42c4-8f0a-2376077405e0" providerId="ADAL" clId="{671A2B59-9B1C-EC4D-9868-2E6EDF76A7F1}" dt="2021-09-22T17:22:12.075" v="12" actId="207"/>
        <pc:sldMkLst>
          <pc:docMk/>
          <pc:sldMk cId="1366212461" sldId="264"/>
        </pc:sldMkLst>
        <pc:spChg chg="mod">
          <ac:chgData name="Richard Randriatoamanana" userId="0685078d-851d-42c4-8f0a-2376077405e0" providerId="ADAL" clId="{671A2B59-9B1C-EC4D-9868-2E6EDF76A7F1}" dt="2021-09-22T17:21:12.099" v="1" actId="20577"/>
          <ac:spMkLst>
            <pc:docMk/>
            <pc:sldMk cId="1366212461" sldId="264"/>
            <ac:spMk id="2" creationId="{FB500FCE-079E-8C41-B7FE-1CECA74EFC61}"/>
          </ac:spMkLst>
        </pc:spChg>
        <pc:spChg chg="mod">
          <ac:chgData name="Richard Randriatoamanana" userId="0685078d-851d-42c4-8f0a-2376077405e0" providerId="ADAL" clId="{671A2B59-9B1C-EC4D-9868-2E6EDF76A7F1}" dt="2021-09-22T17:22:12.075" v="12" actId="207"/>
          <ac:spMkLst>
            <pc:docMk/>
            <pc:sldMk cId="1366212461" sldId="264"/>
            <ac:spMk id="3" creationId="{FB62815B-130D-9D45-8527-7A4E112A21F5}"/>
          </ac:spMkLst>
        </pc:spChg>
        <pc:spChg chg="add mod">
          <ac:chgData name="Richard Randriatoamanana" userId="0685078d-851d-42c4-8f0a-2376077405e0" providerId="ADAL" clId="{671A2B59-9B1C-EC4D-9868-2E6EDF76A7F1}" dt="2021-09-22T17:21:17.525" v="8" actId="20577"/>
          <ac:spMkLst>
            <pc:docMk/>
            <pc:sldMk cId="1366212461" sldId="264"/>
            <ac:spMk id="5" creationId="{B14F845C-475A-FF46-8E25-73196380A4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70EFC8-F14C-8140-A186-CCFECE374ED2}" type="datetimeFigureOut">
              <a:t>23/09/2021</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40CFC-B997-394E-A79A-54716D6AD024}" type="slidenum">
              <a:t>‹#›</a:t>
            </a:fld>
            <a:endParaRPr lang="en-FR"/>
          </a:p>
        </p:txBody>
      </p:sp>
    </p:spTree>
    <p:extLst>
      <p:ext uri="{BB962C8B-B14F-4D97-AF65-F5344CB8AC3E}">
        <p14:creationId xmlns:p14="http://schemas.microsoft.com/office/powerpoint/2010/main" val="363984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Donald KNUTH. Informaticien et mathématicien. Un des pionniers de l'algorithmique mais aussi connu pour avoir écrit le langage TeX.</a:t>
            </a:r>
          </a:p>
          <a:p>
            <a:r>
              <a:rPr lang="en-GB"/>
              <a:t>Yogi BERRA. Un joueur de baseball américain de la MLB (League Majeur de Baseball) qui fut receveur et gérant avec les Yankees de New York.</a:t>
            </a:r>
          </a:p>
          <a:p>
            <a:endParaRPr lang="en-GB"/>
          </a:p>
          <a:p>
            <a:r>
              <a:rPr lang="en-GB"/>
              <a:t>La réalisation « d’expériences » est incontournable en informatique pour que la reproductibilité devienne possible.</a:t>
            </a:r>
          </a:p>
          <a:p>
            <a:r>
              <a:rPr lang="en-GB"/>
              <a:t>- valider un déploiement, étudier les performances, tester ...</a:t>
            </a:r>
          </a:p>
          <a:p>
            <a:r>
              <a:rPr lang="en-GB"/>
              <a:t>- utiliser comme objet d’étude: un logiciel, une librairie, un environnement, une configuration, une infrastructure (réseau ou matérielle) complexe</a:t>
            </a:r>
          </a:p>
          <a:p>
            <a:endParaRPr lang="en-F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Carrying out "</a:t>
            </a:r>
            <a:r>
              <a:rPr lang="en-GB" sz="1200">
                <a:solidFill>
                  <a:srgbClr val="FF0000"/>
                </a:solidFill>
              </a:rPr>
              <a:t>experiments</a:t>
            </a:r>
            <a:r>
              <a:rPr lang="en-GB" sz="1200"/>
              <a:t>" is essential in computer science today and “good experiments”</a:t>
            </a:r>
            <a:r>
              <a:rPr lang="en-GB" sz="1200" baseline="30000"/>
              <a:t>1</a:t>
            </a:r>
            <a:r>
              <a:rPr lang="en-GB" sz="1200"/>
              <a:t> should fulfill the following properties.</a:t>
            </a:r>
            <a:endParaRPr lang="en-FR"/>
          </a:p>
          <a:p>
            <a:pPr marL="171450" indent="-171450">
              <a:buFont typeface="Arial" panose="020B0604020202020204" pitchFamily="34" charset="0"/>
              <a:buChar char="•"/>
            </a:pPr>
            <a:r>
              <a:rPr lang="en-GB"/>
              <a:t>Reproducibility: must give the same result with the same input</a:t>
            </a:r>
          </a:p>
          <a:p>
            <a:pPr marL="171450" indent="-171450">
              <a:buFont typeface="Arial" panose="020B0604020202020204" pitchFamily="34" charset="0"/>
              <a:buChar char="•"/>
            </a:pPr>
            <a:r>
              <a:rPr lang="en-GB"/>
              <a:t>Extensibility: must target possible comparisons with other works and extensions (more/other procs, larger data sets, different architectures, etc.)</a:t>
            </a:r>
          </a:p>
          <a:p>
            <a:pPr marL="171450" indent="-171450">
              <a:buFont typeface="Arial" panose="020B0604020202020204" pitchFamily="34" charset="0"/>
              <a:buChar char="•"/>
            </a:pPr>
            <a:r>
              <a:rPr lang="en-GB"/>
              <a:t>Applicability: must define realistic parameters and must allow for an easy calibration. Validate a deployment, a study-case for performance, benchmarks ...</a:t>
            </a:r>
          </a:p>
          <a:p>
            <a:pPr marL="171450" indent="-171450">
              <a:buFont typeface="Arial" panose="020B0604020202020204" pitchFamily="34" charset="0"/>
              <a:buChar char="•"/>
            </a:pPr>
            <a:r>
              <a:rPr lang="en-GB"/>
              <a:t>“Revisability”: when an implementation does not perform as expected, must help to identify the reasons. Use here as an object of study: a code, a software, a library, a system, an environment, a configuration, a complex infrastructure (network or hardware)</a:t>
            </a:r>
          </a:p>
          <a:p>
            <a:endParaRPr lang="en-GB"/>
          </a:p>
          <a:p>
            <a:endParaRPr lang="en-FR"/>
          </a:p>
        </p:txBody>
      </p:sp>
      <p:sp>
        <p:nvSpPr>
          <p:cNvPr id="4" name="Slide Number Placeholder 3"/>
          <p:cNvSpPr>
            <a:spLocks noGrp="1"/>
          </p:cNvSpPr>
          <p:nvPr>
            <p:ph type="sldNum" sz="quarter" idx="5"/>
          </p:nvPr>
        </p:nvSpPr>
        <p:spPr/>
        <p:txBody>
          <a:bodyPr/>
          <a:lstStyle/>
          <a:p>
            <a:fld id="{A4F40CFC-B997-394E-A79A-54716D6AD024}" type="slidenum">
              <a:t>2</a:t>
            </a:fld>
            <a:endParaRPr lang="en-FR"/>
          </a:p>
        </p:txBody>
      </p:sp>
    </p:spTree>
    <p:extLst>
      <p:ext uri="{BB962C8B-B14F-4D97-AF65-F5344CB8AC3E}">
        <p14:creationId xmlns:p14="http://schemas.microsoft.com/office/powerpoint/2010/main" val="3809003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a:p>
          <a:p>
            <a:r>
              <a:rPr lang="en-GB" b="1"/>
              <a:t>Daytime is dedicated to smaller-scale experiments</a:t>
            </a:r>
            <a:r>
              <a:rPr lang="en-GB"/>
              <a:t>, and preparatory work for large-scale experiments. </a:t>
            </a:r>
            <a:r>
              <a:rPr lang="en-GB" b="1"/>
              <a:t>Large-scale jobs must be executed during nights or weekends</a:t>
            </a:r>
            <a:r>
              <a:rPr lang="en-GB"/>
              <a:t> (generally, using advance reservations). Specifically: </a:t>
            </a:r>
            <a:endParaRPr lang="en-FR"/>
          </a:p>
          <a:p>
            <a:endParaRPr lang="en-FR"/>
          </a:p>
          <a:p>
            <a:r>
              <a:rPr lang="en-GB"/>
              <a:t>accès limité en journée pour favoriser la finalisation des experimentations qui doivent etre réalisées en priorité les nuits et les week ends. Pour des reservations plus spécifiques (aussi bien en terme de durée ou d’usage, comme par exemple utilisation des machines pour des TPs spécifiques, il faut se rapprocher du comité). </a:t>
            </a:r>
            <a:endParaRPr lang="en-FR"/>
          </a:p>
        </p:txBody>
      </p:sp>
      <p:sp>
        <p:nvSpPr>
          <p:cNvPr id="4" name="Slide Number Placeholder 3"/>
          <p:cNvSpPr>
            <a:spLocks noGrp="1"/>
          </p:cNvSpPr>
          <p:nvPr>
            <p:ph type="sldNum" sz="quarter" idx="5"/>
          </p:nvPr>
        </p:nvSpPr>
        <p:spPr/>
        <p:txBody>
          <a:bodyPr/>
          <a:lstStyle/>
          <a:p>
            <a:fld id="{A4F40CFC-B997-394E-A79A-54716D6AD024}" type="slidenum">
              <a:t>12</a:t>
            </a:fld>
            <a:endParaRPr lang="en-FR"/>
          </a:p>
        </p:txBody>
      </p:sp>
    </p:spTree>
    <p:extLst>
      <p:ext uri="{BB962C8B-B14F-4D97-AF65-F5344CB8AC3E}">
        <p14:creationId xmlns:p14="http://schemas.microsoft.com/office/powerpoint/2010/main" val="2626818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La réalisation « d’expériences » est incontournable en informatique pour que la reproductibilité devienne possible.</a:t>
            </a:r>
          </a:p>
          <a:p>
            <a:r>
              <a:rPr lang="en-GB"/>
              <a:t>- valider un déploiement, étudier les performances, tester ...</a:t>
            </a:r>
          </a:p>
          <a:p>
            <a:r>
              <a:rPr lang="en-GB"/>
              <a:t>- utiliser comme objet d’étude: un logiciel, une librairie, un environnement, une configuration, une infrastructure (réseau ou matérielle) complexe</a:t>
            </a:r>
          </a:p>
          <a:p>
            <a:endParaRPr lang="en-FR"/>
          </a:p>
          <a:p>
            <a:endParaRPr lang="en-FR"/>
          </a:p>
          <a:p>
            <a:r>
              <a:rPr lang="en-GB"/>
              <a:t>accès limité en journée pour favoriser la finalisation des experimentations qui doivent etre réalisées en priorité les nuits et les week ends. Pour des reservations plus spécifiques (aussi bien en terme de durée ou d’usage, comme par exemple utilisation des machines pour des TPs spécifiques, il faut se rapprocher du comité). </a:t>
            </a:r>
            <a:endParaRPr lang="en-FR"/>
          </a:p>
        </p:txBody>
      </p:sp>
      <p:sp>
        <p:nvSpPr>
          <p:cNvPr id="4" name="Slide Number Placeholder 3"/>
          <p:cNvSpPr>
            <a:spLocks noGrp="1"/>
          </p:cNvSpPr>
          <p:nvPr>
            <p:ph type="sldNum" sz="quarter" idx="5"/>
          </p:nvPr>
        </p:nvSpPr>
        <p:spPr/>
        <p:txBody>
          <a:bodyPr/>
          <a:lstStyle/>
          <a:p>
            <a:fld id="{A4F40CFC-B997-394E-A79A-54716D6AD024}" type="slidenum">
              <a:t>13</a:t>
            </a:fld>
            <a:endParaRPr lang="en-FR"/>
          </a:p>
        </p:txBody>
      </p:sp>
    </p:spTree>
    <p:extLst>
      <p:ext uri="{BB962C8B-B14F-4D97-AF65-F5344CB8AC3E}">
        <p14:creationId xmlns:p14="http://schemas.microsoft.com/office/powerpoint/2010/main" val="723913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a:p>
        </p:txBody>
      </p:sp>
      <p:sp>
        <p:nvSpPr>
          <p:cNvPr id="4" name="Slide Number Placeholder 3"/>
          <p:cNvSpPr>
            <a:spLocks noGrp="1"/>
          </p:cNvSpPr>
          <p:nvPr>
            <p:ph type="sldNum" sz="quarter" idx="5"/>
          </p:nvPr>
        </p:nvSpPr>
        <p:spPr/>
        <p:txBody>
          <a:bodyPr/>
          <a:lstStyle/>
          <a:p>
            <a:fld id="{A4F40CFC-B997-394E-A79A-54716D6AD024}" type="slidenum">
              <a:t>14</a:t>
            </a:fld>
            <a:endParaRPr lang="en-FR"/>
          </a:p>
        </p:txBody>
      </p:sp>
    </p:spTree>
    <p:extLst>
      <p:ext uri="{BB962C8B-B14F-4D97-AF65-F5344CB8AC3E}">
        <p14:creationId xmlns:p14="http://schemas.microsoft.com/office/powerpoint/2010/main" val="1091517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a:p>
        </p:txBody>
      </p:sp>
      <p:sp>
        <p:nvSpPr>
          <p:cNvPr id="4" name="Slide Number Placeholder 3"/>
          <p:cNvSpPr>
            <a:spLocks noGrp="1"/>
          </p:cNvSpPr>
          <p:nvPr>
            <p:ph type="sldNum" sz="quarter" idx="5"/>
          </p:nvPr>
        </p:nvSpPr>
        <p:spPr/>
        <p:txBody>
          <a:bodyPr/>
          <a:lstStyle/>
          <a:p>
            <a:fld id="{A4F40CFC-B997-394E-A79A-54716D6AD024}" type="slidenum">
              <a:rPr lang="en-FR"/>
              <a:t>15</a:t>
            </a:fld>
            <a:endParaRPr lang="en-FR"/>
          </a:p>
        </p:txBody>
      </p:sp>
    </p:spTree>
    <p:extLst>
      <p:ext uri="{BB962C8B-B14F-4D97-AF65-F5344CB8AC3E}">
        <p14:creationId xmlns:p14="http://schemas.microsoft.com/office/powerpoint/2010/main" val="3135568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La réalisation « d’expériences » est incontournable en informatique pour que la reproductibilité devienne possible.</a:t>
            </a:r>
          </a:p>
          <a:p>
            <a:r>
              <a:rPr lang="en-GB"/>
              <a:t>- valider un déploiement, étudier les performances, tester ...</a:t>
            </a:r>
          </a:p>
          <a:p>
            <a:r>
              <a:rPr lang="en-GB"/>
              <a:t>- utiliser comme objet d’étude: un logiciel, une librairie, un environnement, une configuration, une infrastructure (réseau ou matérielle) complexe</a:t>
            </a:r>
          </a:p>
          <a:p>
            <a:endParaRPr lang="en-FR"/>
          </a:p>
          <a:p>
            <a:r>
              <a:rPr lang="en-GB"/>
              <a:t>Gestion : </a:t>
            </a:r>
            <a:endParaRPr lang="en-GB">
              <a:effectLst/>
            </a:endParaRPr>
          </a:p>
          <a:p>
            <a:pPr fontAlgn="auto"/>
            <a:r>
              <a:rPr lang="en-GB"/>
              <a:t>Usage Policy : rˆegles d’utilisation (pas plus 2h.coeurs d’un mˆeme cluster en journ ́ee) </a:t>
            </a:r>
          </a:p>
          <a:p>
            <a:pPr fontAlgn="auto"/>
            <a:r>
              <a:rPr lang="en-GB"/>
              <a:t>Support : comment obtenir de l’aide</a:t>
            </a:r>
            <a:br>
              <a:rPr lang="en-GB"/>
            </a:br>
            <a:r>
              <a:rPr lang="en-GB"/>
              <a:t>s’adresser `a la communaut ́e : mailto:users@lists.grid5000.fr</a:t>
            </a:r>
            <a:br>
              <a:rPr lang="en-GB"/>
            </a:br>
            <a:r>
              <a:rPr lang="en-GB"/>
              <a:t>`a l’ ́equipe technique : mailto:support-staff@lists.grid5000.fr </a:t>
            </a:r>
          </a:p>
          <a:p>
            <a:pPr fontAlgn="auto"/>
            <a:r>
              <a:rPr lang="en-GB"/>
              <a:t>Manage Account : interface de gestion de son compte (ex : changer la cl ́e SSH) </a:t>
            </a:r>
          </a:p>
          <a:p>
            <a:pPr fontAlgn="auto"/>
            <a:r>
              <a:rPr lang="en-GB"/>
              <a:t>Reset Password : si on a oubli ́e son mot de passe </a:t>
            </a:r>
          </a:p>
          <a:p>
            <a:pPr marL="0" indent="0" fontAlgn="auto">
              <a:buNone/>
            </a:pPr>
            <a:r>
              <a:rPr lang="en-GB"/>
              <a:t>Infrastructure</a:t>
            </a:r>
          </a:p>
          <a:p>
            <a:pPr fontAlgn="auto"/>
            <a:r>
              <a:rPr lang="en-GB"/>
              <a:t>• Hardware : mat ́eriel disponible sur les diff ́erents sites</a:t>
            </a:r>
            <a:br>
              <a:rPr lang="en-GB"/>
            </a:br>
            <a:r>
              <a:rPr lang="en-GB"/>
              <a:t>• Gantt : mat ́eriel disponible sur les diff ́erents sites</a:t>
            </a:r>
            <a:br>
              <a:rPr lang="en-GB"/>
            </a:br>
            <a:r>
              <a:rPr lang="en-GB"/>
              <a:t>• Status : maintenances et incidents en cours sur la plateforme</a:t>
            </a:r>
            <a:br>
              <a:rPr lang="en-GB"/>
            </a:br>
            <a:r>
              <a:rPr lang="en-GB"/>
              <a:t>• API de reference : https://api.grid5000.fr/stable/sites/lyon/clusters/nova/nodes/nova-1 </a:t>
            </a:r>
          </a:p>
          <a:p>
            <a:pPr fontAlgn="auto"/>
            <a:r>
              <a:rPr lang="en-GB"/>
              <a:t>Documentation :</a:t>
            </a:r>
            <a:br>
              <a:rPr lang="en-GB"/>
            </a:br>
            <a:r>
              <a:rPr lang="en-GB"/>
              <a:t>• Users Home : point d’entr ́ee des documentations et tutoriaux • Getting Started : premiers pas sur Grid’5000 </a:t>
            </a:r>
          </a:p>
          <a:p>
            <a:endParaRPr lang="en-FR"/>
          </a:p>
        </p:txBody>
      </p:sp>
      <p:sp>
        <p:nvSpPr>
          <p:cNvPr id="4" name="Slide Number Placeholder 3"/>
          <p:cNvSpPr>
            <a:spLocks noGrp="1"/>
          </p:cNvSpPr>
          <p:nvPr>
            <p:ph type="sldNum" sz="quarter" idx="5"/>
          </p:nvPr>
        </p:nvSpPr>
        <p:spPr/>
        <p:txBody>
          <a:bodyPr/>
          <a:lstStyle/>
          <a:p>
            <a:fld id="{A4F40CFC-B997-394E-A79A-54716D6AD024}" type="slidenum">
              <a:t>16</a:t>
            </a:fld>
            <a:endParaRPr lang="en-FR"/>
          </a:p>
        </p:txBody>
      </p:sp>
    </p:spTree>
    <p:extLst>
      <p:ext uri="{BB962C8B-B14F-4D97-AF65-F5344CB8AC3E}">
        <p14:creationId xmlns:p14="http://schemas.microsoft.com/office/powerpoint/2010/main" val="107209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La réalisation « d’expériences » est incontournable en informatique pour que la reproductibilité devienne possible.</a:t>
            </a:r>
          </a:p>
          <a:p>
            <a:r>
              <a:rPr lang="en-GB"/>
              <a:t>- valider un déploiement, étudier les performances, tester ...</a:t>
            </a:r>
          </a:p>
          <a:p>
            <a:r>
              <a:rPr lang="en-GB"/>
              <a:t>- utiliser comme objet d’étude: un logiciel, une librairie, un environnement, une configuration, une infrastructure (réseau ou matérielle) complexe</a:t>
            </a:r>
          </a:p>
          <a:p>
            <a:endParaRPr lang="en-FR"/>
          </a:p>
          <a:p>
            <a:r>
              <a:rPr lang="en-GB"/>
              <a:t>Reproducibility: must give the same result with the same input</a:t>
            </a:r>
          </a:p>
          <a:p>
            <a:endParaRPr lang="en-GB"/>
          </a:p>
          <a:p>
            <a:r>
              <a:rPr lang="en-GB"/>
              <a:t>Extensibility: must target possible comparisons with other works and extensions (more/other procs, larger data sets, different architectures, etc.)</a:t>
            </a:r>
          </a:p>
          <a:p>
            <a:endParaRPr lang="en-GB"/>
          </a:p>
          <a:p>
            <a:r>
              <a:rPr lang="en-GB"/>
              <a:t>Applicability: must define realistic parameters and must allow for an easy calibration. Validate a deployment, a study-case for performance, benchmarks ...</a:t>
            </a:r>
          </a:p>
          <a:p>
            <a:endParaRPr lang="en-GB"/>
          </a:p>
          <a:p>
            <a:r>
              <a:rPr lang="en-GB"/>
              <a:t>“Revisability”: when an implementation does not perform as expected, must help to identify the reasons. Use here as an object of study: a code, a software, a library, a system, an environment, a configuration, a complex infrastructure (network or hardware)</a:t>
            </a:r>
          </a:p>
          <a:p>
            <a:endParaRPr lang="en-GB"/>
          </a:p>
        </p:txBody>
      </p:sp>
      <p:sp>
        <p:nvSpPr>
          <p:cNvPr id="4" name="Slide Number Placeholder 3"/>
          <p:cNvSpPr>
            <a:spLocks noGrp="1"/>
          </p:cNvSpPr>
          <p:nvPr>
            <p:ph type="sldNum" sz="quarter" idx="5"/>
          </p:nvPr>
        </p:nvSpPr>
        <p:spPr/>
        <p:txBody>
          <a:bodyPr/>
          <a:lstStyle/>
          <a:p>
            <a:fld id="{A4F40CFC-B997-394E-A79A-54716D6AD024}" type="slidenum">
              <a:t>3</a:t>
            </a:fld>
            <a:endParaRPr lang="en-FR"/>
          </a:p>
        </p:txBody>
      </p:sp>
    </p:spTree>
    <p:extLst>
      <p:ext uri="{BB962C8B-B14F-4D97-AF65-F5344CB8AC3E}">
        <p14:creationId xmlns:p14="http://schemas.microsoft.com/office/powerpoint/2010/main" val="3408403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1"/>
              <a:t>Où sont ses ressouces?</a:t>
            </a:r>
          </a:p>
          <a:p>
            <a:r>
              <a:rPr lang="en-GB"/>
              <a:t>Sur sa machine perso, avec de la virtualisation ou la containerisation</a:t>
            </a:r>
          </a:p>
          <a:p>
            <a:pPr lvl="1">
              <a:buFont typeface="Wingdings" pitchFamily="2" charset="2"/>
              <a:buChar char="à"/>
            </a:pPr>
            <a:r>
              <a:rPr lang="en-GB"/>
              <a:t>Ressources insuffisantes (matérielles) pour un déploiement à large échelle</a:t>
            </a:r>
          </a:p>
          <a:p>
            <a:r>
              <a:rPr lang="en-GB"/>
              <a:t>Sur un centre de calcul (national) ou un mésocentre (région)</a:t>
            </a:r>
          </a:p>
          <a:p>
            <a:pPr lvl="1">
              <a:buFont typeface="Wingdings" pitchFamily="2" charset="2"/>
              <a:buChar char="à"/>
            </a:pPr>
            <a:r>
              <a:rPr lang="en-GB"/>
              <a:t>Parfois inadapté et disproportionné par rapport à vos besoins</a:t>
            </a:r>
          </a:p>
          <a:p>
            <a:pPr lvl="1">
              <a:buFont typeface="Wingdings" pitchFamily="2" charset="2"/>
              <a:buChar char="à"/>
            </a:pPr>
            <a:r>
              <a:rPr lang="en-GB"/>
              <a:t>Manque de flexibilité et de souplesse en terme de reconfiguration, de sécurité (pas de droits root), de support, etc.</a:t>
            </a:r>
          </a:p>
          <a:p>
            <a:r>
              <a:rPr lang="en-GB"/>
              <a:t>Sur un serveur ou station de travail de l’équipe ou du labo</a:t>
            </a:r>
          </a:p>
          <a:p>
            <a:r>
              <a:rPr lang="en-GB"/>
              <a:t>Dans un cloud (académique ou privé)</a:t>
            </a:r>
          </a:p>
          <a:p>
            <a:pPr lvl="1">
              <a:buFont typeface="Wingdings" pitchFamily="2" charset="2"/>
              <a:buChar char="à"/>
            </a:pPr>
            <a:r>
              <a:rPr lang="en-GB"/>
              <a:t>Virtualisation et container &lt;&gt; Matérielle physique (bare-metal)</a:t>
            </a:r>
            <a:endParaRPr lang="en-GB" b="1">
              <a:sym typeface="Wingdings" pitchFamily="2" charset="2"/>
            </a:endParaRPr>
          </a:p>
          <a:p>
            <a:pPr marL="0" indent="0">
              <a:buNone/>
            </a:pPr>
            <a:r>
              <a:rPr lang="en-GB" b="1">
                <a:highlight>
                  <a:srgbClr val="FFFF00"/>
                </a:highlight>
              </a:rPr>
              <a:t>Mutualisation ?</a:t>
            </a:r>
            <a:r>
              <a:rPr lang="en-GB">
                <a:highlight>
                  <a:srgbClr val="FFFF00"/>
                </a:highlight>
              </a:rPr>
              <a:t> matériel, outils, formation, bonnes pratiques</a:t>
            </a:r>
            <a:endParaRPr lang="en-FR">
              <a:highlight>
                <a:srgbClr val="FFFF00"/>
              </a:highlight>
            </a:endParaRPr>
          </a:p>
          <a:p>
            <a:endParaRPr lang="en-FR"/>
          </a:p>
        </p:txBody>
      </p:sp>
      <p:sp>
        <p:nvSpPr>
          <p:cNvPr id="4" name="Slide Number Placeholder 3"/>
          <p:cNvSpPr>
            <a:spLocks noGrp="1"/>
          </p:cNvSpPr>
          <p:nvPr>
            <p:ph type="sldNum" sz="quarter" idx="5"/>
          </p:nvPr>
        </p:nvSpPr>
        <p:spPr/>
        <p:txBody>
          <a:bodyPr/>
          <a:lstStyle/>
          <a:p>
            <a:fld id="{A4F40CFC-B997-394E-A79A-54716D6AD024}" type="slidenum">
              <a:t>4</a:t>
            </a:fld>
            <a:endParaRPr lang="en-FR"/>
          </a:p>
        </p:txBody>
      </p:sp>
    </p:spTree>
    <p:extLst>
      <p:ext uri="{BB962C8B-B14F-4D97-AF65-F5344CB8AC3E}">
        <p14:creationId xmlns:p14="http://schemas.microsoft.com/office/powerpoint/2010/main" val="1037856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Le GIS Grid’5000 a été créé en 2012 pour pérenniser cette infrastructure de recherche dédiée à l’expérimentation en informatique distribuée pour la communauté scientifique française. Les membres fondateurs du GIS Grid’5000 sont le CNRS, l’Inria, le CEA, la CDEFI, la CPU, l’IMT et Renater. Grid’5000 est une plateforme de recherche expérimentale répartie sur 8 sites français (Lille, Nancy, Lyon, Grenoble, Sophia Antipolis, Nantes et Rennes, Toulouse) et un site au Luxembourg. Elle est issue du programme « Action Concertée Incitative GRID » (Globalisation des Ressources Informatiques et des Données) du Ministère de l’Enseignement supérieur et de la recherche en 2003, l’objectif étant de créer un instrument permettant l’expérimentation dans des conditions réelles à grande échelle. </a:t>
            </a:r>
          </a:p>
          <a:p>
            <a:endParaRPr lang="en-FR"/>
          </a:p>
          <a:p>
            <a:endParaRPr lang="en-FR"/>
          </a:p>
        </p:txBody>
      </p:sp>
      <p:sp>
        <p:nvSpPr>
          <p:cNvPr id="4" name="Slide Number Placeholder 3"/>
          <p:cNvSpPr>
            <a:spLocks noGrp="1"/>
          </p:cNvSpPr>
          <p:nvPr>
            <p:ph type="sldNum" sz="quarter" idx="5"/>
          </p:nvPr>
        </p:nvSpPr>
        <p:spPr/>
        <p:txBody>
          <a:bodyPr/>
          <a:lstStyle/>
          <a:p>
            <a:fld id="{A4F40CFC-B997-394E-A79A-54716D6AD024}" type="slidenum">
              <a:t>5</a:t>
            </a:fld>
            <a:endParaRPr lang="en-FR"/>
          </a:p>
        </p:txBody>
      </p:sp>
    </p:spTree>
    <p:extLst>
      <p:ext uri="{BB962C8B-B14F-4D97-AF65-F5344CB8AC3E}">
        <p14:creationId xmlns:p14="http://schemas.microsoft.com/office/powerpoint/2010/main" val="3097105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a:solidFill>
                  <a:schemeClr val="tx1"/>
                </a:solidFill>
                <a:effectLst/>
                <a:latin typeface="+mn-lt"/>
                <a:ea typeface="+mn-ea"/>
                <a:cs typeface="+mn-cs"/>
              </a:rPr>
              <a:t>Groupement d’intérêt Scientifique </a:t>
            </a:r>
          </a:p>
          <a:p>
            <a:pPr marL="171450" indent="-171450">
              <a:buFont typeface="Arial" panose="020B0604020202020204" pitchFamily="34" charset="0"/>
              <a:buChar char="•"/>
            </a:pPr>
            <a:r>
              <a:rPr lang="en-GB" sz="1200" kern="1200">
                <a:solidFill>
                  <a:schemeClr val="tx1"/>
                </a:solidFill>
                <a:effectLst/>
                <a:latin typeface="+mn-lt"/>
                <a:ea typeface="+mn-ea"/>
                <a:cs typeface="+mn-cs"/>
              </a:rPr>
              <a:t>Contributeurs : Principaux établissements de recherche FR </a:t>
            </a:r>
          </a:p>
          <a:p>
            <a:pPr marL="171450" indent="-171450">
              <a:buFont typeface="Arial" panose="020B0604020202020204" pitchFamily="34" charset="0"/>
              <a:buChar char="•"/>
            </a:pPr>
            <a:r>
              <a:rPr lang="en-GB" sz="1200" kern="1200">
                <a:solidFill>
                  <a:schemeClr val="tx1"/>
                </a:solidFill>
                <a:effectLst/>
                <a:latin typeface="+mn-lt"/>
                <a:ea typeface="+mn-ea"/>
                <a:cs typeface="+mn-cs"/>
              </a:rPr>
              <a:t>Equipes de scientifiques pour orienter les évolutions de la plate-forme </a:t>
            </a:r>
          </a:p>
          <a:p>
            <a:pPr marL="171450" indent="-171450">
              <a:buFont typeface="Arial" panose="020B0604020202020204" pitchFamily="34" charset="0"/>
              <a:buChar char="•"/>
            </a:pPr>
            <a:r>
              <a:rPr lang="en-GB" sz="1200" kern="1200">
                <a:solidFill>
                  <a:schemeClr val="tx1"/>
                </a:solidFill>
                <a:effectLst/>
                <a:latin typeface="+mn-lt"/>
                <a:ea typeface="+mn-ea"/>
                <a:cs typeface="+mn-cs"/>
              </a:rPr>
              <a:t>Equipe technique : 11 ingénieurs ETP </a:t>
            </a:r>
            <a:endParaRPr lang="en-GB">
              <a:effectLst/>
            </a:endParaRPr>
          </a:p>
          <a:p>
            <a:endParaRPr lang="en-FR"/>
          </a:p>
        </p:txBody>
      </p:sp>
      <p:sp>
        <p:nvSpPr>
          <p:cNvPr id="4" name="Slide Number Placeholder 3"/>
          <p:cNvSpPr>
            <a:spLocks noGrp="1"/>
          </p:cNvSpPr>
          <p:nvPr>
            <p:ph type="sldNum" sz="quarter" idx="5"/>
          </p:nvPr>
        </p:nvSpPr>
        <p:spPr/>
        <p:txBody>
          <a:bodyPr/>
          <a:lstStyle/>
          <a:p>
            <a:fld id="{A4F40CFC-B997-394E-A79A-54716D6AD024}" type="slidenum">
              <a:t>6</a:t>
            </a:fld>
            <a:endParaRPr lang="en-FR"/>
          </a:p>
        </p:txBody>
      </p:sp>
    </p:spTree>
    <p:extLst>
      <p:ext uri="{BB962C8B-B14F-4D97-AF65-F5344CB8AC3E}">
        <p14:creationId xmlns:p14="http://schemas.microsoft.com/office/powerpoint/2010/main" val="1828777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La réalisation « d’expériences » est incontournable en informatique pour que la reproductibilité devienne possible.</a:t>
            </a:r>
          </a:p>
          <a:p>
            <a:r>
              <a:rPr lang="en-GB"/>
              <a:t>- valider un déploiement, étudier les performances, tester ...</a:t>
            </a:r>
          </a:p>
          <a:p>
            <a:pPr marL="171450" indent="-171450">
              <a:buFontTx/>
              <a:buChar char="-"/>
            </a:pPr>
            <a:r>
              <a:rPr lang="en-GB"/>
              <a:t>utiliser comme objet d’étude: un logiciel, une librairie, un environnement, une configuration, une infrastructure (réseau ou matérielle) complexe</a:t>
            </a:r>
          </a:p>
          <a:p>
            <a:pPr marL="171450" indent="-171450">
              <a:buFontTx/>
              <a:buChar char="-"/>
            </a:pPr>
            <a:endParaRPr lang="en-GB"/>
          </a:p>
          <a:p>
            <a:pPr marL="0" indent="0">
              <a:buFontTx/>
              <a:buNone/>
            </a:pPr>
            <a:r>
              <a:rPr lang="en-GB"/>
              <a:t>1312 Core CPU à Nantes</a:t>
            </a:r>
          </a:p>
          <a:p>
            <a:endParaRPr lang="en-FR"/>
          </a:p>
        </p:txBody>
      </p:sp>
      <p:sp>
        <p:nvSpPr>
          <p:cNvPr id="4" name="Slide Number Placeholder 3"/>
          <p:cNvSpPr>
            <a:spLocks noGrp="1"/>
          </p:cNvSpPr>
          <p:nvPr>
            <p:ph type="sldNum" sz="quarter" idx="5"/>
          </p:nvPr>
        </p:nvSpPr>
        <p:spPr/>
        <p:txBody>
          <a:bodyPr/>
          <a:lstStyle/>
          <a:p>
            <a:fld id="{A4F40CFC-B997-394E-A79A-54716D6AD024}" type="slidenum">
              <a:t>8</a:t>
            </a:fld>
            <a:endParaRPr lang="en-FR"/>
          </a:p>
        </p:txBody>
      </p:sp>
    </p:spTree>
    <p:extLst>
      <p:ext uri="{BB962C8B-B14F-4D97-AF65-F5344CB8AC3E}">
        <p14:creationId xmlns:p14="http://schemas.microsoft.com/office/powerpoint/2010/main" val="3231467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a:p>
        </p:txBody>
      </p:sp>
      <p:sp>
        <p:nvSpPr>
          <p:cNvPr id="4" name="Slide Number Placeholder 3"/>
          <p:cNvSpPr>
            <a:spLocks noGrp="1"/>
          </p:cNvSpPr>
          <p:nvPr>
            <p:ph type="sldNum" sz="quarter" idx="5"/>
          </p:nvPr>
        </p:nvSpPr>
        <p:spPr/>
        <p:txBody>
          <a:bodyPr/>
          <a:lstStyle/>
          <a:p>
            <a:fld id="{A4F40CFC-B997-394E-A79A-54716D6AD024}" type="slidenum">
              <a:t>9</a:t>
            </a:fld>
            <a:endParaRPr lang="en-FR"/>
          </a:p>
        </p:txBody>
      </p:sp>
    </p:spTree>
    <p:extLst>
      <p:ext uri="{BB962C8B-B14F-4D97-AF65-F5344CB8AC3E}">
        <p14:creationId xmlns:p14="http://schemas.microsoft.com/office/powerpoint/2010/main" val="429026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La réalisation « d’expériences » est incontournable en informatique pour que la reproductibilité devienne possible.</a:t>
            </a:r>
          </a:p>
          <a:p>
            <a:r>
              <a:rPr lang="en-GB"/>
              <a:t>- valider un déploiement, étudier les performances, tester ...</a:t>
            </a:r>
          </a:p>
          <a:p>
            <a:r>
              <a:rPr lang="en-GB"/>
              <a:t>- utiliser comme objet d’étude: un logiciel, une librairie, un environnement, une configuration, une infrastructure (réseau ou matérielle) complexe</a:t>
            </a:r>
          </a:p>
          <a:p>
            <a:endParaRPr lang="en-FR"/>
          </a:p>
        </p:txBody>
      </p:sp>
      <p:sp>
        <p:nvSpPr>
          <p:cNvPr id="4" name="Slide Number Placeholder 3"/>
          <p:cNvSpPr>
            <a:spLocks noGrp="1"/>
          </p:cNvSpPr>
          <p:nvPr>
            <p:ph type="sldNum" sz="quarter" idx="5"/>
          </p:nvPr>
        </p:nvSpPr>
        <p:spPr/>
        <p:txBody>
          <a:bodyPr/>
          <a:lstStyle/>
          <a:p>
            <a:fld id="{A4F40CFC-B997-394E-A79A-54716D6AD024}" type="slidenum">
              <a:t>10</a:t>
            </a:fld>
            <a:endParaRPr lang="en-FR"/>
          </a:p>
        </p:txBody>
      </p:sp>
    </p:spTree>
    <p:extLst>
      <p:ext uri="{BB962C8B-B14F-4D97-AF65-F5344CB8AC3E}">
        <p14:creationId xmlns:p14="http://schemas.microsoft.com/office/powerpoint/2010/main" val="37845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La réalisation « d’expériences » est incontournable en informatique pour que la reproductibilité devienne possible.</a:t>
            </a:r>
          </a:p>
          <a:p>
            <a:r>
              <a:rPr lang="en-GB"/>
              <a:t>- valider un déploiement, étudier les performances, tester ...</a:t>
            </a:r>
          </a:p>
          <a:p>
            <a:r>
              <a:rPr lang="en-GB"/>
              <a:t>- utiliser comme objet d’étude: un logiciel, une librairie, un environnement, une configuration, une infrastructure (réseau ou matérielle) complexe</a:t>
            </a:r>
          </a:p>
          <a:p>
            <a:endParaRPr lang="en-FR"/>
          </a:p>
        </p:txBody>
      </p:sp>
      <p:sp>
        <p:nvSpPr>
          <p:cNvPr id="4" name="Slide Number Placeholder 3"/>
          <p:cNvSpPr>
            <a:spLocks noGrp="1"/>
          </p:cNvSpPr>
          <p:nvPr>
            <p:ph type="sldNum" sz="quarter" idx="5"/>
          </p:nvPr>
        </p:nvSpPr>
        <p:spPr/>
        <p:txBody>
          <a:bodyPr/>
          <a:lstStyle/>
          <a:p>
            <a:fld id="{A4F40CFC-B997-394E-A79A-54716D6AD024}" type="slidenum">
              <a:t>11</a:t>
            </a:fld>
            <a:endParaRPr lang="en-FR"/>
          </a:p>
        </p:txBody>
      </p:sp>
    </p:spTree>
    <p:extLst>
      <p:ext uri="{BB962C8B-B14F-4D97-AF65-F5344CB8AC3E}">
        <p14:creationId xmlns:p14="http://schemas.microsoft.com/office/powerpoint/2010/main" val="131704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4ADD3-EF7F-1D48-A4B6-1353CF1C9A9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1A21CC99-C94A-C144-AC6F-5DC7BD4A0A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63767C0B-B3F8-484C-8CC1-B3DF102307C3}"/>
              </a:ext>
            </a:extLst>
          </p:cNvPr>
          <p:cNvSpPr>
            <a:spLocks noGrp="1"/>
          </p:cNvSpPr>
          <p:nvPr>
            <p:ph type="dt" sz="half" idx="10"/>
          </p:nvPr>
        </p:nvSpPr>
        <p:spPr/>
        <p:txBody>
          <a:bodyPr/>
          <a:lstStyle/>
          <a:p>
            <a:fld id="{EBBD0C46-C828-6D42-8A91-AF819D030F6A}" type="datetimeFigureOut">
              <a:t>23/09/2021</a:t>
            </a:fld>
            <a:endParaRPr lang="en-FR"/>
          </a:p>
        </p:txBody>
      </p:sp>
      <p:sp>
        <p:nvSpPr>
          <p:cNvPr id="5" name="Footer Placeholder 4">
            <a:extLst>
              <a:ext uri="{FF2B5EF4-FFF2-40B4-BE49-F238E27FC236}">
                <a16:creationId xmlns:a16="http://schemas.microsoft.com/office/drawing/2014/main" id="{5ABF7767-254E-F543-92A5-50710D151A8D}"/>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B2E3CA3-41A4-B946-8C39-1B81BF4527F5}"/>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27416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172C-0EB2-FF4D-A4EE-7461D36BD767}"/>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71058F89-20EF-7D42-980A-55A16D680C6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79F1F28-FA9F-C247-81B7-DFC462D0A35D}"/>
              </a:ext>
            </a:extLst>
          </p:cNvPr>
          <p:cNvSpPr>
            <a:spLocks noGrp="1"/>
          </p:cNvSpPr>
          <p:nvPr>
            <p:ph type="dt" sz="half" idx="10"/>
          </p:nvPr>
        </p:nvSpPr>
        <p:spPr/>
        <p:txBody>
          <a:bodyPr/>
          <a:lstStyle/>
          <a:p>
            <a:fld id="{EBBD0C46-C828-6D42-8A91-AF819D030F6A}" type="datetimeFigureOut">
              <a:t>23/09/2021</a:t>
            </a:fld>
            <a:endParaRPr lang="en-FR"/>
          </a:p>
        </p:txBody>
      </p:sp>
      <p:sp>
        <p:nvSpPr>
          <p:cNvPr id="5" name="Footer Placeholder 4">
            <a:extLst>
              <a:ext uri="{FF2B5EF4-FFF2-40B4-BE49-F238E27FC236}">
                <a16:creationId xmlns:a16="http://schemas.microsoft.com/office/drawing/2014/main" id="{F64F900C-A319-A549-84DE-0803941BEA52}"/>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2E33E2FE-AAB0-664C-8AD0-FC0F20CB69E5}"/>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1099039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1AFDE-736C-AD43-9D97-197C6C27306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56E9F6F5-E1BF-5442-985D-FDBB524DC8D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E5DE7B65-AE74-0546-987B-D000CA7ABC17}"/>
              </a:ext>
            </a:extLst>
          </p:cNvPr>
          <p:cNvSpPr>
            <a:spLocks noGrp="1"/>
          </p:cNvSpPr>
          <p:nvPr>
            <p:ph type="dt" sz="half" idx="10"/>
          </p:nvPr>
        </p:nvSpPr>
        <p:spPr/>
        <p:txBody>
          <a:bodyPr/>
          <a:lstStyle/>
          <a:p>
            <a:fld id="{EBBD0C46-C828-6D42-8A91-AF819D030F6A}" type="datetimeFigureOut">
              <a:t>23/09/2021</a:t>
            </a:fld>
            <a:endParaRPr lang="en-FR"/>
          </a:p>
        </p:txBody>
      </p:sp>
      <p:sp>
        <p:nvSpPr>
          <p:cNvPr id="5" name="Footer Placeholder 4">
            <a:extLst>
              <a:ext uri="{FF2B5EF4-FFF2-40B4-BE49-F238E27FC236}">
                <a16:creationId xmlns:a16="http://schemas.microsoft.com/office/drawing/2014/main" id="{3DBC14AB-B6E3-1448-9F6F-0AFBADDF9C5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2FF344D3-EC74-E441-ABEF-844BFD225800}"/>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50105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C05B-3A2C-004E-8817-8C698A2378FF}"/>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2C512F8E-CBE6-154E-83A8-46C2A8D09D1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24EA7765-4A4F-6F4C-80FA-3CF5E5CC86A6}"/>
              </a:ext>
            </a:extLst>
          </p:cNvPr>
          <p:cNvSpPr>
            <a:spLocks noGrp="1"/>
          </p:cNvSpPr>
          <p:nvPr>
            <p:ph type="dt" sz="half" idx="10"/>
          </p:nvPr>
        </p:nvSpPr>
        <p:spPr/>
        <p:txBody>
          <a:bodyPr/>
          <a:lstStyle/>
          <a:p>
            <a:fld id="{EBBD0C46-C828-6D42-8A91-AF819D030F6A}" type="datetimeFigureOut">
              <a:t>23/09/2021</a:t>
            </a:fld>
            <a:endParaRPr lang="en-FR"/>
          </a:p>
        </p:txBody>
      </p:sp>
      <p:sp>
        <p:nvSpPr>
          <p:cNvPr id="5" name="Footer Placeholder 4">
            <a:extLst>
              <a:ext uri="{FF2B5EF4-FFF2-40B4-BE49-F238E27FC236}">
                <a16:creationId xmlns:a16="http://schemas.microsoft.com/office/drawing/2014/main" id="{B4455C1B-4CEB-D348-8F7A-0A66B216CCF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76FF80C-4639-C04C-8C2B-A04FD5877DA4}"/>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384494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7476-8318-004B-8E79-EE0595D0124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DDB1AC27-0132-7B41-AEA9-2F7AA24E9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9AF48A0-2FD6-CC4A-A503-BDA3963CBE4A}"/>
              </a:ext>
            </a:extLst>
          </p:cNvPr>
          <p:cNvSpPr>
            <a:spLocks noGrp="1"/>
          </p:cNvSpPr>
          <p:nvPr>
            <p:ph type="dt" sz="half" idx="10"/>
          </p:nvPr>
        </p:nvSpPr>
        <p:spPr/>
        <p:txBody>
          <a:bodyPr/>
          <a:lstStyle/>
          <a:p>
            <a:fld id="{EBBD0C46-C828-6D42-8A91-AF819D030F6A}" type="datetimeFigureOut">
              <a:t>23/09/2021</a:t>
            </a:fld>
            <a:endParaRPr lang="en-FR"/>
          </a:p>
        </p:txBody>
      </p:sp>
      <p:sp>
        <p:nvSpPr>
          <p:cNvPr id="5" name="Footer Placeholder 4">
            <a:extLst>
              <a:ext uri="{FF2B5EF4-FFF2-40B4-BE49-F238E27FC236}">
                <a16:creationId xmlns:a16="http://schemas.microsoft.com/office/drawing/2014/main" id="{D55D830E-CC61-6148-B8D2-3F87B044073D}"/>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85D067A-4034-4D41-94D6-8BBABB2EA2CB}"/>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313282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9DD8D-3643-AE45-825C-01C8E5B569C2}"/>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E96719BE-B2DC-2744-B702-FBCBC5058C8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CDB6AB81-D2FF-2848-BE58-E1ECD6CCA01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D4D6F928-F514-4249-8D54-119665E2C6D5}"/>
              </a:ext>
            </a:extLst>
          </p:cNvPr>
          <p:cNvSpPr>
            <a:spLocks noGrp="1"/>
          </p:cNvSpPr>
          <p:nvPr>
            <p:ph type="dt" sz="half" idx="10"/>
          </p:nvPr>
        </p:nvSpPr>
        <p:spPr/>
        <p:txBody>
          <a:bodyPr/>
          <a:lstStyle/>
          <a:p>
            <a:fld id="{EBBD0C46-C828-6D42-8A91-AF819D030F6A}" type="datetimeFigureOut">
              <a:t>23/09/2021</a:t>
            </a:fld>
            <a:endParaRPr lang="en-FR"/>
          </a:p>
        </p:txBody>
      </p:sp>
      <p:sp>
        <p:nvSpPr>
          <p:cNvPr id="6" name="Footer Placeholder 5">
            <a:extLst>
              <a:ext uri="{FF2B5EF4-FFF2-40B4-BE49-F238E27FC236}">
                <a16:creationId xmlns:a16="http://schemas.microsoft.com/office/drawing/2014/main" id="{6CB49AC8-7D94-5049-9345-94206FFCD302}"/>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9D9AE042-5FAB-9A4A-85D7-58027D9210C9}"/>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1875950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CD44-BA9A-2E4E-B326-51B36CA4E678}"/>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6FF150D8-71A2-9F4F-A847-537225621C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0B1A4FC-A769-484C-91E4-C83BCD6F449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03D2DD54-B940-304A-9A16-F273914A55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603A1C0-2AF2-324B-B44C-4507685CACB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D1B69340-D43D-C444-B6B2-789A865C1F57}"/>
              </a:ext>
            </a:extLst>
          </p:cNvPr>
          <p:cNvSpPr>
            <a:spLocks noGrp="1"/>
          </p:cNvSpPr>
          <p:nvPr>
            <p:ph type="dt" sz="half" idx="10"/>
          </p:nvPr>
        </p:nvSpPr>
        <p:spPr/>
        <p:txBody>
          <a:bodyPr/>
          <a:lstStyle/>
          <a:p>
            <a:fld id="{EBBD0C46-C828-6D42-8A91-AF819D030F6A}" type="datetimeFigureOut">
              <a:t>23/09/2021</a:t>
            </a:fld>
            <a:endParaRPr lang="en-FR"/>
          </a:p>
        </p:txBody>
      </p:sp>
      <p:sp>
        <p:nvSpPr>
          <p:cNvPr id="8" name="Footer Placeholder 7">
            <a:extLst>
              <a:ext uri="{FF2B5EF4-FFF2-40B4-BE49-F238E27FC236}">
                <a16:creationId xmlns:a16="http://schemas.microsoft.com/office/drawing/2014/main" id="{600096F0-8915-C84D-88A9-2578EFDDA947}"/>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C1D415AD-54AE-1240-AA12-D8D2FF2CC0F2}"/>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2642221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ADAC-1EA1-1A40-8CBA-BD337CC3CD6D}"/>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401080A2-7892-AE4B-AFC0-CBE8A94CD1FD}"/>
              </a:ext>
            </a:extLst>
          </p:cNvPr>
          <p:cNvSpPr>
            <a:spLocks noGrp="1"/>
          </p:cNvSpPr>
          <p:nvPr>
            <p:ph type="dt" sz="half" idx="10"/>
          </p:nvPr>
        </p:nvSpPr>
        <p:spPr/>
        <p:txBody>
          <a:bodyPr/>
          <a:lstStyle/>
          <a:p>
            <a:fld id="{EBBD0C46-C828-6D42-8A91-AF819D030F6A}" type="datetimeFigureOut">
              <a:t>23/09/2021</a:t>
            </a:fld>
            <a:endParaRPr lang="en-FR"/>
          </a:p>
        </p:txBody>
      </p:sp>
      <p:sp>
        <p:nvSpPr>
          <p:cNvPr id="4" name="Footer Placeholder 3">
            <a:extLst>
              <a:ext uri="{FF2B5EF4-FFF2-40B4-BE49-F238E27FC236}">
                <a16:creationId xmlns:a16="http://schemas.microsoft.com/office/drawing/2014/main" id="{E610C0A2-1D4E-844C-ADE6-AF9CD5908ADF}"/>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22519B67-3D64-7E4A-AE7A-DD5F645FC8AA}"/>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292970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6859B0-C4BA-D94F-8A6F-156F696477EF}"/>
              </a:ext>
            </a:extLst>
          </p:cNvPr>
          <p:cNvSpPr>
            <a:spLocks noGrp="1"/>
          </p:cNvSpPr>
          <p:nvPr>
            <p:ph type="dt" sz="half" idx="10"/>
          </p:nvPr>
        </p:nvSpPr>
        <p:spPr/>
        <p:txBody>
          <a:bodyPr/>
          <a:lstStyle/>
          <a:p>
            <a:fld id="{EBBD0C46-C828-6D42-8A91-AF819D030F6A}" type="datetimeFigureOut">
              <a:t>23/09/2021</a:t>
            </a:fld>
            <a:endParaRPr lang="en-FR"/>
          </a:p>
        </p:txBody>
      </p:sp>
      <p:sp>
        <p:nvSpPr>
          <p:cNvPr id="3" name="Footer Placeholder 2">
            <a:extLst>
              <a:ext uri="{FF2B5EF4-FFF2-40B4-BE49-F238E27FC236}">
                <a16:creationId xmlns:a16="http://schemas.microsoft.com/office/drawing/2014/main" id="{4FEEFF98-6EC5-484F-B04C-3DC0587F92C5}"/>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24A3D457-20B9-C74C-B1B9-ABA1CB22506F}"/>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400483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51BD-C04A-5148-AA79-E64BF1855C5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BA634445-1909-E447-A974-8A15032455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3E246E8C-A096-FD41-B362-5D17D61E0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3A9AF57-56DA-E947-908D-FD1FB09D475B}"/>
              </a:ext>
            </a:extLst>
          </p:cNvPr>
          <p:cNvSpPr>
            <a:spLocks noGrp="1"/>
          </p:cNvSpPr>
          <p:nvPr>
            <p:ph type="dt" sz="half" idx="10"/>
          </p:nvPr>
        </p:nvSpPr>
        <p:spPr/>
        <p:txBody>
          <a:bodyPr/>
          <a:lstStyle/>
          <a:p>
            <a:fld id="{EBBD0C46-C828-6D42-8A91-AF819D030F6A}" type="datetimeFigureOut">
              <a:t>23/09/2021</a:t>
            </a:fld>
            <a:endParaRPr lang="en-FR"/>
          </a:p>
        </p:txBody>
      </p:sp>
      <p:sp>
        <p:nvSpPr>
          <p:cNvPr id="6" name="Footer Placeholder 5">
            <a:extLst>
              <a:ext uri="{FF2B5EF4-FFF2-40B4-BE49-F238E27FC236}">
                <a16:creationId xmlns:a16="http://schemas.microsoft.com/office/drawing/2014/main" id="{DB7E2FB0-B23A-B141-A025-64F98B20F5B1}"/>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B24F3E21-4BF2-A345-9C44-97FC2123ADC3}"/>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331861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7AFB-5A51-5D4B-9AA6-E9665965E4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F4F61B0D-1D37-1848-AC0D-124558D7CA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50844DCA-1721-A848-BA32-4D5D5FD7F2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2BA09A5-CA6B-6343-B30B-48F934A72488}"/>
              </a:ext>
            </a:extLst>
          </p:cNvPr>
          <p:cNvSpPr>
            <a:spLocks noGrp="1"/>
          </p:cNvSpPr>
          <p:nvPr>
            <p:ph type="dt" sz="half" idx="10"/>
          </p:nvPr>
        </p:nvSpPr>
        <p:spPr/>
        <p:txBody>
          <a:bodyPr/>
          <a:lstStyle/>
          <a:p>
            <a:fld id="{EBBD0C46-C828-6D42-8A91-AF819D030F6A}" type="datetimeFigureOut">
              <a:t>23/09/2021</a:t>
            </a:fld>
            <a:endParaRPr lang="en-FR"/>
          </a:p>
        </p:txBody>
      </p:sp>
      <p:sp>
        <p:nvSpPr>
          <p:cNvPr id="6" name="Footer Placeholder 5">
            <a:extLst>
              <a:ext uri="{FF2B5EF4-FFF2-40B4-BE49-F238E27FC236}">
                <a16:creationId xmlns:a16="http://schemas.microsoft.com/office/drawing/2014/main" id="{09CAA49C-F4DC-3A40-81C4-A2D1E1E0C149}"/>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D0584573-F171-4946-8D8A-91009B37DE81}"/>
              </a:ext>
            </a:extLst>
          </p:cNvPr>
          <p:cNvSpPr>
            <a:spLocks noGrp="1"/>
          </p:cNvSpPr>
          <p:nvPr>
            <p:ph type="sldNum" sz="quarter" idx="12"/>
          </p:nvPr>
        </p:nvSpPr>
        <p:spPr/>
        <p:txBody>
          <a:bodyPr/>
          <a:lstStyle/>
          <a:p>
            <a:fld id="{7DB52CE8-67DA-E045-A91D-3F9510A3F235}" type="slidenum">
              <a:t>‹#›</a:t>
            </a:fld>
            <a:endParaRPr lang="en-FR"/>
          </a:p>
        </p:txBody>
      </p:sp>
    </p:spTree>
    <p:extLst>
      <p:ext uri="{BB962C8B-B14F-4D97-AF65-F5344CB8AC3E}">
        <p14:creationId xmlns:p14="http://schemas.microsoft.com/office/powerpoint/2010/main" val="2894102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A5D1C-B8A0-A646-9065-72FEC998D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E2D7B597-5C63-5A49-A027-DED32B30F4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B74F97BC-E648-8344-963C-5755BD643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BD0C46-C828-6D42-8A91-AF819D030F6A}" type="datetimeFigureOut">
              <a:t>23/09/2021</a:t>
            </a:fld>
            <a:endParaRPr lang="en-FR"/>
          </a:p>
        </p:txBody>
      </p:sp>
      <p:sp>
        <p:nvSpPr>
          <p:cNvPr id="5" name="Footer Placeholder 4">
            <a:extLst>
              <a:ext uri="{FF2B5EF4-FFF2-40B4-BE49-F238E27FC236}">
                <a16:creationId xmlns:a16="http://schemas.microsoft.com/office/drawing/2014/main" id="{4BF126BA-8655-0243-9414-D235E78BB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8568A154-209C-4B42-96DF-F59B0E9214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52CE8-67DA-E045-A91D-3F9510A3F235}" type="slidenum">
              <a:t>‹#›</a:t>
            </a:fld>
            <a:endParaRPr lang="en-FR"/>
          </a:p>
        </p:txBody>
      </p:sp>
    </p:spTree>
    <p:extLst>
      <p:ext uri="{BB962C8B-B14F-4D97-AF65-F5344CB8AC3E}">
        <p14:creationId xmlns:p14="http://schemas.microsoft.com/office/powerpoint/2010/main" val="3537608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oar.imag.fr/" TargetMode="External"/><Relationship Id="rId3" Type="http://schemas.openxmlformats.org/officeDocument/2006/relationships/hyperlink" Target="https://grid5000-kwapi-g5k.readthedocs.io/en/latest/" TargetMode="External"/><Relationship Id="rId7"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5.png"/><Relationship Id="rId5" Type="http://schemas.openxmlformats.org/officeDocument/2006/relationships/hyperlink" Target="https://www.grid5000.fr/w/Getting_Started" TargetMode="External"/><Relationship Id="rId10" Type="http://schemas.openxmlformats.org/officeDocument/2006/relationships/hyperlink" Target="https://kadeploy.gitlabpages.inria.fr/" TargetMode="External"/><Relationship Id="rId4" Type="http://schemas.openxmlformats.org/officeDocument/2006/relationships/hyperlink" Target="https://gitlab.inria.fr/grid5000/kwollect" TargetMode="External"/><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www.grid5000.fr/w/Grid5000:UsagePolic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grid5000.fr/w/Grid5000:General_Conditions_of_Us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grid5000.fr/w/Grid5000:UsagePolicy"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grid5000.fr/w/Nantes:People" TargetMode="External"/><Relationship Id="rId4" Type="http://schemas.openxmlformats.org/officeDocument/2006/relationships/hyperlink" Target="https://www.grid5000.fr/w/Grid5000:Get_an_accoun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andria/talks/tree/main/20210923-ls2n-csi-g5k_demo"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grid5000.fr/w/Getting_Starte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rid5000.fr/w/Grid5000:UsagePolic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rid5000.f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grid5000.fr/w/Nante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mailto:soutien-ia@ls2n.fr" TargetMode="External"/><Relationship Id="rId2" Type="http://schemas.openxmlformats.org/officeDocument/2006/relationships/hyperlink" Target="mailto:randria@ls2n.fr" TargetMode="External"/><Relationship Id="rId1" Type="http://schemas.openxmlformats.org/officeDocument/2006/relationships/slideLayout" Target="../slideLayouts/slideLayout2.xml"/><Relationship Id="rId4" Type="http://schemas.openxmlformats.org/officeDocument/2006/relationships/hyperlink" Target="https://www.grid5000.fr/w/Team#Sites_Committee_.28Comit.C3.A9_des_responsables_de_sites.29"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alcul.math.cnrs.fr/2020-04-formation-g5k.html" TargetMode="External"/><Relationship Id="rId2" Type="http://schemas.openxmlformats.org/officeDocument/2006/relationships/hyperlink" Target="https://www.grid5000.fr/" TargetMode="External"/><Relationship Id="rId1" Type="http://schemas.openxmlformats.org/officeDocument/2006/relationships/slideLayout" Target="../slideLayouts/slideLayout2.xml"/><Relationship Id="rId5" Type="http://schemas.openxmlformats.org/officeDocument/2006/relationships/hyperlink" Target="https://www.grid5000.fr/w/User:Sdelamare/Lille_Tutorial" TargetMode="External"/><Relationship Id="rId4" Type="http://schemas.openxmlformats.org/officeDocument/2006/relationships/hyperlink" Target="https://www.grid5000.fr/mediawiki/images/Grid5000.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www.grid5000.fr/" TargetMode="External"/><Relationship Id="rId9" Type="http://schemas.openxmlformats.org/officeDocument/2006/relationships/hyperlink" Target="https://cat.opidor.fr/index.php/Grid%27500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grid5000.f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hal.inria.fr/GRID5000" TargetMode="External"/><Relationship Id="rId2" Type="http://schemas.openxmlformats.org/officeDocument/2006/relationships/hyperlink" Target="https://hal.inria.fr/GRID5000/hal-02184204"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grid5000.fr/w/Hardwar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grid5000.fr/w/Nantes:Hardware" TargetMode="Externa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E94D-FB5C-F54C-AB01-94BD96046FA5}"/>
              </a:ext>
            </a:extLst>
          </p:cNvPr>
          <p:cNvSpPr>
            <a:spLocks noGrp="1"/>
          </p:cNvSpPr>
          <p:nvPr>
            <p:ph type="ctrTitle"/>
          </p:nvPr>
        </p:nvSpPr>
        <p:spPr/>
        <p:txBody>
          <a:bodyPr/>
          <a:lstStyle/>
          <a:p>
            <a:r>
              <a:rPr lang="en-FR"/>
              <a:t>Introduction to Grid’5000 (G5k)</a:t>
            </a:r>
          </a:p>
        </p:txBody>
      </p:sp>
      <p:sp>
        <p:nvSpPr>
          <p:cNvPr id="3" name="Subtitle 2">
            <a:extLst>
              <a:ext uri="{FF2B5EF4-FFF2-40B4-BE49-F238E27FC236}">
                <a16:creationId xmlns:a16="http://schemas.microsoft.com/office/drawing/2014/main" id="{77BFD1A8-5D7A-9B48-8826-F97E75271870}"/>
              </a:ext>
            </a:extLst>
          </p:cNvPr>
          <p:cNvSpPr>
            <a:spLocks noGrp="1"/>
          </p:cNvSpPr>
          <p:nvPr>
            <p:ph type="subTitle" idx="1"/>
          </p:nvPr>
        </p:nvSpPr>
        <p:spPr/>
        <p:txBody>
          <a:bodyPr>
            <a:normAutofit lnSpcReduction="10000"/>
          </a:bodyPr>
          <a:lstStyle/>
          <a:p>
            <a:r>
              <a:rPr lang="en-FR" i="1"/>
              <a:t>Overview &amp; First Steps</a:t>
            </a:r>
          </a:p>
          <a:p>
            <a:endParaRPr lang="en-FR"/>
          </a:p>
          <a:p>
            <a:r>
              <a:rPr lang="en-FR"/>
              <a:t>23 september 2021 @ CSI LS2N</a:t>
            </a:r>
          </a:p>
          <a:p>
            <a:r>
              <a:rPr lang="en-US" sz="1900">
                <a:solidFill>
                  <a:schemeClr val="bg1">
                    <a:lumMod val="65000"/>
                  </a:schemeClr>
                </a:solidFill>
                <a:latin typeface="Courier" pitchFamily="2" charset="0"/>
              </a:rPr>
              <a:t>richard.randriatoamanana-at-ls2n.fr</a:t>
            </a:r>
            <a:endParaRPr lang="en-FR" sz="1900">
              <a:solidFill>
                <a:schemeClr val="bg1">
                  <a:lumMod val="65000"/>
                </a:schemeClr>
              </a:solidFill>
              <a:latin typeface="Courier" pitchFamily="2" charset="0"/>
            </a:endParaRPr>
          </a:p>
        </p:txBody>
      </p:sp>
      <p:pic>
        <p:nvPicPr>
          <p:cNvPr id="4" name="Picture 3">
            <a:extLst>
              <a:ext uri="{FF2B5EF4-FFF2-40B4-BE49-F238E27FC236}">
                <a16:creationId xmlns:a16="http://schemas.microsoft.com/office/drawing/2014/main" id="{F55DD35A-DB4D-DE47-A65A-5CC54AFE091D}"/>
              </a:ext>
            </a:extLst>
          </p:cNvPr>
          <p:cNvPicPr>
            <a:picLocks noChangeAspect="1"/>
          </p:cNvPicPr>
          <p:nvPr/>
        </p:nvPicPr>
        <p:blipFill>
          <a:blip r:embed="rId2"/>
          <a:stretch>
            <a:fillRect/>
          </a:stretch>
        </p:blipFill>
        <p:spPr>
          <a:xfrm>
            <a:off x="5313921" y="6338761"/>
            <a:ext cx="1564157" cy="373939"/>
          </a:xfrm>
          <a:prstGeom prst="rect">
            <a:avLst/>
          </a:prstGeom>
        </p:spPr>
      </p:pic>
      <p:pic>
        <p:nvPicPr>
          <p:cNvPr id="1028" name="Picture 4" descr="Tutorial for Grid5000 and OAR">
            <a:extLst>
              <a:ext uri="{FF2B5EF4-FFF2-40B4-BE49-F238E27FC236}">
                <a16:creationId xmlns:a16="http://schemas.microsoft.com/office/drawing/2014/main" id="{8BE60BD4-9C12-2E43-9DD7-32B837F47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952" y="332269"/>
            <a:ext cx="1876096" cy="94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11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2815B-130D-9D45-8527-7A4E112A21F5}"/>
              </a:ext>
            </a:extLst>
          </p:cNvPr>
          <p:cNvSpPr>
            <a:spLocks noGrp="1"/>
          </p:cNvSpPr>
          <p:nvPr>
            <p:ph idx="1"/>
          </p:nvPr>
        </p:nvSpPr>
        <p:spPr/>
        <p:txBody>
          <a:bodyPr>
            <a:normAutofit/>
          </a:bodyPr>
          <a:lstStyle/>
          <a:p>
            <a:r>
              <a:rPr lang="en-GB">
                <a:highlight>
                  <a:srgbClr val="FFFF00"/>
                </a:highlight>
              </a:rPr>
              <a:t>Discovering</a:t>
            </a:r>
            <a:r>
              <a:rPr lang="en-GB"/>
              <a:t> resources, selecting resources and submitting jobs</a:t>
            </a:r>
          </a:p>
          <a:p>
            <a:r>
              <a:rPr lang="en-GB">
                <a:highlight>
                  <a:srgbClr val="FFFF00"/>
                </a:highlight>
              </a:rPr>
              <a:t>Reconfiguring</a:t>
            </a:r>
            <a:r>
              <a:rPr lang="en-GB"/>
              <a:t> the resources to meet experimental needs </a:t>
            </a:r>
            <a:endParaRPr lang="en-GB">
              <a:effectLst/>
            </a:endParaRPr>
          </a:p>
          <a:p>
            <a:r>
              <a:rPr lang="en-GB">
                <a:highlight>
                  <a:srgbClr val="FFFF00"/>
                </a:highlight>
              </a:rPr>
              <a:t>Monitoring</a:t>
            </a:r>
            <a:r>
              <a:rPr lang="en-GB"/>
              <a:t> experiments by extracting and analyzing data </a:t>
            </a:r>
            <a:endParaRPr lang="en-GB">
              <a:effectLst/>
            </a:endParaRPr>
          </a:p>
          <a:p>
            <a:r>
              <a:rPr lang="en-GB">
                <a:highlight>
                  <a:srgbClr val="FFFF00"/>
                </a:highlight>
              </a:rPr>
              <a:t>Controlling</a:t>
            </a:r>
            <a:r>
              <a:rPr lang="en-GB"/>
              <a:t> experiments, automation, reproducible research</a:t>
            </a:r>
            <a:endParaRPr lang="en-GB">
              <a:effectLst/>
            </a:endParaRPr>
          </a:p>
        </p:txBody>
      </p:sp>
      <p:sp>
        <p:nvSpPr>
          <p:cNvPr id="9" name="Title 1">
            <a:extLst>
              <a:ext uri="{FF2B5EF4-FFF2-40B4-BE49-F238E27FC236}">
                <a16:creationId xmlns:a16="http://schemas.microsoft.com/office/drawing/2014/main" id="{A2E43E43-1BD8-9C46-B282-F69625F451EB}"/>
              </a:ext>
            </a:extLst>
          </p:cNvPr>
          <p:cNvSpPr>
            <a:spLocks noGrp="1"/>
          </p:cNvSpPr>
          <p:nvPr>
            <p:ph type="title"/>
          </p:nvPr>
        </p:nvSpPr>
        <p:spPr>
          <a:xfrm>
            <a:off x="838200" y="365125"/>
            <a:ext cx="10515600" cy="1325563"/>
          </a:xfrm>
        </p:spPr>
        <p:txBody>
          <a:bodyPr>
            <a:normAutofit/>
          </a:bodyPr>
          <a:lstStyle/>
          <a:p>
            <a:r>
              <a:rPr lang="en-FR"/>
              <a:t>How ?</a:t>
            </a:r>
            <a:br>
              <a:rPr lang="en-FR"/>
            </a:br>
            <a:r>
              <a:rPr lang="en-FR" sz="3200" i="1">
                <a:solidFill>
                  <a:schemeClr val="bg1">
                    <a:lumMod val="50000"/>
                  </a:schemeClr>
                </a:solidFill>
              </a:rPr>
              <a:t>Grid’5000 </a:t>
            </a:r>
            <a:r>
              <a:rPr lang="en-FR" sz="3200">
                <a:solidFill>
                  <a:schemeClr val="bg1">
                    <a:lumMod val="50000"/>
                  </a:schemeClr>
                </a:solidFill>
              </a:rPr>
              <a:t>| </a:t>
            </a:r>
            <a:r>
              <a:rPr lang="en-FR" sz="3200" i="1">
                <a:solidFill>
                  <a:schemeClr val="bg1">
                    <a:lumMod val="50000"/>
                  </a:schemeClr>
                </a:solidFill>
              </a:rPr>
              <a:t>An experiment’s outline</a:t>
            </a:r>
            <a:endParaRPr lang="en-FR">
              <a:solidFill>
                <a:schemeClr val="bg1">
                  <a:lumMod val="50000"/>
                </a:schemeClr>
              </a:solidFill>
            </a:endParaRPr>
          </a:p>
        </p:txBody>
      </p:sp>
    </p:spTree>
    <p:extLst>
      <p:ext uri="{BB962C8B-B14F-4D97-AF65-F5344CB8AC3E}">
        <p14:creationId xmlns:p14="http://schemas.microsoft.com/office/powerpoint/2010/main" val="3489502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2815B-130D-9D45-8527-7A4E112A21F5}"/>
              </a:ext>
            </a:extLst>
          </p:cNvPr>
          <p:cNvSpPr>
            <a:spLocks noGrp="1"/>
          </p:cNvSpPr>
          <p:nvPr>
            <p:ph idx="1"/>
          </p:nvPr>
        </p:nvSpPr>
        <p:spPr>
          <a:xfrm>
            <a:off x="838200" y="1825625"/>
            <a:ext cx="6188242" cy="4351338"/>
          </a:xfrm>
        </p:spPr>
        <p:txBody>
          <a:bodyPr>
            <a:normAutofit lnSpcReduction="10000"/>
          </a:bodyPr>
          <a:lstStyle/>
          <a:p>
            <a:r>
              <a:rPr lang="en-GB"/>
              <a:t>Isolated network, access using </a:t>
            </a:r>
            <a:r>
              <a:rPr lang="en-GB" b="1">
                <a:highlight>
                  <a:srgbClr val="FFFF00"/>
                </a:highlight>
              </a:rPr>
              <a:t>SSH</a:t>
            </a:r>
          </a:p>
          <a:p>
            <a:pPr marL="0" indent="0">
              <a:buNone/>
            </a:pPr>
            <a:endParaRPr lang="en-GB" b="1"/>
          </a:p>
          <a:p>
            <a:r>
              <a:rPr lang="en-GB"/>
              <a:t>Tasks/Resources Management: </a:t>
            </a:r>
            <a:r>
              <a:rPr lang="en-GB" b="1">
                <a:highlight>
                  <a:srgbClr val="FFFF00"/>
                </a:highlight>
              </a:rPr>
              <a:t>OAR</a:t>
            </a:r>
          </a:p>
          <a:p>
            <a:r>
              <a:rPr lang="en-GB"/>
              <a:t>System Reconfiguration: </a:t>
            </a:r>
            <a:r>
              <a:rPr lang="en-GB" b="1">
                <a:highlight>
                  <a:srgbClr val="FFFF00"/>
                </a:highlight>
              </a:rPr>
              <a:t>Kadeploy</a:t>
            </a:r>
          </a:p>
          <a:p>
            <a:r>
              <a:rPr lang="en-GB"/>
              <a:t>Network Configuration: </a:t>
            </a:r>
            <a:r>
              <a:rPr lang="en-GB" b="1"/>
              <a:t>Kavlan</a:t>
            </a:r>
          </a:p>
          <a:p>
            <a:r>
              <a:rPr lang="en-GB"/>
              <a:t>Monitoring: </a:t>
            </a:r>
            <a:r>
              <a:rPr lang="en-GB" b="1"/>
              <a:t>Kaspied, </a:t>
            </a:r>
            <a:r>
              <a:rPr lang="en-GB" b="1">
                <a:hlinkClick r:id="rId3"/>
              </a:rPr>
              <a:t>Kwapi</a:t>
            </a:r>
            <a:r>
              <a:rPr lang="en-GB"/>
              <a:t>, </a:t>
            </a:r>
            <a:r>
              <a:rPr lang="en-GB" b="1">
                <a:hlinkClick r:id="rId4"/>
              </a:rPr>
              <a:t>Kwollect</a:t>
            </a:r>
            <a:r>
              <a:rPr lang="en-GB" b="1"/>
              <a:t> (grafana), OAR/{Monika,DrawGantt} </a:t>
            </a:r>
            <a:r>
              <a:rPr lang="en-GB"/>
              <a:t>...</a:t>
            </a:r>
          </a:p>
          <a:p>
            <a:pPr marL="0" indent="0">
              <a:buNone/>
            </a:pPr>
            <a:endParaRPr lang="en-GB"/>
          </a:p>
          <a:p>
            <a:r>
              <a:rPr lang="en-GB"/>
              <a:t>All in One: </a:t>
            </a:r>
            <a:r>
              <a:rPr lang="en-GB" b="1"/>
              <a:t>Grid’5000 API </a:t>
            </a:r>
            <a:endParaRPr lang="en-GB">
              <a:effectLst/>
            </a:endParaRPr>
          </a:p>
          <a:p>
            <a:endParaRPr lang="en-GB">
              <a:effectLst/>
            </a:endParaRPr>
          </a:p>
        </p:txBody>
      </p:sp>
      <p:sp>
        <p:nvSpPr>
          <p:cNvPr id="9" name="Title 1">
            <a:extLst>
              <a:ext uri="{FF2B5EF4-FFF2-40B4-BE49-F238E27FC236}">
                <a16:creationId xmlns:a16="http://schemas.microsoft.com/office/drawing/2014/main" id="{A2E43E43-1BD8-9C46-B282-F69625F451EB}"/>
              </a:ext>
            </a:extLst>
          </p:cNvPr>
          <p:cNvSpPr>
            <a:spLocks noGrp="1"/>
          </p:cNvSpPr>
          <p:nvPr>
            <p:ph type="title"/>
          </p:nvPr>
        </p:nvSpPr>
        <p:spPr>
          <a:xfrm>
            <a:off x="838200" y="365125"/>
            <a:ext cx="10515600" cy="1325563"/>
          </a:xfrm>
        </p:spPr>
        <p:txBody>
          <a:bodyPr>
            <a:normAutofit/>
          </a:bodyPr>
          <a:lstStyle/>
          <a:p>
            <a:r>
              <a:rPr lang="en-FR"/>
              <a:t>How ?</a:t>
            </a:r>
            <a:br>
              <a:rPr lang="en-FR"/>
            </a:br>
            <a:r>
              <a:rPr lang="en-FR" sz="3200" i="1">
                <a:solidFill>
                  <a:schemeClr val="bg1">
                    <a:lumMod val="50000"/>
                  </a:schemeClr>
                </a:solidFill>
              </a:rPr>
              <a:t>Grid’5000 </a:t>
            </a:r>
            <a:r>
              <a:rPr lang="en-FR" sz="3200">
                <a:solidFill>
                  <a:schemeClr val="bg1">
                    <a:lumMod val="50000"/>
                  </a:schemeClr>
                </a:solidFill>
              </a:rPr>
              <a:t>| </a:t>
            </a:r>
            <a:r>
              <a:rPr lang="en-FR" sz="3200" i="1">
                <a:solidFill>
                  <a:schemeClr val="bg1">
                    <a:lumMod val="50000"/>
                  </a:schemeClr>
                </a:solidFill>
              </a:rPr>
              <a:t>Software Stack</a:t>
            </a:r>
            <a:r>
              <a:rPr lang="en-FR" sz="3200" i="1" baseline="30000">
                <a:solidFill>
                  <a:schemeClr val="bg1">
                    <a:lumMod val="50000"/>
                  </a:schemeClr>
                </a:solidFill>
              </a:rPr>
              <a:t>1</a:t>
            </a:r>
            <a:endParaRPr lang="en-FR">
              <a:solidFill>
                <a:schemeClr val="bg1">
                  <a:lumMod val="50000"/>
                </a:schemeClr>
              </a:solidFill>
            </a:endParaRPr>
          </a:p>
        </p:txBody>
      </p:sp>
      <p:sp>
        <p:nvSpPr>
          <p:cNvPr id="5" name="TextBox 4">
            <a:extLst>
              <a:ext uri="{FF2B5EF4-FFF2-40B4-BE49-F238E27FC236}">
                <a16:creationId xmlns:a16="http://schemas.microsoft.com/office/drawing/2014/main" id="{B1E368BE-D86C-C048-9447-8E61728A79A4}"/>
              </a:ext>
            </a:extLst>
          </p:cNvPr>
          <p:cNvSpPr txBox="1"/>
          <p:nvPr/>
        </p:nvSpPr>
        <p:spPr>
          <a:xfrm>
            <a:off x="555702" y="6492875"/>
            <a:ext cx="5313556" cy="276999"/>
          </a:xfrm>
          <a:prstGeom prst="rect">
            <a:avLst/>
          </a:prstGeom>
          <a:noFill/>
        </p:spPr>
        <p:txBody>
          <a:bodyPr wrap="square" rtlCol="0">
            <a:spAutoFit/>
          </a:bodyPr>
          <a:lstStyle/>
          <a:p>
            <a:r>
              <a:rPr lang="en-GB" sz="1200" i="1" baseline="30000">
                <a:solidFill>
                  <a:schemeClr val="bg1">
                    <a:lumMod val="65000"/>
                  </a:schemeClr>
                </a:solidFill>
              </a:rPr>
              <a:t>1 </a:t>
            </a:r>
            <a:r>
              <a:rPr lang="en-GB" sz="1200" i="1">
                <a:solidFill>
                  <a:schemeClr val="bg1">
                    <a:lumMod val="65000"/>
                  </a:schemeClr>
                </a:solidFill>
              </a:rPr>
              <a:t>S</a:t>
            </a:r>
            <a:r>
              <a:rPr lang="en-FR" sz="1200" i="1">
                <a:solidFill>
                  <a:schemeClr val="bg1">
                    <a:lumMod val="65000"/>
                  </a:schemeClr>
                </a:solidFill>
              </a:rPr>
              <a:t>ource: </a:t>
            </a:r>
            <a:r>
              <a:rPr lang="en-GB" sz="1200" i="1">
                <a:solidFill>
                  <a:schemeClr val="bg1">
                    <a:lumMod val="65000"/>
                  </a:schemeClr>
                </a:solidFill>
                <a:hlinkClick r:id="rId5"/>
              </a:rPr>
              <a:t>https://www.grid5000.fr/w/Getting_Started</a:t>
            </a:r>
            <a:r>
              <a:rPr lang="en-GB" sz="1200" i="1">
                <a:solidFill>
                  <a:schemeClr val="bg1">
                    <a:lumMod val="65000"/>
                  </a:schemeClr>
                </a:solidFill>
              </a:rPr>
              <a:t>  </a:t>
            </a:r>
            <a:endParaRPr lang="en-FR" sz="1200" i="1">
              <a:solidFill>
                <a:schemeClr val="bg1">
                  <a:lumMod val="65000"/>
                </a:schemeClr>
              </a:solidFill>
            </a:endParaRPr>
          </a:p>
        </p:txBody>
      </p:sp>
      <p:pic>
        <p:nvPicPr>
          <p:cNvPr id="2052" name="Picture 4" descr="OpenSSH 8.4 ya fue liberado, conoce sus cambios mas ...">
            <a:extLst>
              <a:ext uri="{FF2B5EF4-FFF2-40B4-BE49-F238E27FC236}">
                <a16:creationId xmlns:a16="http://schemas.microsoft.com/office/drawing/2014/main" id="{7A14C791-CC83-1747-9444-EFEF810C9EA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6696" t="33392" r="3572" b="28621"/>
          <a:stretch/>
        </p:blipFill>
        <p:spPr bwMode="auto">
          <a:xfrm>
            <a:off x="7026442" y="768553"/>
            <a:ext cx="4543831" cy="144485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6324621F-6832-954A-8584-5AD9D6D22F6B}"/>
              </a:ext>
            </a:extLst>
          </p:cNvPr>
          <p:cNvGrpSpPr/>
          <p:nvPr/>
        </p:nvGrpSpPr>
        <p:grpSpPr>
          <a:xfrm>
            <a:off x="6596918" y="2456952"/>
            <a:ext cx="1883562" cy="1967148"/>
            <a:chOff x="7405217" y="2584661"/>
            <a:chExt cx="1752601" cy="1878243"/>
          </a:xfrm>
        </p:grpSpPr>
        <p:pic>
          <p:nvPicPr>
            <p:cNvPr id="2054" name="Picture 6" descr="[OAR Archive] OAR-DOCUMENTATION-USER">
              <a:extLst>
                <a:ext uri="{FF2B5EF4-FFF2-40B4-BE49-F238E27FC236}">
                  <a16:creationId xmlns:a16="http://schemas.microsoft.com/office/drawing/2014/main" id="{0703183B-4577-B346-827C-C95D51B18DA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6909"/>
            <a:stretch/>
          </p:blipFill>
          <p:spPr bwMode="auto">
            <a:xfrm>
              <a:off x="7405217" y="2584661"/>
              <a:ext cx="1752601" cy="17616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DDF933B-F1ED-AA4A-943A-0EEB3F57B79D}"/>
                </a:ext>
              </a:extLst>
            </p:cNvPr>
            <p:cNvSpPr/>
            <p:nvPr/>
          </p:nvSpPr>
          <p:spPr>
            <a:xfrm>
              <a:off x="7912412" y="4093572"/>
              <a:ext cx="1245406" cy="369332"/>
            </a:xfrm>
            <a:prstGeom prst="rect">
              <a:avLst/>
            </a:prstGeom>
          </p:spPr>
          <p:txBody>
            <a:bodyPr wrap="none">
              <a:spAutoFit/>
            </a:bodyPr>
            <a:lstStyle/>
            <a:p>
              <a:r>
                <a:rPr lang="en-FR">
                  <a:hlinkClick r:id="rId8"/>
                </a:rPr>
                <a:t>oar.imag.fr</a:t>
              </a:r>
              <a:r>
                <a:rPr lang="en-FR"/>
                <a:t> </a:t>
              </a:r>
            </a:p>
          </p:txBody>
        </p:sp>
      </p:grpSp>
      <p:grpSp>
        <p:nvGrpSpPr>
          <p:cNvPr id="7" name="Group 6">
            <a:extLst>
              <a:ext uri="{FF2B5EF4-FFF2-40B4-BE49-F238E27FC236}">
                <a16:creationId xmlns:a16="http://schemas.microsoft.com/office/drawing/2014/main" id="{0638CE8B-81B3-8340-8042-3FD861A2DD87}"/>
              </a:ext>
            </a:extLst>
          </p:cNvPr>
          <p:cNvGrpSpPr/>
          <p:nvPr/>
        </p:nvGrpSpPr>
        <p:grpSpPr>
          <a:xfrm>
            <a:off x="8480480" y="3009180"/>
            <a:ext cx="3475774" cy="1016580"/>
            <a:chOff x="8556171" y="3247483"/>
            <a:chExt cx="3475774" cy="1016580"/>
          </a:xfrm>
        </p:grpSpPr>
        <p:pic>
          <p:nvPicPr>
            <p:cNvPr id="2056" name="Picture 8" descr="kadeplo's logo">
              <a:extLst>
                <a:ext uri="{FF2B5EF4-FFF2-40B4-BE49-F238E27FC236}">
                  <a16:creationId xmlns:a16="http://schemas.microsoft.com/office/drawing/2014/main" id="{E85B9D43-AAC7-7B49-880D-CE71B6935E7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56171" y="3247483"/>
              <a:ext cx="3475774" cy="86269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BDCFF04-3A72-8E45-9491-CDE2F55D09E4}"/>
                </a:ext>
              </a:extLst>
            </p:cNvPr>
            <p:cNvSpPr/>
            <p:nvPr/>
          </p:nvSpPr>
          <p:spPr>
            <a:xfrm>
              <a:off x="9673873" y="3956286"/>
              <a:ext cx="2246384" cy="307777"/>
            </a:xfrm>
            <a:prstGeom prst="rect">
              <a:avLst/>
            </a:prstGeom>
          </p:spPr>
          <p:txBody>
            <a:bodyPr wrap="none">
              <a:spAutoFit/>
            </a:bodyPr>
            <a:lstStyle/>
            <a:p>
              <a:r>
                <a:rPr lang="en-FR" sz="1400">
                  <a:hlinkClick r:id="rId10"/>
                </a:rPr>
                <a:t>kadeploy.gitlabpages.inria.fr</a:t>
              </a:r>
              <a:endParaRPr lang="en-FR" sz="1400"/>
            </a:p>
          </p:txBody>
        </p:sp>
      </p:grpSp>
      <p:pic>
        <p:nvPicPr>
          <p:cNvPr id="2058" name="Picture 10">
            <a:extLst>
              <a:ext uri="{FF2B5EF4-FFF2-40B4-BE49-F238E27FC236}">
                <a16:creationId xmlns:a16="http://schemas.microsoft.com/office/drawing/2014/main" id="{5009C4F4-1503-304E-B9DD-51FD1F47871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11245" y="4805326"/>
            <a:ext cx="3357497" cy="1923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693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2815B-130D-9D45-8527-7A4E112A21F5}"/>
              </a:ext>
            </a:extLst>
          </p:cNvPr>
          <p:cNvSpPr>
            <a:spLocks noGrp="1"/>
          </p:cNvSpPr>
          <p:nvPr>
            <p:ph idx="1"/>
          </p:nvPr>
        </p:nvSpPr>
        <p:spPr/>
        <p:txBody>
          <a:bodyPr>
            <a:normAutofit/>
          </a:bodyPr>
          <a:lstStyle/>
          <a:p>
            <a:pPr marL="0" indent="0" algn="ctr">
              <a:buNone/>
            </a:pPr>
            <a:r>
              <a:rPr lang="en-GB" sz="4400"/>
              <a:t>“</a:t>
            </a:r>
            <a:r>
              <a:rPr lang="en-GB" sz="4400" u="sng"/>
              <a:t>reserve</a:t>
            </a:r>
            <a:r>
              <a:rPr lang="en-GB" sz="4400"/>
              <a:t> your </a:t>
            </a:r>
            <a:r>
              <a:rPr lang="en-GB" sz="4400" u="sng"/>
              <a:t>physical</a:t>
            </a:r>
            <a:r>
              <a:rPr lang="en-GB" sz="4400"/>
              <a:t> resource </a:t>
            </a:r>
            <a:r>
              <a:rPr lang="en-GB" sz="4400" u="sng"/>
              <a:t>on-fly</a:t>
            </a:r>
            <a:r>
              <a:rPr lang="en-GB" sz="4400"/>
              <a:t>”</a:t>
            </a:r>
          </a:p>
          <a:p>
            <a:pPr marL="0" indent="0">
              <a:buNone/>
            </a:pPr>
            <a:endParaRPr lang="en-GB" sz="2400"/>
          </a:p>
          <a:p>
            <a:r>
              <a:rPr lang="en-GB" sz="2400"/>
              <a:t>Limited access during </a:t>
            </a:r>
            <a:r>
              <a:rPr lang="en-GB" sz="2400">
                <a:highlight>
                  <a:srgbClr val="FFFF00"/>
                </a:highlight>
              </a:rPr>
              <a:t>workdays (9h – 19h)</a:t>
            </a:r>
            <a:r>
              <a:rPr lang="en-GB" sz="2400"/>
              <a:t> for smaller-scale experiments and priority to large-scale jobs during nights and holidays/week-ends.</a:t>
            </a:r>
          </a:p>
          <a:p>
            <a:r>
              <a:rPr lang="en-GB" sz="2400"/>
              <a:t>Limitation per cluster </a:t>
            </a:r>
            <a:r>
              <a:rPr lang="en-GB" sz="2400">
                <a:sym typeface="Wingdings" pitchFamily="2" charset="2"/>
              </a:rPr>
              <a:t> </a:t>
            </a:r>
            <a:r>
              <a:rPr lang="en-GB" sz="2400">
                <a:highlight>
                  <a:srgbClr val="FFFF00"/>
                </a:highlight>
                <a:sym typeface="Wingdings" pitchFamily="2" charset="2"/>
              </a:rPr>
              <a:t>m</a:t>
            </a:r>
            <a:r>
              <a:rPr lang="en-GB" sz="2400">
                <a:highlight>
                  <a:srgbClr val="FFFF00"/>
                </a:highlight>
              </a:rPr>
              <a:t>ax 2 hours on all the cores of the cluster</a:t>
            </a:r>
            <a:r>
              <a:rPr lang="en-GB" sz="2400"/>
              <a:t>.</a:t>
            </a:r>
          </a:p>
          <a:p>
            <a:r>
              <a:rPr lang="en-GB" sz="2400"/>
              <a:t>If your intended usage does not fit within the detailed rules presented in the Usage Policy, you can request </a:t>
            </a:r>
            <a:r>
              <a:rPr lang="en-GB" sz="2400">
                <a:highlight>
                  <a:srgbClr val="FFFF00"/>
                </a:highlight>
              </a:rPr>
              <a:t>a special permission to the executive committee</a:t>
            </a:r>
            <a:r>
              <a:rPr lang="en-GB" sz="2400"/>
              <a:t>.</a:t>
            </a:r>
          </a:p>
          <a:p>
            <a:r>
              <a:rPr lang="en-GB" sz="2400"/>
              <a:t>Reserved resources are force-removed once the reservation is done</a:t>
            </a:r>
          </a:p>
        </p:txBody>
      </p:sp>
      <p:sp>
        <p:nvSpPr>
          <p:cNvPr id="9" name="Title 1">
            <a:extLst>
              <a:ext uri="{FF2B5EF4-FFF2-40B4-BE49-F238E27FC236}">
                <a16:creationId xmlns:a16="http://schemas.microsoft.com/office/drawing/2014/main" id="{A2E43E43-1BD8-9C46-B282-F69625F451EB}"/>
              </a:ext>
            </a:extLst>
          </p:cNvPr>
          <p:cNvSpPr>
            <a:spLocks noGrp="1"/>
          </p:cNvSpPr>
          <p:nvPr>
            <p:ph type="title"/>
          </p:nvPr>
        </p:nvSpPr>
        <p:spPr>
          <a:xfrm>
            <a:off x="838200" y="365125"/>
            <a:ext cx="10515600" cy="1325563"/>
          </a:xfrm>
        </p:spPr>
        <p:txBody>
          <a:bodyPr>
            <a:normAutofit/>
          </a:bodyPr>
          <a:lstStyle/>
          <a:p>
            <a:r>
              <a:rPr lang="en-FR"/>
              <a:t>How ?</a:t>
            </a:r>
            <a:br>
              <a:rPr lang="en-FR"/>
            </a:br>
            <a:r>
              <a:rPr lang="en-FR" sz="3200" i="1">
                <a:solidFill>
                  <a:schemeClr val="bg1">
                    <a:lumMod val="50000"/>
                  </a:schemeClr>
                </a:solidFill>
              </a:rPr>
              <a:t>Grid’5000 </a:t>
            </a:r>
            <a:r>
              <a:rPr lang="en-FR" sz="3200">
                <a:solidFill>
                  <a:schemeClr val="bg1">
                    <a:lumMod val="50000"/>
                  </a:schemeClr>
                </a:solidFill>
              </a:rPr>
              <a:t>| </a:t>
            </a:r>
            <a:r>
              <a:rPr lang="en-FR" sz="3200" i="1">
                <a:solidFill>
                  <a:schemeClr val="bg1">
                    <a:lumMod val="50000"/>
                  </a:schemeClr>
                </a:solidFill>
              </a:rPr>
              <a:t>Usage Policy</a:t>
            </a:r>
            <a:r>
              <a:rPr lang="en-FR" sz="3200" i="1" baseline="30000">
                <a:solidFill>
                  <a:schemeClr val="bg1">
                    <a:lumMod val="50000"/>
                  </a:schemeClr>
                </a:solidFill>
              </a:rPr>
              <a:t>1</a:t>
            </a:r>
            <a:r>
              <a:rPr lang="en-FR" sz="3200" i="1">
                <a:solidFill>
                  <a:schemeClr val="bg1">
                    <a:lumMod val="50000"/>
                  </a:schemeClr>
                </a:solidFill>
              </a:rPr>
              <a:t> &amp; Conditions of use</a:t>
            </a:r>
            <a:r>
              <a:rPr lang="en-FR" sz="3200" i="1" baseline="30000">
                <a:solidFill>
                  <a:schemeClr val="bg1">
                    <a:lumMod val="50000"/>
                  </a:schemeClr>
                </a:solidFill>
              </a:rPr>
              <a:t>2</a:t>
            </a:r>
            <a:endParaRPr lang="en-FR">
              <a:solidFill>
                <a:schemeClr val="bg1">
                  <a:lumMod val="50000"/>
                </a:schemeClr>
              </a:solidFill>
            </a:endParaRPr>
          </a:p>
        </p:txBody>
      </p:sp>
      <p:sp>
        <p:nvSpPr>
          <p:cNvPr id="4" name="TextBox 3">
            <a:extLst>
              <a:ext uri="{FF2B5EF4-FFF2-40B4-BE49-F238E27FC236}">
                <a16:creationId xmlns:a16="http://schemas.microsoft.com/office/drawing/2014/main" id="{28041B1A-32F2-D849-8E49-8ECDCD40C289}"/>
              </a:ext>
            </a:extLst>
          </p:cNvPr>
          <p:cNvSpPr txBox="1"/>
          <p:nvPr/>
        </p:nvSpPr>
        <p:spPr>
          <a:xfrm>
            <a:off x="555702" y="6322952"/>
            <a:ext cx="5313556" cy="461665"/>
          </a:xfrm>
          <a:prstGeom prst="rect">
            <a:avLst/>
          </a:prstGeom>
          <a:noFill/>
        </p:spPr>
        <p:txBody>
          <a:bodyPr wrap="square" rtlCol="0">
            <a:spAutoFit/>
          </a:bodyPr>
          <a:lstStyle/>
          <a:p>
            <a:r>
              <a:rPr lang="en-GB" sz="1200" i="1" baseline="30000">
                <a:solidFill>
                  <a:schemeClr val="bg1">
                    <a:lumMod val="65000"/>
                  </a:schemeClr>
                </a:solidFill>
              </a:rPr>
              <a:t>1 </a:t>
            </a:r>
            <a:r>
              <a:rPr lang="en-GB" sz="1200" i="1">
                <a:solidFill>
                  <a:schemeClr val="bg1">
                    <a:lumMod val="65000"/>
                  </a:schemeClr>
                </a:solidFill>
                <a:hlinkClick r:id="rId3"/>
              </a:rPr>
              <a:t>https://www.grid5000.fr/w/Grid5000:UsagePolicy</a:t>
            </a:r>
            <a:r>
              <a:rPr lang="en-GB" sz="1200" i="1">
                <a:solidFill>
                  <a:schemeClr val="bg1">
                    <a:lumMod val="65000"/>
                  </a:schemeClr>
                </a:solidFill>
              </a:rPr>
              <a:t> </a:t>
            </a:r>
            <a:endParaRPr lang="en-GB" sz="1200" i="1" baseline="30000">
              <a:solidFill>
                <a:schemeClr val="bg1">
                  <a:lumMod val="65000"/>
                </a:schemeClr>
              </a:solidFill>
            </a:endParaRPr>
          </a:p>
          <a:p>
            <a:r>
              <a:rPr lang="en-GB" sz="1200" i="1" baseline="30000">
                <a:solidFill>
                  <a:schemeClr val="bg1">
                    <a:lumMod val="65000"/>
                  </a:schemeClr>
                </a:solidFill>
              </a:rPr>
              <a:t>2 </a:t>
            </a:r>
            <a:r>
              <a:rPr lang="en-GB" sz="1200" i="1">
                <a:solidFill>
                  <a:schemeClr val="bg1">
                    <a:lumMod val="65000"/>
                  </a:schemeClr>
                </a:solidFill>
                <a:hlinkClick r:id="rId4"/>
              </a:rPr>
              <a:t>https://www.grid5000.fr/w/Grid5000:General_Conditions_of_Use</a:t>
            </a:r>
            <a:r>
              <a:rPr lang="en-GB" sz="1200" i="1">
                <a:solidFill>
                  <a:schemeClr val="bg1">
                    <a:lumMod val="65000"/>
                  </a:schemeClr>
                </a:solidFill>
              </a:rPr>
              <a:t>   </a:t>
            </a:r>
            <a:endParaRPr lang="en-FR" sz="1200" i="1">
              <a:solidFill>
                <a:schemeClr val="bg1">
                  <a:lumMod val="65000"/>
                </a:schemeClr>
              </a:solidFill>
            </a:endParaRPr>
          </a:p>
        </p:txBody>
      </p:sp>
    </p:spTree>
    <p:extLst>
      <p:ext uri="{BB962C8B-B14F-4D97-AF65-F5344CB8AC3E}">
        <p14:creationId xmlns:p14="http://schemas.microsoft.com/office/powerpoint/2010/main" val="695315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2815B-130D-9D45-8527-7A4E112A21F5}"/>
              </a:ext>
            </a:extLst>
          </p:cNvPr>
          <p:cNvSpPr>
            <a:spLocks noGrp="1"/>
          </p:cNvSpPr>
          <p:nvPr>
            <p:ph idx="1"/>
          </p:nvPr>
        </p:nvSpPr>
        <p:spPr/>
        <p:txBody>
          <a:bodyPr>
            <a:normAutofit lnSpcReduction="10000"/>
          </a:bodyPr>
          <a:lstStyle/>
          <a:p>
            <a:r>
              <a:rPr lang="en-GB"/>
              <a:t>Justify of a </a:t>
            </a:r>
            <a:r>
              <a:rPr lang="en-GB">
                <a:hlinkClick r:id="rId3"/>
              </a:rPr>
              <a:t>use of Grid'5000</a:t>
            </a:r>
            <a:r>
              <a:rPr lang="en-GB"/>
              <a:t> for its intended purposes.</a:t>
            </a:r>
            <a:br>
              <a:rPr lang="en-GB"/>
            </a:br>
            <a:r>
              <a:rPr lang="en-GB"/>
              <a:t>E.g. “</a:t>
            </a:r>
            <a:r>
              <a:rPr lang="en-GB" i="1"/>
              <a:t>I am a PhD student working on AI and networking and will use Grid’5000 for simulating network performance for the XXX experimental project”</a:t>
            </a:r>
            <a:endParaRPr lang="en-GB"/>
          </a:p>
          <a:p>
            <a:r>
              <a:rPr lang="en-GB"/>
              <a:t>Go to the </a:t>
            </a:r>
            <a:r>
              <a:rPr lang="en-GB">
                <a:hlinkClick r:id="rId4"/>
              </a:rPr>
              <a:t>request a new account</a:t>
            </a:r>
            <a:r>
              <a:rPr lang="en-GB"/>
              <a:t> page, fill up informations</a:t>
            </a:r>
          </a:p>
          <a:p>
            <a:pPr lvl="1"/>
            <a:r>
              <a:rPr lang="en-GB" b="1"/>
              <a:t>SSH Public Keys</a:t>
            </a:r>
          </a:p>
          <a:p>
            <a:pPr lvl="1"/>
            <a:r>
              <a:rPr lang="en-GB"/>
              <a:t>Group Granting Access = </a:t>
            </a:r>
            <a:r>
              <a:rPr lang="en-GB" b="1"/>
              <a:t>LS2N</a:t>
            </a:r>
          </a:p>
          <a:p>
            <a:pPr lvl="1"/>
            <a:r>
              <a:rPr lang="en-GB"/>
              <a:t>Inria Research Center = </a:t>
            </a:r>
            <a:r>
              <a:rPr lang="en-GB" b="1"/>
              <a:t>Not Affiliated to INRIA</a:t>
            </a:r>
          </a:p>
          <a:p>
            <a:pPr lvl="1"/>
            <a:r>
              <a:rPr lang="en-GB" b="1"/>
              <a:t>Project &amp; Team</a:t>
            </a:r>
          </a:p>
          <a:p>
            <a:pPr lvl="1"/>
            <a:r>
              <a:rPr lang="en-GB"/>
              <a:t>Motivation &amp; </a:t>
            </a:r>
            <a:r>
              <a:rPr lang="en-GB" b="1"/>
              <a:t>Intended Usage</a:t>
            </a:r>
          </a:p>
          <a:p>
            <a:r>
              <a:rPr lang="en-GB"/>
              <a:t>The </a:t>
            </a:r>
            <a:r>
              <a:rPr lang="en-GB">
                <a:hlinkClick r:id="rId5"/>
              </a:rPr>
              <a:t>account manager</a:t>
            </a:r>
            <a:r>
              <a:rPr lang="en-GB"/>
              <a:t> will be notified and validate your request.</a:t>
            </a:r>
          </a:p>
        </p:txBody>
      </p:sp>
      <p:sp>
        <p:nvSpPr>
          <p:cNvPr id="9" name="Title 1">
            <a:extLst>
              <a:ext uri="{FF2B5EF4-FFF2-40B4-BE49-F238E27FC236}">
                <a16:creationId xmlns:a16="http://schemas.microsoft.com/office/drawing/2014/main" id="{A2E43E43-1BD8-9C46-B282-F69625F451EB}"/>
              </a:ext>
            </a:extLst>
          </p:cNvPr>
          <p:cNvSpPr>
            <a:spLocks noGrp="1"/>
          </p:cNvSpPr>
          <p:nvPr>
            <p:ph type="title"/>
          </p:nvPr>
        </p:nvSpPr>
        <p:spPr>
          <a:xfrm>
            <a:off x="838200" y="365125"/>
            <a:ext cx="10515600" cy="1325563"/>
          </a:xfrm>
        </p:spPr>
        <p:txBody>
          <a:bodyPr>
            <a:normAutofit/>
          </a:bodyPr>
          <a:lstStyle/>
          <a:p>
            <a:r>
              <a:rPr lang="en-FR"/>
              <a:t>How ?</a:t>
            </a:r>
            <a:br>
              <a:rPr lang="en-FR"/>
            </a:br>
            <a:r>
              <a:rPr lang="en-FR" sz="3200" i="1">
                <a:solidFill>
                  <a:schemeClr val="bg1">
                    <a:lumMod val="50000"/>
                  </a:schemeClr>
                </a:solidFill>
              </a:rPr>
              <a:t>Grid’5000 </a:t>
            </a:r>
            <a:r>
              <a:rPr lang="en-FR" sz="3200">
                <a:solidFill>
                  <a:schemeClr val="bg1">
                    <a:lumMod val="50000"/>
                  </a:schemeClr>
                </a:solidFill>
              </a:rPr>
              <a:t>| </a:t>
            </a:r>
            <a:r>
              <a:rPr lang="en-FR" sz="3200" i="1">
                <a:solidFill>
                  <a:schemeClr val="bg1">
                    <a:lumMod val="50000"/>
                  </a:schemeClr>
                </a:solidFill>
              </a:rPr>
              <a:t>Request an account</a:t>
            </a:r>
            <a:endParaRPr lang="en-FR">
              <a:solidFill>
                <a:schemeClr val="bg1">
                  <a:lumMod val="50000"/>
                </a:schemeClr>
              </a:solidFill>
            </a:endParaRPr>
          </a:p>
        </p:txBody>
      </p:sp>
    </p:spTree>
    <p:extLst>
      <p:ext uri="{BB962C8B-B14F-4D97-AF65-F5344CB8AC3E}">
        <p14:creationId xmlns:p14="http://schemas.microsoft.com/office/powerpoint/2010/main" val="3198578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2815B-130D-9D45-8527-7A4E112A21F5}"/>
              </a:ext>
            </a:extLst>
          </p:cNvPr>
          <p:cNvSpPr>
            <a:spLocks noGrp="1"/>
          </p:cNvSpPr>
          <p:nvPr>
            <p:ph idx="1"/>
          </p:nvPr>
        </p:nvSpPr>
        <p:spPr>
          <a:xfrm>
            <a:off x="838199" y="1825625"/>
            <a:ext cx="10515599" cy="4351338"/>
          </a:xfrm>
        </p:spPr>
        <p:txBody>
          <a:bodyPr>
            <a:normAutofit/>
          </a:bodyPr>
          <a:lstStyle/>
          <a:p>
            <a:pPr marL="0" indent="0" algn="ctr">
              <a:buNone/>
            </a:pPr>
            <a:endParaRPr lang="en-GB">
              <a:hlinkClick r:id="rId3"/>
            </a:endParaRPr>
          </a:p>
          <a:p>
            <a:pPr marL="0" indent="0" algn="ctr">
              <a:buNone/>
            </a:pPr>
            <a:r>
              <a:rPr lang="en-GB">
                <a:hlinkClick r:id="rId3"/>
              </a:rPr>
              <a:t>github.com/randria/talks/tree/main/20210923-ls2n-csi-g5k_demo</a:t>
            </a:r>
            <a:br>
              <a:rPr lang="en-GB"/>
            </a:br>
            <a:endParaRPr lang="en-GB"/>
          </a:p>
          <a:p>
            <a:pPr marL="514350" indent="-514350">
              <a:buFont typeface="+mj-lt"/>
              <a:buAutoNum type="arabicPeriod"/>
            </a:pPr>
            <a:r>
              <a:rPr lang="en-GB"/>
              <a:t>First connection with SSH</a:t>
            </a:r>
          </a:p>
          <a:p>
            <a:pPr marL="514350" indent="-514350">
              <a:buFont typeface="+mj-lt"/>
              <a:buAutoNum type="arabicPeriod"/>
            </a:pPr>
            <a:r>
              <a:rPr lang="en-GB"/>
              <a:t>Discovering and visualizing resources</a:t>
            </a:r>
          </a:p>
          <a:p>
            <a:pPr marL="514350" indent="-514350">
              <a:buFont typeface="+mj-lt"/>
              <a:buAutoNum type="arabicPeriod"/>
            </a:pPr>
            <a:r>
              <a:rPr lang="en-GB"/>
              <a:t>Allocating and accessing resources</a:t>
            </a:r>
          </a:p>
          <a:p>
            <a:pPr marL="514350" indent="-514350">
              <a:buFont typeface="+mj-lt"/>
              <a:buAutoNum type="arabicPeriod"/>
            </a:pPr>
            <a:r>
              <a:rPr lang="en-GB"/>
              <a:t>Reconfiguring and deploying resources</a:t>
            </a:r>
          </a:p>
          <a:p>
            <a:pPr marL="0" indent="0">
              <a:buNone/>
            </a:pPr>
            <a:r>
              <a:rPr lang="en-GB"/>
              <a:t> </a:t>
            </a:r>
          </a:p>
        </p:txBody>
      </p:sp>
      <p:sp>
        <p:nvSpPr>
          <p:cNvPr id="9" name="Title 1">
            <a:extLst>
              <a:ext uri="{FF2B5EF4-FFF2-40B4-BE49-F238E27FC236}">
                <a16:creationId xmlns:a16="http://schemas.microsoft.com/office/drawing/2014/main" id="{A2E43E43-1BD8-9C46-B282-F69625F451EB}"/>
              </a:ext>
            </a:extLst>
          </p:cNvPr>
          <p:cNvSpPr>
            <a:spLocks noGrp="1"/>
          </p:cNvSpPr>
          <p:nvPr>
            <p:ph type="title"/>
          </p:nvPr>
        </p:nvSpPr>
        <p:spPr>
          <a:xfrm>
            <a:off x="838200" y="365125"/>
            <a:ext cx="10515600" cy="1325563"/>
          </a:xfrm>
        </p:spPr>
        <p:txBody>
          <a:bodyPr>
            <a:normAutofit/>
          </a:bodyPr>
          <a:lstStyle/>
          <a:p>
            <a:r>
              <a:rPr lang="en-FR"/>
              <a:t>How ?</a:t>
            </a:r>
            <a:br>
              <a:rPr lang="en-FR"/>
            </a:br>
            <a:r>
              <a:rPr lang="en-FR" sz="3200" i="1">
                <a:solidFill>
                  <a:schemeClr val="bg1">
                    <a:lumMod val="50000"/>
                  </a:schemeClr>
                </a:solidFill>
              </a:rPr>
              <a:t>Grid’5000 </a:t>
            </a:r>
            <a:r>
              <a:rPr lang="en-FR" sz="3200">
                <a:solidFill>
                  <a:schemeClr val="bg1">
                    <a:lumMod val="50000"/>
                  </a:schemeClr>
                </a:solidFill>
              </a:rPr>
              <a:t>| </a:t>
            </a:r>
            <a:r>
              <a:rPr lang="en-FR" sz="3200" i="1">
                <a:solidFill>
                  <a:schemeClr val="bg1">
                    <a:lumMod val="50000"/>
                  </a:schemeClr>
                </a:solidFill>
              </a:rPr>
              <a:t>Demo time</a:t>
            </a:r>
            <a:r>
              <a:rPr lang="en-FR" sz="3200" i="1" baseline="30000">
                <a:solidFill>
                  <a:schemeClr val="bg1">
                    <a:lumMod val="50000"/>
                  </a:schemeClr>
                </a:solidFill>
              </a:rPr>
              <a:t>1</a:t>
            </a:r>
            <a:r>
              <a:rPr lang="en-FR" sz="3200" i="1">
                <a:solidFill>
                  <a:schemeClr val="bg1">
                    <a:lumMod val="50000"/>
                  </a:schemeClr>
                </a:solidFill>
              </a:rPr>
              <a:t> !</a:t>
            </a:r>
            <a:endParaRPr lang="en-FR">
              <a:solidFill>
                <a:schemeClr val="bg1">
                  <a:lumMod val="50000"/>
                </a:schemeClr>
              </a:solidFill>
            </a:endParaRPr>
          </a:p>
        </p:txBody>
      </p:sp>
      <p:sp>
        <p:nvSpPr>
          <p:cNvPr id="5" name="TextBox 4">
            <a:extLst>
              <a:ext uri="{FF2B5EF4-FFF2-40B4-BE49-F238E27FC236}">
                <a16:creationId xmlns:a16="http://schemas.microsoft.com/office/drawing/2014/main" id="{B1E368BE-D86C-C048-9447-8E61728A79A4}"/>
              </a:ext>
            </a:extLst>
          </p:cNvPr>
          <p:cNvSpPr txBox="1"/>
          <p:nvPr/>
        </p:nvSpPr>
        <p:spPr>
          <a:xfrm>
            <a:off x="555702" y="6492875"/>
            <a:ext cx="5313556" cy="276999"/>
          </a:xfrm>
          <a:prstGeom prst="rect">
            <a:avLst/>
          </a:prstGeom>
          <a:noFill/>
        </p:spPr>
        <p:txBody>
          <a:bodyPr wrap="square" rtlCol="0">
            <a:spAutoFit/>
          </a:bodyPr>
          <a:lstStyle/>
          <a:p>
            <a:r>
              <a:rPr lang="en-GB" sz="1200" i="1" baseline="30000">
                <a:solidFill>
                  <a:schemeClr val="bg1">
                    <a:lumMod val="65000"/>
                  </a:schemeClr>
                </a:solidFill>
              </a:rPr>
              <a:t>1 </a:t>
            </a:r>
            <a:r>
              <a:rPr lang="en-GB" sz="1200" i="1">
                <a:solidFill>
                  <a:schemeClr val="bg1">
                    <a:lumMod val="65000"/>
                  </a:schemeClr>
                </a:solidFill>
              </a:rPr>
              <a:t>S</a:t>
            </a:r>
            <a:r>
              <a:rPr lang="en-FR" sz="1200" i="1">
                <a:solidFill>
                  <a:schemeClr val="bg1">
                    <a:lumMod val="65000"/>
                  </a:schemeClr>
                </a:solidFill>
              </a:rPr>
              <a:t>ource: </a:t>
            </a:r>
            <a:r>
              <a:rPr lang="en-GB" sz="1200" i="1">
                <a:solidFill>
                  <a:schemeClr val="bg1">
                    <a:lumMod val="65000"/>
                  </a:schemeClr>
                </a:solidFill>
                <a:hlinkClick r:id="rId4"/>
              </a:rPr>
              <a:t>https://www.grid5000.fr/w/Getting_Started</a:t>
            </a:r>
            <a:r>
              <a:rPr lang="en-GB" sz="1200" i="1">
                <a:solidFill>
                  <a:schemeClr val="bg1">
                    <a:lumMod val="65000"/>
                  </a:schemeClr>
                </a:solidFill>
              </a:rPr>
              <a:t>  </a:t>
            </a:r>
            <a:endParaRPr lang="en-FR" sz="1200" i="1">
              <a:solidFill>
                <a:schemeClr val="bg1">
                  <a:lumMod val="65000"/>
                </a:schemeClr>
              </a:solidFill>
            </a:endParaRPr>
          </a:p>
        </p:txBody>
      </p:sp>
    </p:spTree>
    <p:extLst>
      <p:ext uri="{BB962C8B-B14F-4D97-AF65-F5344CB8AC3E}">
        <p14:creationId xmlns:p14="http://schemas.microsoft.com/office/powerpoint/2010/main" val="1679860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9B7E35-40A8-484E-AB97-A70B77C61B9D}"/>
              </a:ext>
            </a:extLst>
          </p:cNvPr>
          <p:cNvSpPr>
            <a:spLocks noGrp="1"/>
          </p:cNvSpPr>
          <p:nvPr>
            <p:ph idx="1"/>
          </p:nvPr>
        </p:nvSpPr>
        <p:spPr/>
        <p:txBody>
          <a:bodyPr>
            <a:normAutofit lnSpcReduction="10000"/>
          </a:bodyPr>
          <a:lstStyle/>
          <a:p>
            <a:r>
              <a:rPr lang="en-GB"/>
              <a:t>A national large-scale and flexible </a:t>
            </a:r>
            <a:r>
              <a:rPr lang="en-GB">
                <a:highlight>
                  <a:srgbClr val="FFFF00"/>
                </a:highlight>
              </a:rPr>
              <a:t>testbed infrastructure </a:t>
            </a:r>
            <a:r>
              <a:rPr lang="en-GB"/>
              <a:t>for {distributed and cloud} - computing deploying a reconfigurable scientific intrument for </a:t>
            </a:r>
            <a:r>
              <a:rPr lang="en-GB">
                <a:highlight>
                  <a:srgbClr val="FFFF00"/>
                </a:highlight>
              </a:rPr>
              <a:t>experimental research </a:t>
            </a:r>
            <a:r>
              <a:rPr lang="en-GB"/>
              <a:t>on computer science.</a:t>
            </a:r>
          </a:p>
          <a:p>
            <a:pPr lvl="1"/>
            <a:r>
              <a:rPr lang="en-GB"/>
              <a:t>provides access to a large amount of resources</a:t>
            </a:r>
          </a:p>
          <a:p>
            <a:pPr lvl="1"/>
            <a:r>
              <a:rPr lang="en-GB"/>
              <a:t>highly reconfigurable and controllable</a:t>
            </a:r>
          </a:p>
          <a:p>
            <a:pPr lvl="1"/>
            <a:r>
              <a:rPr lang="en-GB"/>
              <a:t>advanced monitoring and measurement features</a:t>
            </a:r>
          </a:p>
          <a:p>
            <a:pPr lvl="1"/>
            <a:r>
              <a:rPr lang="en-GB"/>
              <a:t>designed to support Open Science and reproducible research</a:t>
            </a:r>
          </a:p>
          <a:p>
            <a:r>
              <a:rPr lang="en-GB"/>
              <a:t>Accept the </a:t>
            </a:r>
            <a:r>
              <a:rPr lang="en-GB">
                <a:hlinkClick r:id="rId3"/>
              </a:rPr>
              <a:t>general conditions</a:t>
            </a:r>
            <a:r>
              <a:rPr lang="en-GB"/>
              <a:t> by </a:t>
            </a:r>
            <a:r>
              <a:rPr lang="en-GB" b="1"/>
              <a:t>justifying of a use of Grid'5000 for its intended purposes </a:t>
            </a:r>
            <a:r>
              <a:rPr lang="en-GB"/>
              <a:t>before requesting an account.</a:t>
            </a:r>
          </a:p>
          <a:p>
            <a:r>
              <a:rPr lang="en-FR">
                <a:highlight>
                  <a:srgbClr val="FFFF00"/>
                </a:highlight>
              </a:rPr>
              <a:t>Save the date</a:t>
            </a:r>
            <a:r>
              <a:rPr lang="en-FR"/>
              <a:t>. 1st “Hands-On G5k : Beginner session” October, 27th.</a:t>
            </a:r>
          </a:p>
          <a:p>
            <a:pPr lvl="1"/>
            <a:r>
              <a:rPr lang="en-GB"/>
              <a:t>S</a:t>
            </a:r>
            <a:r>
              <a:rPr lang="en-FR"/>
              <a:t>ubscription is coming...</a:t>
            </a:r>
          </a:p>
        </p:txBody>
      </p:sp>
      <p:sp>
        <p:nvSpPr>
          <p:cNvPr id="4" name="Title 1">
            <a:extLst>
              <a:ext uri="{FF2B5EF4-FFF2-40B4-BE49-F238E27FC236}">
                <a16:creationId xmlns:a16="http://schemas.microsoft.com/office/drawing/2014/main" id="{8DF92A2F-1808-4F4F-A113-EDCD455D15AC}"/>
              </a:ext>
            </a:extLst>
          </p:cNvPr>
          <p:cNvSpPr>
            <a:spLocks noGrp="1"/>
          </p:cNvSpPr>
          <p:nvPr>
            <p:ph type="title"/>
          </p:nvPr>
        </p:nvSpPr>
        <p:spPr>
          <a:xfrm>
            <a:off x="838200" y="365125"/>
            <a:ext cx="10515600" cy="1325563"/>
          </a:xfrm>
        </p:spPr>
        <p:txBody>
          <a:bodyPr>
            <a:normAutofit/>
          </a:bodyPr>
          <a:lstStyle/>
          <a:p>
            <a:r>
              <a:rPr lang="en-FR"/>
              <a:t>In summary</a:t>
            </a:r>
            <a:endParaRPr lang="en-FR">
              <a:solidFill>
                <a:schemeClr val="bg1">
                  <a:lumMod val="50000"/>
                </a:schemeClr>
              </a:solidFill>
            </a:endParaRPr>
          </a:p>
        </p:txBody>
      </p:sp>
    </p:spTree>
    <p:extLst>
      <p:ext uri="{BB962C8B-B14F-4D97-AF65-F5344CB8AC3E}">
        <p14:creationId xmlns:p14="http://schemas.microsoft.com/office/powerpoint/2010/main" val="3648535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2815B-130D-9D45-8527-7A4E112A21F5}"/>
              </a:ext>
            </a:extLst>
          </p:cNvPr>
          <p:cNvSpPr>
            <a:spLocks noGrp="1"/>
          </p:cNvSpPr>
          <p:nvPr>
            <p:ph idx="1"/>
          </p:nvPr>
        </p:nvSpPr>
        <p:spPr/>
        <p:txBody>
          <a:bodyPr>
            <a:normAutofit/>
          </a:bodyPr>
          <a:lstStyle/>
          <a:p>
            <a:pPr marL="0" indent="0" algn="ctr">
              <a:buNone/>
            </a:pPr>
            <a:endParaRPr lang="en-GB" sz="4800">
              <a:hlinkClick r:id="rId3"/>
            </a:endParaRPr>
          </a:p>
          <a:p>
            <a:pPr marL="0" indent="0" algn="ctr">
              <a:buNone/>
            </a:pPr>
            <a:r>
              <a:rPr lang="en-GB" sz="4800">
                <a:hlinkClick r:id="rId3"/>
              </a:rPr>
              <a:t>grid5000.fr</a:t>
            </a:r>
            <a:endParaRPr lang="en-GB" sz="4800"/>
          </a:p>
          <a:p>
            <a:pPr marL="0" indent="0" algn="ctr">
              <a:buNone/>
            </a:pPr>
            <a:endParaRPr lang="en-GB" sz="4800"/>
          </a:p>
          <a:p>
            <a:pPr marL="0" indent="0" algn="ctr">
              <a:buNone/>
            </a:pPr>
            <a:r>
              <a:rPr lang="en-GB" sz="4800">
                <a:hlinkClick r:id="rId4"/>
              </a:rPr>
              <a:t>grid5000.fr/w/Nantes</a:t>
            </a:r>
            <a:endParaRPr lang="en-GB" sz="4800"/>
          </a:p>
        </p:txBody>
      </p:sp>
      <p:sp>
        <p:nvSpPr>
          <p:cNvPr id="9" name="Title 1">
            <a:extLst>
              <a:ext uri="{FF2B5EF4-FFF2-40B4-BE49-F238E27FC236}">
                <a16:creationId xmlns:a16="http://schemas.microsoft.com/office/drawing/2014/main" id="{A2E43E43-1BD8-9C46-B282-F69625F451EB}"/>
              </a:ext>
            </a:extLst>
          </p:cNvPr>
          <p:cNvSpPr>
            <a:spLocks noGrp="1"/>
          </p:cNvSpPr>
          <p:nvPr>
            <p:ph type="title"/>
          </p:nvPr>
        </p:nvSpPr>
        <p:spPr>
          <a:xfrm>
            <a:off x="838200" y="365125"/>
            <a:ext cx="10515600" cy="1325563"/>
          </a:xfrm>
        </p:spPr>
        <p:txBody>
          <a:bodyPr>
            <a:normAutofit/>
          </a:bodyPr>
          <a:lstStyle/>
          <a:p>
            <a:r>
              <a:rPr lang="en-FR"/>
              <a:t>Help ?</a:t>
            </a:r>
            <a:br>
              <a:rPr lang="en-FR"/>
            </a:br>
            <a:r>
              <a:rPr lang="en-FR" sz="3200" i="1">
                <a:solidFill>
                  <a:schemeClr val="bg1">
                    <a:lumMod val="50000"/>
                  </a:schemeClr>
                </a:solidFill>
              </a:rPr>
              <a:t>Grid’5000 </a:t>
            </a:r>
            <a:r>
              <a:rPr lang="en-FR" sz="3200">
                <a:solidFill>
                  <a:schemeClr val="bg1">
                    <a:lumMod val="50000"/>
                  </a:schemeClr>
                </a:solidFill>
              </a:rPr>
              <a:t>| </a:t>
            </a:r>
            <a:r>
              <a:rPr lang="en-FR" sz="3200" i="1">
                <a:solidFill>
                  <a:schemeClr val="bg1">
                    <a:lumMod val="50000"/>
                  </a:schemeClr>
                </a:solidFill>
              </a:rPr>
              <a:t>On your bookmarks</a:t>
            </a:r>
            <a:endParaRPr lang="en-FR">
              <a:solidFill>
                <a:schemeClr val="bg1">
                  <a:lumMod val="50000"/>
                </a:schemeClr>
              </a:solidFill>
            </a:endParaRPr>
          </a:p>
        </p:txBody>
      </p:sp>
    </p:spTree>
    <p:extLst>
      <p:ext uri="{BB962C8B-B14F-4D97-AF65-F5344CB8AC3E}">
        <p14:creationId xmlns:p14="http://schemas.microsoft.com/office/powerpoint/2010/main" val="2657592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E542BA-7D67-4C42-8967-24FA0F6A8C4C}"/>
              </a:ext>
            </a:extLst>
          </p:cNvPr>
          <p:cNvSpPr>
            <a:spLocks noGrp="1"/>
          </p:cNvSpPr>
          <p:nvPr>
            <p:ph idx="1"/>
          </p:nvPr>
        </p:nvSpPr>
        <p:spPr/>
        <p:txBody>
          <a:bodyPr>
            <a:normAutofit fontScale="85000" lnSpcReduction="20000"/>
          </a:bodyPr>
          <a:lstStyle/>
          <a:p>
            <a:r>
              <a:rPr lang="en-FR"/>
              <a:t>Richard </a:t>
            </a:r>
            <a:r>
              <a:rPr lang="en-FR" b="1"/>
              <a:t>RANDRIATOAMANANA</a:t>
            </a:r>
            <a:r>
              <a:rPr lang="en-FR"/>
              <a:t>, </a:t>
            </a:r>
          </a:p>
          <a:p>
            <a:pPr lvl="1"/>
            <a:r>
              <a:rPr lang="en-FR"/>
              <a:t>Reseach Support Team and main lab tech contact for infra/g5k</a:t>
            </a:r>
          </a:p>
          <a:p>
            <a:pPr lvl="1"/>
            <a:r>
              <a:rPr lang="en-GB"/>
              <a:t>By email: </a:t>
            </a:r>
            <a:r>
              <a:rPr lang="en-GB">
                <a:hlinkClick r:id="rId2"/>
              </a:rPr>
              <a:t>randria@ls2n.fr</a:t>
            </a:r>
            <a:r>
              <a:rPr lang="en-GB"/>
              <a:t> or </a:t>
            </a:r>
            <a:r>
              <a:rPr lang="en-GB">
                <a:hlinkClick r:id="rId3"/>
              </a:rPr>
              <a:t>soutien-ia@ls2n.fr</a:t>
            </a:r>
            <a:endParaRPr lang="en-GB"/>
          </a:p>
          <a:p>
            <a:r>
              <a:rPr lang="en-FR"/>
              <a:t>Adrien </a:t>
            </a:r>
            <a:r>
              <a:rPr lang="en-FR" b="1"/>
              <a:t>LEBRE </a:t>
            </a:r>
            <a:r>
              <a:rPr lang="en-FR"/>
              <a:t>(Team leader)</a:t>
            </a:r>
            <a:endParaRPr lang="en-FR" b="1"/>
          </a:p>
          <a:p>
            <a:pPr lvl="1"/>
            <a:r>
              <a:rPr lang="en-FR"/>
              <a:t>Team LS2N/STACK</a:t>
            </a:r>
          </a:p>
          <a:p>
            <a:pPr lvl="1"/>
            <a:r>
              <a:rPr lang="en-GB"/>
              <a:t>Account manager G5k-Nantes</a:t>
            </a:r>
            <a:endParaRPr lang="en-FR"/>
          </a:p>
          <a:p>
            <a:pPr lvl="1"/>
            <a:r>
              <a:rPr lang="en-FR">
                <a:hlinkClick r:id="rId4"/>
              </a:rPr>
              <a:t>G5k Scientific Site Committee Member</a:t>
            </a:r>
            <a:endParaRPr lang="en-FR"/>
          </a:p>
          <a:p>
            <a:r>
              <a:rPr lang="en-FR"/>
              <a:t>Jean-Marc </a:t>
            </a:r>
            <a:r>
              <a:rPr lang="en-FR" b="1"/>
              <a:t>MENAUD </a:t>
            </a:r>
            <a:r>
              <a:rPr lang="en-FR"/>
              <a:t>(Samurai)</a:t>
            </a:r>
            <a:endParaRPr lang="en-FR" b="1"/>
          </a:p>
          <a:p>
            <a:pPr lvl="1"/>
            <a:r>
              <a:rPr lang="en-FR"/>
              <a:t>Team LS2N/STACK</a:t>
            </a:r>
          </a:p>
          <a:p>
            <a:pPr lvl="1"/>
            <a:r>
              <a:rPr lang="en-GB"/>
              <a:t>CPER project Leader</a:t>
            </a:r>
          </a:p>
          <a:p>
            <a:pPr lvl="1"/>
            <a:r>
              <a:rPr lang="en-FR">
                <a:hlinkClick r:id="rId4"/>
              </a:rPr>
              <a:t>G5k Scientific Site Committee Member</a:t>
            </a:r>
            <a:endParaRPr lang="en-FR"/>
          </a:p>
          <a:p>
            <a:r>
              <a:rPr lang="en-GB"/>
              <a:t>Remous-Aris </a:t>
            </a:r>
            <a:r>
              <a:rPr lang="en-GB" b="1"/>
              <a:t>KOUTSIAMANIS </a:t>
            </a:r>
            <a:r>
              <a:rPr lang="en-GB"/>
              <a:t>and Rémy </a:t>
            </a:r>
            <a:r>
              <a:rPr lang="en-GB" b="1"/>
              <a:t>POTTIER</a:t>
            </a:r>
            <a:r>
              <a:rPr lang="en-GB"/>
              <a:t> (</a:t>
            </a:r>
            <a:r>
              <a:rPr lang="en-GB" i="1"/>
              <a:t>until end of Oct.</a:t>
            </a:r>
            <a:r>
              <a:rPr lang="en-GB"/>
              <a:t>)</a:t>
            </a:r>
          </a:p>
          <a:p>
            <a:pPr lvl="1"/>
            <a:r>
              <a:rPr lang="en-FR"/>
              <a:t>Team LS2N/STACK</a:t>
            </a:r>
          </a:p>
          <a:p>
            <a:pPr lvl="1"/>
            <a:r>
              <a:rPr lang="en-GB"/>
              <a:t>Support and technical contacts</a:t>
            </a:r>
          </a:p>
          <a:p>
            <a:pPr lvl="1"/>
            <a:endParaRPr lang="en-FR"/>
          </a:p>
        </p:txBody>
      </p:sp>
      <p:sp>
        <p:nvSpPr>
          <p:cNvPr id="4" name="Title 1">
            <a:extLst>
              <a:ext uri="{FF2B5EF4-FFF2-40B4-BE49-F238E27FC236}">
                <a16:creationId xmlns:a16="http://schemas.microsoft.com/office/drawing/2014/main" id="{D42AE6CF-A4D7-6641-915A-3123D1566C6C}"/>
              </a:ext>
            </a:extLst>
          </p:cNvPr>
          <p:cNvSpPr>
            <a:spLocks noGrp="1"/>
          </p:cNvSpPr>
          <p:nvPr>
            <p:ph type="title"/>
          </p:nvPr>
        </p:nvSpPr>
        <p:spPr>
          <a:xfrm>
            <a:off x="838200" y="365125"/>
            <a:ext cx="10515600" cy="1325563"/>
          </a:xfrm>
        </p:spPr>
        <p:txBody>
          <a:bodyPr>
            <a:normAutofit/>
          </a:bodyPr>
          <a:lstStyle/>
          <a:p>
            <a:r>
              <a:rPr lang="en-FR"/>
              <a:t>Who ?</a:t>
            </a:r>
            <a:br>
              <a:rPr lang="en-FR"/>
            </a:br>
            <a:r>
              <a:rPr lang="en-FR" sz="3200" i="1">
                <a:solidFill>
                  <a:schemeClr val="bg1">
                    <a:lumMod val="50000"/>
                  </a:schemeClr>
                </a:solidFill>
              </a:rPr>
              <a:t>Grid’5000 </a:t>
            </a:r>
            <a:r>
              <a:rPr lang="en-FR" sz="3200">
                <a:solidFill>
                  <a:schemeClr val="bg1">
                    <a:lumMod val="50000"/>
                  </a:schemeClr>
                </a:solidFill>
              </a:rPr>
              <a:t>| </a:t>
            </a:r>
            <a:r>
              <a:rPr lang="en-FR" sz="3200" i="1">
                <a:solidFill>
                  <a:schemeClr val="bg1">
                    <a:lumMod val="50000"/>
                  </a:schemeClr>
                </a:solidFill>
              </a:rPr>
              <a:t>LS2N Contact &amp; Support</a:t>
            </a:r>
            <a:endParaRPr lang="en-FR">
              <a:solidFill>
                <a:schemeClr val="bg1">
                  <a:lumMod val="50000"/>
                </a:schemeClr>
              </a:solidFill>
            </a:endParaRPr>
          </a:p>
        </p:txBody>
      </p:sp>
    </p:spTree>
    <p:extLst>
      <p:ext uri="{BB962C8B-B14F-4D97-AF65-F5344CB8AC3E}">
        <p14:creationId xmlns:p14="http://schemas.microsoft.com/office/powerpoint/2010/main" val="1006559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9C17-37AA-CE43-B16B-13BB5BC6663B}"/>
              </a:ext>
            </a:extLst>
          </p:cNvPr>
          <p:cNvSpPr>
            <a:spLocks noGrp="1"/>
          </p:cNvSpPr>
          <p:nvPr>
            <p:ph type="title"/>
          </p:nvPr>
        </p:nvSpPr>
        <p:spPr/>
        <p:txBody>
          <a:bodyPr/>
          <a:lstStyle/>
          <a:p>
            <a:r>
              <a:rPr lang="en-FR"/>
              <a:t>Credits &amp; Thank you!</a:t>
            </a:r>
          </a:p>
        </p:txBody>
      </p:sp>
      <p:sp>
        <p:nvSpPr>
          <p:cNvPr id="3" name="Content Placeholder 2">
            <a:extLst>
              <a:ext uri="{FF2B5EF4-FFF2-40B4-BE49-F238E27FC236}">
                <a16:creationId xmlns:a16="http://schemas.microsoft.com/office/drawing/2014/main" id="{11103634-1362-F142-B5C4-D46B2FFD90CF}"/>
              </a:ext>
            </a:extLst>
          </p:cNvPr>
          <p:cNvSpPr>
            <a:spLocks noGrp="1"/>
          </p:cNvSpPr>
          <p:nvPr>
            <p:ph idx="1"/>
          </p:nvPr>
        </p:nvSpPr>
        <p:spPr/>
        <p:txBody>
          <a:bodyPr>
            <a:normAutofit/>
          </a:bodyPr>
          <a:lstStyle/>
          <a:p>
            <a:r>
              <a:rPr lang="en-GB" sz="2400">
                <a:hlinkClick r:id="rId2"/>
              </a:rPr>
              <a:t>https://www.grid5000.fr</a:t>
            </a:r>
            <a:endParaRPr lang="en-GB" sz="2400"/>
          </a:p>
          <a:p>
            <a:r>
              <a:rPr lang="en-GB" sz="2400" b="1"/>
              <a:t>Formation Groupe Calcul </a:t>
            </a:r>
            <a:r>
              <a:rPr lang="en-GB" sz="2400"/>
              <a:t>“Utilisation de Grid’5000 pour la réalisation de benchmarks”, </a:t>
            </a:r>
            <a:r>
              <a:rPr lang="en-GB" sz="2400" i="1"/>
              <a:t>S. Delamare / A. Cadiou / L. Pouillloux, Oct. 2020</a:t>
            </a:r>
            <a:br>
              <a:rPr lang="en-GB" sz="2400"/>
            </a:br>
            <a:r>
              <a:rPr lang="en-GB" sz="2400" i="1">
                <a:hlinkClick r:id="rId3"/>
              </a:rPr>
              <a:t>https://calcul.math.cnrs.fr/2020-04-formation-g5k.html</a:t>
            </a:r>
            <a:r>
              <a:rPr lang="en-GB" sz="2400" i="1"/>
              <a:t> </a:t>
            </a:r>
          </a:p>
          <a:p>
            <a:r>
              <a:rPr lang="en-GB" sz="2400" b="1"/>
              <a:t>OCIF Talk </a:t>
            </a:r>
            <a:r>
              <a:rPr lang="en-GB" sz="2400"/>
              <a:t>“Using Grid’5000” de </a:t>
            </a:r>
            <a:r>
              <a:rPr lang="en-GB" sz="2400" i="1"/>
              <a:t>Remous-Aris Koutsiamanis (IMTA), 2019</a:t>
            </a:r>
          </a:p>
          <a:p>
            <a:r>
              <a:rPr lang="en-GB" sz="2400"/>
              <a:t>“The data-centers facet of SILECS (a.k.a G5k)” de </a:t>
            </a:r>
            <a:r>
              <a:rPr lang="en-GB" sz="2400" i="1"/>
              <a:t>Frédéric Desprez et Lucas Nussbaum, 2019, </a:t>
            </a:r>
            <a:r>
              <a:rPr lang="en-GB" sz="2400" i="1">
                <a:hlinkClick r:id="rId4"/>
              </a:rPr>
              <a:t>https://www.grid5000.fr/mediawiki/images/Grid5000.pdf</a:t>
            </a:r>
            <a:r>
              <a:rPr lang="en-GB" sz="2400" i="1"/>
              <a:t> </a:t>
            </a:r>
            <a:endParaRPr lang="en-GB" sz="2400" b="1"/>
          </a:p>
          <a:p>
            <a:r>
              <a:rPr lang="en-GB" sz="2400" b="1"/>
              <a:t>TP Inria Lille </a:t>
            </a:r>
            <a:r>
              <a:rPr lang="en-GB" sz="2400"/>
              <a:t>“Premiers pas avec G5k” de </a:t>
            </a:r>
            <a:r>
              <a:rPr lang="en-GB" sz="2400" i="1"/>
              <a:t>Simon Delamare (LIP Lyon), 2014</a:t>
            </a:r>
            <a:br>
              <a:rPr lang="en-GB" sz="2400"/>
            </a:br>
            <a:r>
              <a:rPr lang="en-GB" sz="2400" i="1">
                <a:hlinkClick r:id="rId5"/>
              </a:rPr>
              <a:t>https://www.grid5000.fr/w/User:Sdelamare/Lille_Tutorial</a:t>
            </a:r>
            <a:endParaRPr lang="en-GB" sz="2400" i="1"/>
          </a:p>
        </p:txBody>
      </p:sp>
    </p:spTree>
    <p:extLst>
      <p:ext uri="{BB962C8B-B14F-4D97-AF65-F5344CB8AC3E}">
        <p14:creationId xmlns:p14="http://schemas.microsoft.com/office/powerpoint/2010/main" val="300103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D579-D35C-7146-8037-8425E3CAF7CA}"/>
              </a:ext>
            </a:extLst>
          </p:cNvPr>
          <p:cNvSpPr>
            <a:spLocks noGrp="1"/>
          </p:cNvSpPr>
          <p:nvPr>
            <p:ph type="title"/>
          </p:nvPr>
        </p:nvSpPr>
        <p:spPr/>
        <p:txBody>
          <a:bodyPr/>
          <a:lstStyle/>
          <a:p>
            <a:r>
              <a:rPr lang="en-FR"/>
              <a:t>Why do experiments</a:t>
            </a:r>
            <a:r>
              <a:rPr lang="en-FR" sz="4000" baseline="30000"/>
              <a:t>1</a:t>
            </a:r>
            <a:r>
              <a:rPr lang="en-FR"/>
              <a:t> ?</a:t>
            </a:r>
          </a:p>
        </p:txBody>
      </p:sp>
      <p:pic>
        <p:nvPicPr>
          <p:cNvPr id="4" name="Picture 3">
            <a:extLst>
              <a:ext uri="{FF2B5EF4-FFF2-40B4-BE49-F238E27FC236}">
                <a16:creationId xmlns:a16="http://schemas.microsoft.com/office/drawing/2014/main" id="{F59D10FB-E018-E745-9464-AB764F87C1BD}"/>
              </a:ext>
            </a:extLst>
          </p:cNvPr>
          <p:cNvPicPr>
            <a:picLocks noChangeAspect="1"/>
          </p:cNvPicPr>
          <p:nvPr/>
        </p:nvPicPr>
        <p:blipFill>
          <a:blip r:embed="rId3"/>
          <a:stretch>
            <a:fillRect/>
          </a:stretch>
        </p:blipFill>
        <p:spPr>
          <a:xfrm>
            <a:off x="838200" y="1690688"/>
            <a:ext cx="10062117" cy="4875252"/>
          </a:xfrm>
          <a:prstGeom prst="rect">
            <a:avLst/>
          </a:prstGeom>
        </p:spPr>
      </p:pic>
      <p:sp>
        <p:nvSpPr>
          <p:cNvPr id="5" name="TextBox 4">
            <a:extLst>
              <a:ext uri="{FF2B5EF4-FFF2-40B4-BE49-F238E27FC236}">
                <a16:creationId xmlns:a16="http://schemas.microsoft.com/office/drawing/2014/main" id="{BE48DAC1-3756-7A46-B4DE-EE5ECA3E41A7}"/>
              </a:ext>
            </a:extLst>
          </p:cNvPr>
          <p:cNvSpPr txBox="1"/>
          <p:nvPr/>
        </p:nvSpPr>
        <p:spPr>
          <a:xfrm>
            <a:off x="555702" y="6492875"/>
            <a:ext cx="5313556" cy="276999"/>
          </a:xfrm>
          <a:prstGeom prst="rect">
            <a:avLst/>
          </a:prstGeom>
          <a:noFill/>
        </p:spPr>
        <p:txBody>
          <a:bodyPr wrap="square" rtlCol="0">
            <a:spAutoFit/>
          </a:bodyPr>
          <a:lstStyle/>
          <a:p>
            <a:r>
              <a:rPr lang="en-FR" sz="1200" i="1" baseline="30000">
                <a:solidFill>
                  <a:schemeClr val="bg1">
                    <a:lumMod val="65000"/>
                  </a:schemeClr>
                </a:solidFill>
              </a:rPr>
              <a:t>1</a:t>
            </a:r>
            <a:r>
              <a:rPr lang="en-FR" sz="1200" i="1">
                <a:solidFill>
                  <a:schemeClr val="bg1">
                    <a:lumMod val="65000"/>
                  </a:schemeClr>
                </a:solidFill>
              </a:rPr>
              <a:t> Extract from a talk at NSFCloud in 2014 by Kate Keahey (Argonne Nat. Lab.)</a:t>
            </a:r>
          </a:p>
        </p:txBody>
      </p:sp>
    </p:spTree>
    <p:extLst>
      <p:ext uri="{BB962C8B-B14F-4D97-AF65-F5344CB8AC3E}">
        <p14:creationId xmlns:p14="http://schemas.microsoft.com/office/powerpoint/2010/main" val="181224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0FCE-079E-8C41-B7FE-1CECA74EFC61}"/>
              </a:ext>
            </a:extLst>
          </p:cNvPr>
          <p:cNvSpPr>
            <a:spLocks noGrp="1"/>
          </p:cNvSpPr>
          <p:nvPr>
            <p:ph type="title"/>
          </p:nvPr>
        </p:nvSpPr>
        <p:spPr/>
        <p:txBody>
          <a:bodyPr>
            <a:normAutofit/>
          </a:bodyPr>
          <a:lstStyle/>
          <a:p>
            <a:r>
              <a:rPr lang="en-FR"/>
              <a:t>Why ?</a:t>
            </a:r>
            <a:br>
              <a:rPr lang="en-FR"/>
            </a:br>
            <a:r>
              <a:rPr lang="en-FR" sz="3200" i="1">
                <a:solidFill>
                  <a:schemeClr val="bg1">
                    <a:lumMod val="50000"/>
                  </a:schemeClr>
                </a:solidFill>
              </a:rPr>
              <a:t>IT Resources for Research</a:t>
            </a:r>
            <a:endParaRPr lang="en-FR">
              <a:solidFill>
                <a:schemeClr val="bg1">
                  <a:lumMod val="50000"/>
                </a:schemeClr>
              </a:solidFill>
            </a:endParaRPr>
          </a:p>
        </p:txBody>
      </p:sp>
      <p:sp>
        <p:nvSpPr>
          <p:cNvPr id="3" name="Content Placeholder 2">
            <a:extLst>
              <a:ext uri="{FF2B5EF4-FFF2-40B4-BE49-F238E27FC236}">
                <a16:creationId xmlns:a16="http://schemas.microsoft.com/office/drawing/2014/main" id="{FB62815B-130D-9D45-8527-7A4E112A21F5}"/>
              </a:ext>
            </a:extLst>
          </p:cNvPr>
          <p:cNvSpPr>
            <a:spLocks noGrp="1"/>
          </p:cNvSpPr>
          <p:nvPr>
            <p:ph idx="1"/>
          </p:nvPr>
        </p:nvSpPr>
        <p:spPr/>
        <p:txBody>
          <a:bodyPr>
            <a:noAutofit/>
          </a:bodyPr>
          <a:lstStyle/>
          <a:p>
            <a:pPr marL="0" indent="0">
              <a:buNone/>
            </a:pPr>
            <a:r>
              <a:rPr lang="en-GB" sz="3200"/>
              <a:t>Carrying out "</a:t>
            </a:r>
            <a:r>
              <a:rPr lang="en-GB" sz="3200">
                <a:solidFill>
                  <a:srgbClr val="FF0000"/>
                </a:solidFill>
              </a:rPr>
              <a:t>experiments</a:t>
            </a:r>
            <a:r>
              <a:rPr lang="en-GB" sz="3200"/>
              <a:t>" is essential in computer science today and “good experiments”</a:t>
            </a:r>
            <a:r>
              <a:rPr lang="en-GB" sz="3200" baseline="30000"/>
              <a:t>1</a:t>
            </a:r>
            <a:r>
              <a:rPr lang="en-GB" sz="3200"/>
              <a:t> should fulfill the following properties.</a:t>
            </a:r>
            <a:endParaRPr lang="en-GB"/>
          </a:p>
          <a:p>
            <a:pPr lvl="1"/>
            <a:r>
              <a:rPr lang="en-GB" sz="2800" b="1"/>
              <a:t>Reproducibility</a:t>
            </a:r>
            <a:r>
              <a:rPr lang="en-GB" sz="2800"/>
              <a:t> : same result with same input</a:t>
            </a:r>
          </a:p>
          <a:p>
            <a:pPr lvl="1"/>
            <a:r>
              <a:rPr lang="en-GB" sz="2800" b="1"/>
              <a:t>Extensibility </a:t>
            </a:r>
            <a:r>
              <a:rPr lang="en-GB" sz="2800"/>
              <a:t>: target </a:t>
            </a:r>
            <a:r>
              <a:rPr lang="en-GB" sz="2800">
                <a:solidFill>
                  <a:srgbClr val="FF0000"/>
                </a:solidFill>
              </a:rPr>
              <a:t>comparaisons</a:t>
            </a:r>
            <a:r>
              <a:rPr lang="en-GB" sz="2800"/>
              <a:t> with other works</a:t>
            </a:r>
          </a:p>
          <a:p>
            <a:pPr lvl="1"/>
            <a:r>
              <a:rPr lang="en-GB" sz="2800" b="1"/>
              <a:t>Applicability </a:t>
            </a:r>
            <a:r>
              <a:rPr lang="en-GB" sz="2800"/>
              <a:t>: define </a:t>
            </a:r>
            <a:r>
              <a:rPr lang="en-GB" sz="2800">
                <a:solidFill>
                  <a:srgbClr val="FF0000"/>
                </a:solidFill>
              </a:rPr>
              <a:t>realistic params </a:t>
            </a:r>
            <a:r>
              <a:rPr lang="en-GB" sz="2800"/>
              <a:t>(easy calibration, ..)</a:t>
            </a:r>
          </a:p>
          <a:p>
            <a:pPr lvl="1"/>
            <a:r>
              <a:rPr lang="en-GB" sz="2800" b="1"/>
              <a:t>“Revisability”</a:t>
            </a:r>
            <a:r>
              <a:rPr lang="en-GB" sz="2800"/>
              <a:t> : help to identity the reasons (</a:t>
            </a:r>
            <a:r>
              <a:rPr lang="en-GB" sz="2800">
                <a:solidFill>
                  <a:srgbClr val="FF0000"/>
                </a:solidFill>
              </a:rPr>
              <a:t>object of study</a:t>
            </a:r>
            <a:r>
              <a:rPr lang="en-GB" sz="2800"/>
              <a:t>)</a:t>
            </a:r>
            <a:endParaRPr lang="en-GB" sz="2800" b="1"/>
          </a:p>
        </p:txBody>
      </p:sp>
      <p:sp>
        <p:nvSpPr>
          <p:cNvPr id="4" name="TextBox 3">
            <a:extLst>
              <a:ext uri="{FF2B5EF4-FFF2-40B4-BE49-F238E27FC236}">
                <a16:creationId xmlns:a16="http://schemas.microsoft.com/office/drawing/2014/main" id="{D43E9141-8474-2441-9E6A-7500CB341188}"/>
              </a:ext>
            </a:extLst>
          </p:cNvPr>
          <p:cNvSpPr txBox="1"/>
          <p:nvPr/>
        </p:nvSpPr>
        <p:spPr>
          <a:xfrm>
            <a:off x="555702" y="6492875"/>
            <a:ext cx="5313556" cy="276999"/>
          </a:xfrm>
          <a:prstGeom prst="rect">
            <a:avLst/>
          </a:prstGeom>
          <a:noFill/>
        </p:spPr>
        <p:txBody>
          <a:bodyPr wrap="square" rtlCol="0">
            <a:spAutoFit/>
          </a:bodyPr>
          <a:lstStyle/>
          <a:p>
            <a:r>
              <a:rPr lang="en-FR" sz="1200" i="1" baseline="30000">
                <a:solidFill>
                  <a:schemeClr val="bg1">
                    <a:lumMod val="65000"/>
                  </a:schemeClr>
                </a:solidFill>
              </a:rPr>
              <a:t>1</a:t>
            </a:r>
            <a:r>
              <a:rPr lang="en-FR" sz="1200" i="1">
                <a:solidFill>
                  <a:schemeClr val="bg1">
                    <a:lumMod val="65000"/>
                  </a:schemeClr>
                </a:solidFill>
              </a:rPr>
              <a:t> Inspired from a talk at SILECS School in 2018 given by F. Desprez (INRIA)</a:t>
            </a:r>
          </a:p>
        </p:txBody>
      </p:sp>
    </p:spTree>
    <p:extLst>
      <p:ext uri="{BB962C8B-B14F-4D97-AF65-F5344CB8AC3E}">
        <p14:creationId xmlns:p14="http://schemas.microsoft.com/office/powerpoint/2010/main" val="70670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0FCE-079E-8C41-B7FE-1CECA74EFC61}"/>
              </a:ext>
            </a:extLst>
          </p:cNvPr>
          <p:cNvSpPr>
            <a:spLocks noGrp="1"/>
          </p:cNvSpPr>
          <p:nvPr>
            <p:ph type="title"/>
          </p:nvPr>
        </p:nvSpPr>
        <p:spPr/>
        <p:txBody>
          <a:bodyPr>
            <a:normAutofit/>
          </a:bodyPr>
          <a:lstStyle/>
          <a:p>
            <a:r>
              <a:rPr lang="en-FR"/>
              <a:t>Why ?</a:t>
            </a:r>
            <a:br>
              <a:rPr lang="en-FR"/>
            </a:br>
            <a:r>
              <a:rPr lang="en-FR" sz="3200" i="1">
                <a:solidFill>
                  <a:schemeClr val="bg1">
                    <a:lumMod val="50000"/>
                  </a:schemeClr>
                </a:solidFill>
              </a:rPr>
              <a:t>IT Landscape for Experimentation</a:t>
            </a:r>
            <a:endParaRPr lang="en-FR" i="1">
              <a:solidFill>
                <a:schemeClr val="bg1">
                  <a:lumMod val="50000"/>
                </a:schemeClr>
              </a:solidFill>
            </a:endParaRPr>
          </a:p>
        </p:txBody>
      </p:sp>
      <p:sp>
        <p:nvSpPr>
          <p:cNvPr id="3" name="Content Placeholder 2">
            <a:extLst>
              <a:ext uri="{FF2B5EF4-FFF2-40B4-BE49-F238E27FC236}">
                <a16:creationId xmlns:a16="http://schemas.microsoft.com/office/drawing/2014/main" id="{FB62815B-130D-9D45-8527-7A4E112A21F5}"/>
              </a:ext>
            </a:extLst>
          </p:cNvPr>
          <p:cNvSpPr>
            <a:spLocks noGrp="1"/>
          </p:cNvSpPr>
          <p:nvPr>
            <p:ph idx="1"/>
          </p:nvPr>
        </p:nvSpPr>
        <p:spPr/>
        <p:txBody>
          <a:bodyPr>
            <a:normAutofit fontScale="70000" lnSpcReduction="20000"/>
          </a:bodyPr>
          <a:lstStyle/>
          <a:p>
            <a:pPr marL="0" indent="0">
              <a:buNone/>
            </a:pPr>
            <a:r>
              <a:rPr lang="en-GB" b="1"/>
              <a:t>Where ?</a:t>
            </a:r>
            <a:endParaRPr lang="en-GB"/>
          </a:p>
          <a:p>
            <a:pPr marL="0" indent="0">
              <a:buNone/>
            </a:pPr>
            <a:r>
              <a:rPr lang="en-GB"/>
              <a:t>On his personal computer or lab/team machine, enabling virtualization or containerization</a:t>
            </a:r>
          </a:p>
          <a:p>
            <a:pPr lvl="1">
              <a:buFont typeface="Wingdings" pitchFamily="2" charset="2"/>
              <a:buChar char="à"/>
            </a:pPr>
            <a:r>
              <a:rPr lang="en-GB"/>
              <a:t>Insufficient (material) resources for large-scale deployment</a:t>
            </a:r>
          </a:p>
          <a:p>
            <a:pPr marL="0" indent="0">
              <a:buNone/>
            </a:pPr>
            <a:r>
              <a:rPr lang="en-GB"/>
              <a:t>On a datacenter or supercomputering facility (state) or a “mesocentre” (local/region)</a:t>
            </a:r>
          </a:p>
          <a:p>
            <a:pPr lvl="1">
              <a:buFont typeface="Wingdings" pitchFamily="2" charset="2"/>
              <a:buChar char="à"/>
            </a:pPr>
            <a:r>
              <a:rPr lang="en-GB"/>
              <a:t>Sometimes unsuitable for your needs</a:t>
            </a:r>
          </a:p>
          <a:p>
            <a:pPr lvl="1">
              <a:buFont typeface="Wingdings" pitchFamily="2" charset="2"/>
              <a:buChar char="à"/>
            </a:pPr>
            <a:r>
              <a:rPr lang="en-GB"/>
              <a:t>Generally a unique architecture and a limited network bandwidth </a:t>
            </a:r>
          </a:p>
          <a:p>
            <a:pPr lvl="1">
              <a:buFont typeface="Wingdings" pitchFamily="2" charset="2"/>
              <a:buChar char="à"/>
            </a:pPr>
            <a:r>
              <a:rPr lang="en-GB"/>
              <a:t>Lack of flexibility in terms of configuration, security (access, system with no root rights), support limited, etc.</a:t>
            </a:r>
          </a:p>
          <a:p>
            <a:pPr marL="0" indent="0">
              <a:buNone/>
            </a:pPr>
            <a:r>
              <a:rPr lang="en-GB"/>
              <a:t>In a cloud infrastructure</a:t>
            </a:r>
          </a:p>
          <a:p>
            <a:pPr lvl="1">
              <a:buFont typeface="Wingdings" pitchFamily="2" charset="2"/>
              <a:buChar char="à"/>
            </a:pPr>
            <a:r>
              <a:rPr lang="en-GB"/>
              <a:t>Virtualization and container vs. Physical hardware (bare-metal)</a:t>
            </a:r>
          </a:p>
          <a:p>
            <a:pPr lvl="1">
              <a:buFont typeface="Wingdings" pitchFamily="2" charset="2"/>
              <a:buChar char="à"/>
            </a:pPr>
            <a:r>
              <a:rPr lang="en-GB"/>
              <a:t>Public (AWS, Azure, GCP, etc.) 🙁 </a:t>
            </a:r>
            <a:r>
              <a:rPr lang="en-GB">
                <a:solidFill>
                  <a:srgbClr val="FF0000"/>
                </a:solidFill>
              </a:rPr>
              <a:t>No information/guarantees on placement, multi-tenancy, etc.</a:t>
            </a:r>
          </a:p>
          <a:p>
            <a:pPr lvl="1">
              <a:buFont typeface="Wingdings" pitchFamily="2" charset="2"/>
              <a:buChar char="à"/>
            </a:pPr>
            <a:r>
              <a:rPr lang="en-GB"/>
              <a:t>Private (Shared Observable Infra) 🙂 </a:t>
            </a:r>
            <a:r>
              <a:rPr lang="en-GB">
                <a:solidFill>
                  <a:schemeClr val="accent6"/>
                </a:solidFill>
              </a:rPr>
              <a:t>Monitoring &amp; Measurement</a:t>
            </a:r>
            <a:r>
              <a:rPr lang="en-GB"/>
              <a:t>  🙁 </a:t>
            </a:r>
            <a:r>
              <a:rPr lang="en-GB">
                <a:solidFill>
                  <a:srgbClr val="FF0000"/>
                </a:solidFill>
              </a:rPr>
              <a:t>No control over infra settings.</a:t>
            </a:r>
          </a:p>
          <a:p>
            <a:pPr lvl="1">
              <a:buFont typeface="Wingdings" pitchFamily="2" charset="2"/>
              <a:buChar char="à"/>
            </a:pPr>
            <a:r>
              <a:rPr lang="en-GB"/>
              <a:t>Bare-metal as a service, a fully reconfigurable infra. 🙂 </a:t>
            </a:r>
            <a:r>
              <a:rPr lang="en-GB">
                <a:solidFill>
                  <a:schemeClr val="accent6"/>
                </a:solidFill>
              </a:rPr>
              <a:t>Control/alter all layers (virtualization, OS, networking)</a:t>
            </a:r>
            <a:r>
              <a:rPr lang="en-GB"/>
              <a:t> </a:t>
            </a:r>
            <a:endParaRPr lang="en-GB" b="1">
              <a:highlight>
                <a:srgbClr val="FFFF00"/>
              </a:highlight>
            </a:endParaRPr>
          </a:p>
          <a:p>
            <a:pPr marL="0" indent="0">
              <a:buNone/>
            </a:pPr>
            <a:endParaRPr lang="en-GB" b="1">
              <a:highlight>
                <a:srgbClr val="FFFF00"/>
              </a:highlight>
            </a:endParaRPr>
          </a:p>
          <a:p>
            <a:pPr marL="0" indent="0" algn="ctr">
              <a:buNone/>
            </a:pPr>
            <a:r>
              <a:rPr lang="en-GB" sz="3800" b="1">
                <a:highlight>
                  <a:srgbClr val="FFFF00"/>
                </a:highlight>
              </a:rPr>
              <a:t>Mutualization? </a:t>
            </a:r>
            <a:r>
              <a:rPr lang="en-GB" sz="3800" i="1">
                <a:highlight>
                  <a:srgbClr val="FFFF00"/>
                </a:highlight>
              </a:rPr>
              <a:t>equipments, tools, support &amp; training, good practices, etc.</a:t>
            </a:r>
            <a:endParaRPr lang="en-FR" sz="3800" i="1">
              <a:highlight>
                <a:srgbClr val="FFFF00"/>
              </a:highlight>
            </a:endParaRPr>
          </a:p>
        </p:txBody>
      </p:sp>
    </p:spTree>
    <p:extLst>
      <p:ext uri="{BB962C8B-B14F-4D97-AF65-F5344CB8AC3E}">
        <p14:creationId xmlns:p14="http://schemas.microsoft.com/office/powerpoint/2010/main" val="174028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0FCE-079E-8C41-B7FE-1CECA74EFC61}"/>
              </a:ext>
            </a:extLst>
          </p:cNvPr>
          <p:cNvSpPr>
            <a:spLocks noGrp="1"/>
          </p:cNvSpPr>
          <p:nvPr>
            <p:ph type="title"/>
          </p:nvPr>
        </p:nvSpPr>
        <p:spPr/>
        <p:txBody>
          <a:bodyPr>
            <a:normAutofit/>
          </a:bodyPr>
          <a:lstStyle/>
          <a:p>
            <a:r>
              <a:rPr lang="en-FR"/>
              <a:t>What ?</a:t>
            </a:r>
            <a:br>
              <a:rPr lang="en-FR"/>
            </a:br>
            <a:r>
              <a:rPr lang="en-FR" sz="3200" i="1">
                <a:solidFill>
                  <a:schemeClr val="bg1">
                    <a:lumMod val="50000"/>
                  </a:schemeClr>
                </a:solidFill>
              </a:rPr>
              <a:t>Grid’5000 </a:t>
            </a:r>
            <a:r>
              <a:rPr lang="en-FR" sz="3200">
                <a:solidFill>
                  <a:schemeClr val="bg1">
                    <a:lumMod val="50000"/>
                  </a:schemeClr>
                </a:solidFill>
              </a:rPr>
              <a:t>| </a:t>
            </a:r>
            <a:r>
              <a:rPr lang="en-FR" sz="3200" i="1">
                <a:solidFill>
                  <a:schemeClr val="bg1">
                    <a:lumMod val="50000"/>
                  </a:schemeClr>
                </a:solidFill>
              </a:rPr>
              <a:t>Overview</a:t>
            </a:r>
            <a:endParaRPr lang="en-FR">
              <a:solidFill>
                <a:schemeClr val="bg1">
                  <a:lumMod val="50000"/>
                </a:schemeClr>
              </a:solidFill>
            </a:endParaRPr>
          </a:p>
        </p:txBody>
      </p:sp>
      <p:sp>
        <p:nvSpPr>
          <p:cNvPr id="3" name="Content Placeholder 2">
            <a:extLst>
              <a:ext uri="{FF2B5EF4-FFF2-40B4-BE49-F238E27FC236}">
                <a16:creationId xmlns:a16="http://schemas.microsoft.com/office/drawing/2014/main" id="{FB62815B-130D-9D45-8527-7A4E112A21F5}"/>
              </a:ext>
            </a:extLst>
          </p:cNvPr>
          <p:cNvSpPr>
            <a:spLocks noGrp="1"/>
          </p:cNvSpPr>
          <p:nvPr>
            <p:ph idx="1"/>
          </p:nvPr>
        </p:nvSpPr>
        <p:spPr>
          <a:xfrm>
            <a:off x="838200" y="1825625"/>
            <a:ext cx="7727066" cy="4351338"/>
          </a:xfrm>
        </p:spPr>
        <p:txBody>
          <a:bodyPr vert="horz" lIns="91440" tIns="45720" rIns="91440" bIns="45720" rtlCol="0" anchor="t">
            <a:normAutofit fontScale="92500"/>
          </a:bodyPr>
          <a:lstStyle/>
          <a:p>
            <a:r>
              <a:rPr lang="en-GB">
                <a:effectLst/>
              </a:rPr>
              <a:t>A national scientific intrument with a </a:t>
            </a:r>
            <a:r>
              <a:rPr lang="en-GB"/>
              <a:t>reconfigurable</a:t>
            </a:r>
            <a:r>
              <a:rPr lang="en-GB">
                <a:effectLst/>
              </a:rPr>
              <a:t> testbed infrastructure </a:t>
            </a:r>
            <a:r>
              <a:rPr lang="en-GB">
                <a:solidFill>
                  <a:srgbClr val="FF0000"/>
                </a:solidFill>
              </a:rPr>
              <a:t>for experimental research on computer science </a:t>
            </a:r>
            <a:r>
              <a:rPr lang="en-GB"/>
              <a:t>targeting and tackling large-scale domains</a:t>
            </a:r>
            <a:endParaRPr lang="en-GB">
              <a:cs typeface="Calibri"/>
            </a:endParaRPr>
          </a:p>
          <a:p>
            <a:pPr marL="457200" lvl="1" indent="0">
              <a:buNone/>
            </a:pPr>
            <a:r>
              <a:rPr lang="en-GB" i="1"/>
              <a:t>Big Compute (parallel and distributed systems – Cloud, HTC, HPC), Big Data, </a:t>
            </a:r>
            <a:r>
              <a:rPr lang="en-GB" i="1" err="1"/>
              <a:t>Datacenters</a:t>
            </a:r>
            <a:r>
              <a:rPr lang="en-GB" i="1"/>
              <a:t>, High Performance Networking.</a:t>
            </a:r>
            <a:endParaRPr lang="en-GB" i="1">
              <a:cs typeface="Calibri"/>
            </a:endParaRPr>
          </a:p>
          <a:p>
            <a:r>
              <a:rPr lang="en-GB"/>
              <a:t>But it’s </a:t>
            </a:r>
            <a:r>
              <a:rPr lang="en-GB">
                <a:solidFill>
                  <a:srgbClr val="FF0000"/>
                </a:solidFill>
              </a:rPr>
              <a:t>not a grid</a:t>
            </a:r>
            <a:r>
              <a:rPr lang="en-GB"/>
              <a:t> but “Bare Metal as a servce”</a:t>
            </a:r>
            <a:endParaRPr lang="en-GB">
              <a:cs typeface="Calibri"/>
            </a:endParaRPr>
          </a:p>
          <a:p>
            <a:r>
              <a:rPr lang="en-GB"/>
              <a:t>GIS created in 2012 but 15 years already... </a:t>
            </a:r>
          </a:p>
          <a:p>
            <a:pPr lvl="1"/>
            <a:r>
              <a:rPr lang="en-GB"/>
              <a:t>a very active community (researchers, engineers, techs)</a:t>
            </a:r>
            <a:endParaRPr lang="en-GB">
              <a:cs typeface="Calibri"/>
            </a:endParaRPr>
          </a:p>
          <a:p>
            <a:pPr lvl="1"/>
            <a:r>
              <a:rPr lang="en-GB"/>
              <a:t>±600 active users and ~120 publications per year</a:t>
            </a:r>
            <a:endParaRPr lang="en-GB">
              <a:cs typeface="Calibri"/>
            </a:endParaRPr>
          </a:p>
          <a:p>
            <a:pPr lvl="1"/>
            <a:r>
              <a:rPr lang="en-GB"/>
              <a:t>±60 millions core hours used in 2019</a:t>
            </a:r>
            <a:endParaRPr lang="en-GB">
              <a:cs typeface="Calibri"/>
            </a:endParaRPr>
          </a:p>
        </p:txBody>
      </p:sp>
      <p:grpSp>
        <p:nvGrpSpPr>
          <p:cNvPr id="11" name="Group 10">
            <a:extLst>
              <a:ext uri="{FF2B5EF4-FFF2-40B4-BE49-F238E27FC236}">
                <a16:creationId xmlns:a16="http://schemas.microsoft.com/office/drawing/2014/main" id="{9210DB31-3452-5E4C-B3E1-7A5864BA2E49}"/>
              </a:ext>
            </a:extLst>
          </p:cNvPr>
          <p:cNvGrpSpPr/>
          <p:nvPr/>
        </p:nvGrpSpPr>
        <p:grpSpPr>
          <a:xfrm>
            <a:off x="8375542" y="341460"/>
            <a:ext cx="3398624" cy="1661086"/>
            <a:chOff x="8461430" y="213457"/>
            <a:chExt cx="3398624" cy="1661086"/>
          </a:xfrm>
        </p:grpSpPr>
        <p:pic>
          <p:nvPicPr>
            <p:cNvPr id="4" name="Picture 4" descr="Tutorial for Grid5000 and OAR">
              <a:extLst>
                <a:ext uri="{FF2B5EF4-FFF2-40B4-BE49-F238E27FC236}">
                  <a16:creationId xmlns:a16="http://schemas.microsoft.com/office/drawing/2014/main" id="{F32F23FF-0070-F443-B0A8-D936F5FB8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430" y="213457"/>
              <a:ext cx="3312736" cy="16610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7DD4EB9-7129-1B4F-8692-4CE168E09239}"/>
                </a:ext>
              </a:extLst>
            </p:cNvPr>
            <p:cNvSpPr/>
            <p:nvPr/>
          </p:nvSpPr>
          <p:spPr>
            <a:xfrm>
              <a:off x="10044044" y="1228618"/>
              <a:ext cx="1816010" cy="369332"/>
            </a:xfrm>
            <a:prstGeom prst="rect">
              <a:avLst/>
            </a:prstGeom>
          </p:spPr>
          <p:txBody>
            <a:bodyPr wrap="none">
              <a:spAutoFit/>
            </a:bodyPr>
            <a:lstStyle/>
            <a:p>
              <a:pPr algn="ctr"/>
              <a:r>
                <a:rPr lang="en-FR">
                  <a:hlinkClick r:id="rId4"/>
                </a:rPr>
                <a:t>www.grid5000.fr</a:t>
              </a:r>
              <a:r>
                <a:rPr lang="en-FR"/>
                <a:t> </a:t>
              </a:r>
            </a:p>
          </p:txBody>
        </p:sp>
      </p:grpSp>
      <p:grpSp>
        <p:nvGrpSpPr>
          <p:cNvPr id="10" name="Group 9">
            <a:extLst>
              <a:ext uri="{FF2B5EF4-FFF2-40B4-BE49-F238E27FC236}">
                <a16:creationId xmlns:a16="http://schemas.microsoft.com/office/drawing/2014/main" id="{82DCE109-83CE-3547-B101-6C6E859EBDF4}"/>
              </a:ext>
            </a:extLst>
          </p:cNvPr>
          <p:cNvGrpSpPr/>
          <p:nvPr/>
        </p:nvGrpSpPr>
        <p:grpSpPr>
          <a:xfrm>
            <a:off x="8913112" y="3209461"/>
            <a:ext cx="2488410" cy="2659725"/>
            <a:chOff x="8947491" y="2503293"/>
            <a:chExt cx="2488410" cy="2659725"/>
          </a:xfrm>
        </p:grpSpPr>
        <p:pic>
          <p:nvPicPr>
            <p:cNvPr id="6" name="Picture 2">
              <a:extLst>
                <a:ext uri="{FF2B5EF4-FFF2-40B4-BE49-F238E27FC236}">
                  <a16:creationId xmlns:a16="http://schemas.microsoft.com/office/drawing/2014/main" id="{6F7C0F53-5397-C244-85A7-9910A27E98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9227" y="3617890"/>
              <a:ext cx="1964938" cy="8408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822C84B-78BC-2441-85F9-C6BC973F6C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47491" y="2564216"/>
              <a:ext cx="1293126" cy="10318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Impression 4D: Matériaux et Procédés - Sciencesconf.org">
              <a:extLst>
                <a:ext uri="{FF2B5EF4-FFF2-40B4-BE49-F238E27FC236}">
                  <a16:creationId xmlns:a16="http://schemas.microsoft.com/office/drawing/2014/main" id="{C0C75B8A-DF1A-A645-945F-0D0F33D0DF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93057" y="2503293"/>
              <a:ext cx="1142844" cy="11428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030C676-461A-384F-A5D2-C0CCD64131D8}"/>
                </a:ext>
              </a:extLst>
            </p:cNvPr>
            <p:cNvPicPr>
              <a:picLocks noChangeAspect="1"/>
            </p:cNvPicPr>
            <p:nvPr/>
          </p:nvPicPr>
          <p:blipFill>
            <a:blip r:embed="rId8"/>
            <a:stretch>
              <a:fillRect/>
            </a:stretch>
          </p:blipFill>
          <p:spPr>
            <a:xfrm>
              <a:off x="8947491" y="4469633"/>
              <a:ext cx="2488410" cy="693385"/>
            </a:xfrm>
            <a:prstGeom prst="rect">
              <a:avLst/>
            </a:prstGeom>
          </p:spPr>
        </p:pic>
      </p:grpSp>
      <p:sp>
        <p:nvSpPr>
          <p:cNvPr id="12" name="Rectangle 11">
            <a:extLst>
              <a:ext uri="{FF2B5EF4-FFF2-40B4-BE49-F238E27FC236}">
                <a16:creationId xmlns:a16="http://schemas.microsoft.com/office/drawing/2014/main" id="{0383B2A8-CAEF-2E42-A7D1-0D5A1C166A94}"/>
              </a:ext>
            </a:extLst>
          </p:cNvPr>
          <p:cNvSpPr/>
          <p:nvPr/>
        </p:nvSpPr>
        <p:spPr>
          <a:xfrm>
            <a:off x="8724197" y="5869186"/>
            <a:ext cx="2964081" cy="307777"/>
          </a:xfrm>
          <a:prstGeom prst="rect">
            <a:avLst/>
          </a:prstGeom>
        </p:spPr>
        <p:txBody>
          <a:bodyPr wrap="none">
            <a:spAutoFit/>
          </a:bodyPr>
          <a:lstStyle/>
          <a:p>
            <a:pPr algn="ctr"/>
            <a:r>
              <a:rPr lang="en-FR" sz="1400">
                <a:hlinkClick r:id="rId9"/>
              </a:rPr>
              <a:t>cat.opidor.fr/index.php/Grid%275000</a:t>
            </a:r>
            <a:r>
              <a:rPr lang="en-FR" sz="1400"/>
              <a:t> </a:t>
            </a:r>
          </a:p>
        </p:txBody>
      </p:sp>
    </p:spTree>
    <p:extLst>
      <p:ext uri="{BB962C8B-B14F-4D97-AF65-F5344CB8AC3E}">
        <p14:creationId xmlns:p14="http://schemas.microsoft.com/office/powerpoint/2010/main" val="176465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0FCE-079E-8C41-B7FE-1CECA74EFC61}"/>
              </a:ext>
            </a:extLst>
          </p:cNvPr>
          <p:cNvSpPr>
            <a:spLocks noGrp="1"/>
          </p:cNvSpPr>
          <p:nvPr>
            <p:ph type="title"/>
          </p:nvPr>
        </p:nvSpPr>
        <p:spPr/>
        <p:txBody>
          <a:bodyPr>
            <a:normAutofit/>
          </a:bodyPr>
          <a:lstStyle/>
          <a:p>
            <a:r>
              <a:rPr lang="en-FR"/>
              <a:t>What ?</a:t>
            </a:r>
            <a:br>
              <a:rPr lang="en-FR"/>
            </a:br>
            <a:r>
              <a:rPr lang="en-FR" sz="3200" i="1">
                <a:solidFill>
                  <a:schemeClr val="bg1">
                    <a:lumMod val="50000"/>
                  </a:schemeClr>
                </a:solidFill>
              </a:rPr>
              <a:t>Grid’5000 </a:t>
            </a:r>
            <a:r>
              <a:rPr lang="en-FR" sz="3200">
                <a:solidFill>
                  <a:schemeClr val="bg1">
                    <a:lumMod val="50000"/>
                  </a:schemeClr>
                </a:solidFill>
              </a:rPr>
              <a:t>| </a:t>
            </a:r>
            <a:r>
              <a:rPr lang="en-FR" sz="3200" i="1">
                <a:solidFill>
                  <a:schemeClr val="bg1">
                    <a:lumMod val="50000"/>
                  </a:schemeClr>
                </a:solidFill>
              </a:rPr>
              <a:t>Contributors</a:t>
            </a:r>
            <a:endParaRPr lang="en-FR">
              <a:solidFill>
                <a:schemeClr val="bg1">
                  <a:lumMod val="50000"/>
                </a:schemeClr>
              </a:solidFill>
            </a:endParaRPr>
          </a:p>
        </p:txBody>
      </p:sp>
      <p:sp>
        <p:nvSpPr>
          <p:cNvPr id="3" name="Content Placeholder 2">
            <a:extLst>
              <a:ext uri="{FF2B5EF4-FFF2-40B4-BE49-F238E27FC236}">
                <a16:creationId xmlns:a16="http://schemas.microsoft.com/office/drawing/2014/main" id="{FB62815B-130D-9D45-8527-7A4E112A21F5}"/>
              </a:ext>
            </a:extLst>
          </p:cNvPr>
          <p:cNvSpPr>
            <a:spLocks noGrp="1"/>
          </p:cNvSpPr>
          <p:nvPr>
            <p:ph idx="1"/>
          </p:nvPr>
        </p:nvSpPr>
        <p:spPr/>
        <p:txBody>
          <a:bodyPr>
            <a:normAutofit/>
          </a:bodyPr>
          <a:lstStyle/>
          <a:p>
            <a:r>
              <a:rPr lang="en-GB" sz="2400"/>
              <a:t>Main funding on behalf of the French Ministry of Higher Education, Research and Innovation, and </a:t>
            </a:r>
          </a:p>
          <a:p>
            <a:r>
              <a:rPr lang="en-GB" sz="2400"/>
              <a:t>Supported by a scientific interest group (GIS) hosted by </a:t>
            </a:r>
            <a:r>
              <a:rPr lang="en-GB" sz="2400" b="1"/>
              <a:t>INRIA, </a:t>
            </a:r>
            <a:r>
              <a:rPr lang="en-GB" sz="2400"/>
              <a:t>including</a:t>
            </a:r>
            <a:r>
              <a:rPr lang="en-GB" sz="2400" b="1"/>
              <a:t> CNRS and Renater </a:t>
            </a:r>
            <a:r>
              <a:rPr lang="en-GB" sz="2400"/>
              <a:t>with mainly french scientific institutes (</a:t>
            </a:r>
            <a:r>
              <a:rPr lang="en-GB" sz="2400" i="1"/>
              <a:t>CEA, Institut Mines-Telecom, CDEFI</a:t>
            </a:r>
            <a:r>
              <a:rPr lang="en-GB" sz="2400"/>
              <a:t>) and Universities (</a:t>
            </a:r>
            <a:r>
              <a:rPr lang="en-GB" sz="2400" i="1"/>
              <a:t>University of Paris Sud, Orsay, University of Nice-Sophia Antipolis, University of Rennes 1 , etc.</a:t>
            </a:r>
            <a:r>
              <a:rPr lang="en-GB" sz="2400"/>
              <a:t>) as well as other organizations (</a:t>
            </a:r>
            <a:r>
              <a:rPr lang="en-GB" sz="2400" i="1"/>
              <a:t>CPU, CDEFI, Regional and General Councils</a:t>
            </a:r>
            <a:r>
              <a:rPr lang="en-GB" sz="2400"/>
              <a:t>)</a:t>
            </a:r>
          </a:p>
        </p:txBody>
      </p:sp>
      <p:pic>
        <p:nvPicPr>
          <p:cNvPr id="3074" name="Picture 2">
            <a:extLst>
              <a:ext uri="{FF2B5EF4-FFF2-40B4-BE49-F238E27FC236}">
                <a16:creationId xmlns:a16="http://schemas.microsoft.com/office/drawing/2014/main" id="{4BB99F8F-93C9-F34E-89BB-42D799EA4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091" y="4856164"/>
            <a:ext cx="2819400" cy="12065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C5227B2-5DA4-314A-928C-4EDA451819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764088"/>
            <a:ext cx="1770565" cy="14128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pression 4D: Matériaux et Procédés - Sciencesconf.org">
            <a:extLst>
              <a:ext uri="{FF2B5EF4-FFF2-40B4-BE49-F238E27FC236}">
                <a16:creationId xmlns:a16="http://schemas.microsoft.com/office/drawing/2014/main" id="{86334710-70A7-1A46-86CE-4D8BC1DB12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4817" y="4679950"/>
            <a:ext cx="1558925" cy="15589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A061284-856A-DE41-AF36-E28BA1256705}"/>
              </a:ext>
            </a:extLst>
          </p:cNvPr>
          <p:cNvPicPr>
            <a:picLocks noChangeAspect="1"/>
          </p:cNvPicPr>
          <p:nvPr/>
        </p:nvPicPr>
        <p:blipFill>
          <a:blip r:embed="rId6"/>
          <a:stretch>
            <a:fillRect/>
          </a:stretch>
        </p:blipFill>
        <p:spPr>
          <a:xfrm>
            <a:off x="7650580" y="4954581"/>
            <a:ext cx="3703220" cy="1031887"/>
          </a:xfrm>
          <a:prstGeom prst="rect">
            <a:avLst/>
          </a:prstGeom>
        </p:spPr>
      </p:pic>
      <p:sp>
        <p:nvSpPr>
          <p:cNvPr id="14" name="TextBox 13">
            <a:extLst>
              <a:ext uri="{FF2B5EF4-FFF2-40B4-BE49-F238E27FC236}">
                <a16:creationId xmlns:a16="http://schemas.microsoft.com/office/drawing/2014/main" id="{5A5BCB31-F3B4-974F-9541-A8043AFF2557}"/>
              </a:ext>
            </a:extLst>
          </p:cNvPr>
          <p:cNvSpPr txBox="1"/>
          <p:nvPr/>
        </p:nvSpPr>
        <p:spPr>
          <a:xfrm>
            <a:off x="555702" y="6492875"/>
            <a:ext cx="5313556" cy="276999"/>
          </a:xfrm>
          <a:prstGeom prst="rect">
            <a:avLst/>
          </a:prstGeom>
          <a:noFill/>
        </p:spPr>
        <p:txBody>
          <a:bodyPr wrap="square" rtlCol="0">
            <a:spAutoFit/>
          </a:bodyPr>
          <a:lstStyle/>
          <a:p>
            <a:r>
              <a:rPr lang="en-GB" sz="1200" i="1">
                <a:solidFill>
                  <a:schemeClr val="bg1">
                    <a:lumMod val="65000"/>
                  </a:schemeClr>
                </a:solidFill>
              </a:rPr>
              <a:t>S</a:t>
            </a:r>
            <a:r>
              <a:rPr lang="en-FR" sz="1200" i="1">
                <a:solidFill>
                  <a:schemeClr val="bg1">
                    <a:lumMod val="65000"/>
                  </a:schemeClr>
                </a:solidFill>
              </a:rPr>
              <a:t>ource: </a:t>
            </a:r>
            <a:r>
              <a:rPr lang="en-FR" sz="1200" i="1">
                <a:solidFill>
                  <a:schemeClr val="bg1">
                    <a:lumMod val="65000"/>
                  </a:schemeClr>
                </a:solidFill>
                <a:hlinkClick r:id="rId7"/>
              </a:rPr>
              <a:t>www.grid5000.fr</a:t>
            </a:r>
            <a:r>
              <a:rPr lang="en-FR" sz="1200" i="1">
                <a:solidFill>
                  <a:schemeClr val="bg1">
                    <a:lumMod val="65000"/>
                  </a:schemeClr>
                </a:solidFill>
              </a:rPr>
              <a:t> </a:t>
            </a:r>
          </a:p>
        </p:txBody>
      </p:sp>
    </p:spTree>
    <p:extLst>
      <p:ext uri="{BB962C8B-B14F-4D97-AF65-F5344CB8AC3E}">
        <p14:creationId xmlns:p14="http://schemas.microsoft.com/office/powerpoint/2010/main" val="116203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D734123-3D39-3441-998D-73E979102FBD}"/>
              </a:ext>
            </a:extLst>
          </p:cNvPr>
          <p:cNvSpPr>
            <a:spLocks noGrp="1"/>
          </p:cNvSpPr>
          <p:nvPr>
            <p:ph type="title"/>
          </p:nvPr>
        </p:nvSpPr>
        <p:spPr/>
        <p:txBody>
          <a:bodyPr>
            <a:normAutofit/>
          </a:bodyPr>
          <a:lstStyle/>
          <a:p>
            <a:r>
              <a:rPr lang="en-FR"/>
              <a:t>What ?</a:t>
            </a:r>
            <a:br>
              <a:rPr lang="en-FR"/>
            </a:br>
            <a:r>
              <a:rPr lang="en-FR" sz="3200" i="1">
                <a:solidFill>
                  <a:schemeClr val="bg1">
                    <a:lumMod val="50000"/>
                  </a:schemeClr>
                </a:solidFill>
              </a:rPr>
              <a:t>Grid’5000 </a:t>
            </a:r>
            <a:r>
              <a:rPr lang="en-FR" sz="3200">
                <a:solidFill>
                  <a:schemeClr val="bg1">
                    <a:lumMod val="50000"/>
                  </a:schemeClr>
                </a:solidFill>
              </a:rPr>
              <a:t>| </a:t>
            </a:r>
            <a:r>
              <a:rPr lang="en-FR" sz="3200" i="1">
                <a:solidFill>
                  <a:schemeClr val="bg1">
                    <a:lumMod val="50000"/>
                  </a:schemeClr>
                </a:solidFill>
              </a:rPr>
              <a:t>Some results</a:t>
            </a:r>
            <a:r>
              <a:rPr lang="en-FR" sz="3200" i="1" baseline="30000">
                <a:solidFill>
                  <a:schemeClr val="bg1">
                    <a:lumMod val="50000"/>
                  </a:schemeClr>
                </a:solidFill>
              </a:rPr>
              <a:t>1</a:t>
            </a:r>
            <a:r>
              <a:rPr lang="en-FR" sz="3200" i="1">
                <a:solidFill>
                  <a:schemeClr val="bg1">
                    <a:lumMod val="50000"/>
                  </a:schemeClr>
                </a:solidFill>
              </a:rPr>
              <a:t> from G5k Users</a:t>
            </a:r>
            <a:endParaRPr lang="en-FR">
              <a:solidFill>
                <a:schemeClr val="bg1">
                  <a:lumMod val="50000"/>
                </a:schemeClr>
              </a:solidFill>
            </a:endParaRPr>
          </a:p>
        </p:txBody>
      </p:sp>
      <p:sp>
        <p:nvSpPr>
          <p:cNvPr id="3" name="Content Placeholder 2">
            <a:extLst>
              <a:ext uri="{FF2B5EF4-FFF2-40B4-BE49-F238E27FC236}">
                <a16:creationId xmlns:a16="http://schemas.microsoft.com/office/drawing/2014/main" id="{5B529CE8-FAEC-6E48-9A63-30EBCDF97562}"/>
              </a:ext>
            </a:extLst>
          </p:cNvPr>
          <p:cNvSpPr>
            <a:spLocks noGrp="1"/>
          </p:cNvSpPr>
          <p:nvPr>
            <p:ph sz="half" idx="1"/>
          </p:nvPr>
        </p:nvSpPr>
        <p:spPr>
          <a:xfrm>
            <a:off x="838200" y="1825625"/>
            <a:ext cx="5559392" cy="4351338"/>
          </a:xfrm>
        </p:spPr>
        <p:txBody>
          <a:bodyPr>
            <a:normAutofit/>
          </a:bodyPr>
          <a:lstStyle/>
          <a:p>
            <a:r>
              <a:rPr lang="en-GB" sz="2000">
                <a:hlinkClick r:id="rId2"/>
              </a:rPr>
              <a:t>Portable Online Prediction of Network Utilization (Inria Bdx + US) </a:t>
            </a:r>
            <a:endParaRPr lang="en-GB" sz="2000">
              <a:effectLst/>
            </a:endParaRPr>
          </a:p>
          <a:p>
            <a:r>
              <a:rPr lang="en-GB" sz="2000"/>
              <a:t>Energy proportionality on hybrid architectures (LIP/IRISA/Inria) </a:t>
            </a:r>
            <a:endParaRPr lang="en-FR" sz="2000"/>
          </a:p>
          <a:p>
            <a:r>
              <a:rPr lang="en-GB" sz="2000"/>
              <a:t>Maximally Informative Itemset Mining (Miki) (LIRM/Inria) </a:t>
            </a:r>
            <a:endParaRPr lang="en-GB" sz="2000">
              <a:effectLst/>
            </a:endParaRPr>
          </a:p>
          <a:p>
            <a:r>
              <a:rPr lang="en-GB" sz="2000"/>
              <a:t>Damaris (Inria) </a:t>
            </a:r>
            <a:endParaRPr lang="en-GB" sz="2000">
              <a:effectLst/>
            </a:endParaRPr>
          </a:p>
          <a:p>
            <a:r>
              <a:rPr lang="en-GB" sz="2000"/>
              <a:t>BeBida: Mixing HPC and BigData Workloads (LIG) </a:t>
            </a:r>
            <a:endParaRPr lang="en-GB" sz="2000">
              <a:effectLst/>
            </a:endParaRPr>
          </a:p>
          <a:p>
            <a:r>
              <a:rPr lang="en-GB" sz="2000"/>
              <a:t>HPC: In Situ Analytics (LIG/Inria) </a:t>
            </a:r>
            <a:endParaRPr lang="en-GB" sz="2000">
              <a:effectLst/>
            </a:endParaRPr>
          </a:p>
          <a:p>
            <a:pPr marL="0" indent="0">
              <a:buNone/>
            </a:pPr>
            <a:endParaRPr lang="en-GB" sz="2000"/>
          </a:p>
        </p:txBody>
      </p:sp>
      <p:sp>
        <p:nvSpPr>
          <p:cNvPr id="6" name="Content Placeholder 5">
            <a:extLst>
              <a:ext uri="{FF2B5EF4-FFF2-40B4-BE49-F238E27FC236}">
                <a16:creationId xmlns:a16="http://schemas.microsoft.com/office/drawing/2014/main" id="{954039FF-A546-F04C-A187-5B49BD5B98CE}"/>
              </a:ext>
            </a:extLst>
          </p:cNvPr>
          <p:cNvSpPr>
            <a:spLocks noGrp="1"/>
          </p:cNvSpPr>
          <p:nvPr>
            <p:ph sz="half" idx="2"/>
          </p:nvPr>
        </p:nvSpPr>
        <p:spPr>
          <a:xfrm>
            <a:off x="6554804" y="1825625"/>
            <a:ext cx="4798996" cy="4351338"/>
          </a:xfrm>
        </p:spPr>
        <p:txBody>
          <a:bodyPr>
            <a:normAutofit/>
          </a:bodyPr>
          <a:lstStyle/>
          <a:p>
            <a:r>
              <a:rPr lang="en-GB" sz="2000"/>
              <a:t>Addressing the HPC/Big-Data/IA Convergence </a:t>
            </a:r>
            <a:endParaRPr lang="en-GB" sz="2000">
              <a:effectLst/>
            </a:endParaRPr>
          </a:p>
          <a:p>
            <a:r>
              <a:rPr lang="en-GB" sz="2000"/>
              <a:t>An Orchestration Syst. for IoT Applications in Fog Environment (LIG/Inria) </a:t>
            </a:r>
            <a:endParaRPr lang="en-GB" sz="2000">
              <a:effectLst/>
            </a:endParaRPr>
          </a:p>
          <a:p>
            <a:r>
              <a:rPr lang="en-GB" sz="2000"/>
              <a:t>Toward a resource management system for Fog/Edge infrastructures </a:t>
            </a:r>
            <a:endParaRPr lang="en-GB" sz="2000">
              <a:effectLst/>
            </a:endParaRPr>
          </a:p>
          <a:p>
            <a:r>
              <a:rPr lang="en-GB" sz="2000"/>
              <a:t>Distributed Storage for Fog/Edge infrastructures (LINA) </a:t>
            </a:r>
            <a:endParaRPr lang="en-GB" sz="2000">
              <a:effectLst/>
            </a:endParaRPr>
          </a:p>
          <a:p>
            <a:r>
              <a:rPr lang="en-GB" sz="2000"/>
              <a:t>From Network Traffic Measurements to QoE for Internet Video (Inria)</a:t>
            </a:r>
          </a:p>
        </p:txBody>
      </p:sp>
      <p:sp>
        <p:nvSpPr>
          <p:cNvPr id="5" name="TextBox 4">
            <a:extLst>
              <a:ext uri="{FF2B5EF4-FFF2-40B4-BE49-F238E27FC236}">
                <a16:creationId xmlns:a16="http://schemas.microsoft.com/office/drawing/2014/main" id="{20855643-C6D3-C244-BA2E-7482E6F33056}"/>
              </a:ext>
            </a:extLst>
          </p:cNvPr>
          <p:cNvSpPr txBox="1"/>
          <p:nvPr/>
        </p:nvSpPr>
        <p:spPr>
          <a:xfrm>
            <a:off x="555702" y="6492875"/>
            <a:ext cx="5313556" cy="276999"/>
          </a:xfrm>
          <a:prstGeom prst="rect">
            <a:avLst/>
          </a:prstGeom>
          <a:noFill/>
        </p:spPr>
        <p:txBody>
          <a:bodyPr wrap="square" rtlCol="0">
            <a:spAutoFit/>
          </a:bodyPr>
          <a:lstStyle/>
          <a:p>
            <a:r>
              <a:rPr lang="en-GB" sz="1200" i="1" baseline="30000">
                <a:solidFill>
                  <a:schemeClr val="bg1">
                    <a:lumMod val="65000"/>
                  </a:schemeClr>
                </a:solidFill>
              </a:rPr>
              <a:t>1 </a:t>
            </a:r>
            <a:r>
              <a:rPr lang="en-GB" sz="1200" i="1">
                <a:solidFill>
                  <a:schemeClr val="bg1">
                    <a:lumMod val="65000"/>
                  </a:schemeClr>
                </a:solidFill>
              </a:rPr>
              <a:t>Extract list from F.Desprez and L.Nussbaum talk on SILECS/Datacenters, 2019</a:t>
            </a:r>
            <a:endParaRPr lang="en-FR" sz="1200" i="1">
              <a:solidFill>
                <a:schemeClr val="bg1">
                  <a:lumMod val="65000"/>
                </a:schemeClr>
              </a:solidFill>
            </a:endParaRPr>
          </a:p>
        </p:txBody>
      </p:sp>
      <p:sp>
        <p:nvSpPr>
          <p:cNvPr id="7" name="Rectangle 6">
            <a:extLst>
              <a:ext uri="{FF2B5EF4-FFF2-40B4-BE49-F238E27FC236}">
                <a16:creationId xmlns:a16="http://schemas.microsoft.com/office/drawing/2014/main" id="{6369F858-6DF5-4747-ADA2-9C6DE167E1E5}"/>
              </a:ext>
            </a:extLst>
          </p:cNvPr>
          <p:cNvSpPr/>
          <p:nvPr/>
        </p:nvSpPr>
        <p:spPr>
          <a:xfrm>
            <a:off x="1817570" y="5688588"/>
            <a:ext cx="8556859" cy="646331"/>
          </a:xfrm>
          <a:prstGeom prst="rect">
            <a:avLst/>
          </a:prstGeom>
          <a:ln>
            <a:solidFill>
              <a:schemeClr val="tx2"/>
            </a:solidFill>
          </a:ln>
        </p:spPr>
        <p:txBody>
          <a:bodyPr wrap="square">
            <a:spAutoFit/>
          </a:bodyPr>
          <a:lstStyle/>
          <a:p>
            <a:pPr algn="ctr"/>
            <a:r>
              <a:rPr lang="en-GB"/>
              <a:t>Lists of publications by Grid'5000 users are available on HAL OpenAccess Platform </a:t>
            </a:r>
          </a:p>
          <a:p>
            <a:pPr algn="ctr"/>
            <a:r>
              <a:rPr lang="en-GB">
                <a:effectLst/>
                <a:hlinkClick r:id="rId3"/>
              </a:rPr>
              <a:t>https://hal.inria.fr/GRID5000</a:t>
            </a:r>
            <a:r>
              <a:rPr lang="en-GB">
                <a:effectLst/>
              </a:rPr>
              <a:t> </a:t>
            </a:r>
          </a:p>
        </p:txBody>
      </p:sp>
    </p:spTree>
    <p:extLst>
      <p:ext uri="{BB962C8B-B14F-4D97-AF65-F5344CB8AC3E}">
        <p14:creationId xmlns:p14="http://schemas.microsoft.com/office/powerpoint/2010/main" val="3800735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FCF1A3-756E-884A-8537-540E79FDED79}"/>
              </a:ext>
            </a:extLst>
          </p:cNvPr>
          <p:cNvPicPr>
            <a:picLocks noChangeAspect="1"/>
          </p:cNvPicPr>
          <p:nvPr/>
        </p:nvPicPr>
        <p:blipFill>
          <a:blip r:embed="rId3"/>
          <a:stretch>
            <a:fillRect/>
          </a:stretch>
        </p:blipFill>
        <p:spPr>
          <a:xfrm>
            <a:off x="6665744" y="1684684"/>
            <a:ext cx="5526256" cy="3961903"/>
          </a:xfrm>
          <a:prstGeom prst="rect">
            <a:avLst/>
          </a:prstGeom>
        </p:spPr>
      </p:pic>
      <p:sp>
        <p:nvSpPr>
          <p:cNvPr id="2" name="Title 1">
            <a:extLst>
              <a:ext uri="{FF2B5EF4-FFF2-40B4-BE49-F238E27FC236}">
                <a16:creationId xmlns:a16="http://schemas.microsoft.com/office/drawing/2014/main" id="{FB500FCE-079E-8C41-B7FE-1CECA74EFC61}"/>
              </a:ext>
            </a:extLst>
          </p:cNvPr>
          <p:cNvSpPr>
            <a:spLocks noGrp="1"/>
          </p:cNvSpPr>
          <p:nvPr>
            <p:ph type="title"/>
          </p:nvPr>
        </p:nvSpPr>
        <p:spPr/>
        <p:txBody>
          <a:bodyPr>
            <a:normAutofit/>
          </a:bodyPr>
          <a:lstStyle/>
          <a:p>
            <a:r>
              <a:rPr lang="en-FR"/>
              <a:t>Where ?</a:t>
            </a:r>
            <a:br>
              <a:rPr lang="en-FR"/>
            </a:br>
            <a:r>
              <a:rPr lang="en-FR" sz="3200" i="1">
                <a:solidFill>
                  <a:schemeClr val="bg1">
                    <a:lumMod val="50000"/>
                  </a:schemeClr>
                </a:solidFill>
              </a:rPr>
              <a:t>Grid’5000 </a:t>
            </a:r>
            <a:r>
              <a:rPr lang="en-FR" sz="3200">
                <a:solidFill>
                  <a:schemeClr val="bg1">
                    <a:lumMod val="50000"/>
                  </a:schemeClr>
                </a:solidFill>
              </a:rPr>
              <a:t>| </a:t>
            </a:r>
            <a:r>
              <a:rPr lang="en-FR" sz="3200" i="1">
                <a:solidFill>
                  <a:schemeClr val="bg1">
                    <a:lumMod val="50000"/>
                  </a:schemeClr>
                </a:solidFill>
              </a:rPr>
              <a:t>Key Features</a:t>
            </a:r>
            <a:r>
              <a:rPr lang="en-FR" sz="3200" i="1" baseline="30000">
                <a:solidFill>
                  <a:schemeClr val="bg1">
                    <a:lumMod val="50000"/>
                  </a:schemeClr>
                </a:solidFill>
              </a:rPr>
              <a:t>1</a:t>
            </a:r>
            <a:endParaRPr lang="en-FR">
              <a:solidFill>
                <a:schemeClr val="bg1">
                  <a:lumMod val="50000"/>
                </a:schemeClr>
              </a:solidFill>
            </a:endParaRPr>
          </a:p>
        </p:txBody>
      </p:sp>
      <p:sp>
        <p:nvSpPr>
          <p:cNvPr id="3" name="Content Placeholder 2">
            <a:extLst>
              <a:ext uri="{FF2B5EF4-FFF2-40B4-BE49-F238E27FC236}">
                <a16:creationId xmlns:a16="http://schemas.microsoft.com/office/drawing/2014/main" id="{FB62815B-130D-9D45-8527-7A4E112A21F5}"/>
              </a:ext>
            </a:extLst>
          </p:cNvPr>
          <p:cNvSpPr>
            <a:spLocks noGrp="1"/>
          </p:cNvSpPr>
          <p:nvPr>
            <p:ph idx="1"/>
          </p:nvPr>
        </p:nvSpPr>
        <p:spPr>
          <a:xfrm>
            <a:off x="838200" y="1713230"/>
            <a:ext cx="6243215" cy="4463733"/>
          </a:xfrm>
        </p:spPr>
        <p:txBody>
          <a:bodyPr vert="horz" lIns="91440" tIns="45720" rIns="91440" bIns="45720" rtlCol="0" anchor="t">
            <a:noAutofit/>
          </a:bodyPr>
          <a:lstStyle/>
          <a:p>
            <a:r>
              <a:rPr lang="en-FR">
                <a:solidFill>
                  <a:srgbClr val="FF0000"/>
                </a:solidFill>
              </a:rPr>
              <a:t>8 </a:t>
            </a:r>
            <a:r>
              <a:rPr lang="en-GB">
                <a:solidFill>
                  <a:srgbClr val="FF0000"/>
                </a:solidFill>
              </a:rPr>
              <a:t>sites, 39 clusters, ±800 nodes</a:t>
            </a:r>
            <a:r>
              <a:rPr lang="en-GB"/>
              <a:t>, </a:t>
            </a:r>
            <a:endParaRPr lang="en-GB">
              <a:cs typeface="Calibri"/>
            </a:endParaRPr>
          </a:p>
          <a:p>
            <a:r>
              <a:rPr lang="en-GB"/>
              <a:t>±16000 CPU cores and </a:t>
            </a:r>
            <a:r>
              <a:rPr lang="en-GB">
                <a:solidFill>
                  <a:srgbClr val="FF0000"/>
                </a:solidFill>
              </a:rPr>
              <a:t>±300 GPU</a:t>
            </a:r>
            <a:endParaRPr lang="en-GB">
              <a:solidFill>
                <a:srgbClr val="FF0000"/>
              </a:solidFill>
              <a:cs typeface="Calibri"/>
            </a:endParaRPr>
          </a:p>
          <a:p>
            <a:r>
              <a:rPr lang="en-GB"/>
              <a:t>±100 TiB RAM + 6 TiB PMEM</a:t>
            </a:r>
            <a:endParaRPr lang="en-GB">
              <a:cs typeface="Calibri"/>
            </a:endParaRPr>
          </a:p>
          <a:p>
            <a:r>
              <a:rPr lang="en-GB" err="1"/>
              <a:t>R</a:t>
            </a:r>
            <a:r>
              <a:rPr lang="en-GB" baseline="-25000" err="1"/>
              <a:t>peak</a:t>
            </a:r>
            <a:r>
              <a:rPr lang="en-GB" baseline="-25000"/>
              <a:t> </a:t>
            </a:r>
            <a:r>
              <a:rPr lang="en-GB">
                <a:solidFill>
                  <a:srgbClr val="FF0000"/>
                </a:solidFill>
              </a:rPr>
              <a:t>614.3 TFLOPS </a:t>
            </a:r>
            <a:r>
              <a:rPr lang="en-GB"/>
              <a:t>(excluding GPUs)</a:t>
            </a:r>
            <a:endParaRPr lang="en-GB">
              <a:cs typeface="Calibri"/>
            </a:endParaRPr>
          </a:p>
          <a:p>
            <a:r>
              <a:rPr lang="en-GB"/>
              <a:t>511 SSDs and 1004 HDDs on nodes (total: 1.44 PB) </a:t>
            </a:r>
            <a:endParaRPr lang="en-GB">
              <a:cs typeface="Calibri"/>
            </a:endParaRPr>
          </a:p>
          <a:p>
            <a:r>
              <a:rPr lang="en-GB"/>
              <a:t>Dedicated </a:t>
            </a:r>
            <a:r>
              <a:rPr lang="en-GB">
                <a:solidFill>
                  <a:srgbClr val="FF0000"/>
                </a:solidFill>
              </a:rPr>
              <a:t>10-Gbps backbone </a:t>
            </a:r>
            <a:r>
              <a:rPr lang="en-GB"/>
              <a:t>network </a:t>
            </a:r>
            <a:endParaRPr lang="en-GB">
              <a:cs typeface="Calibri"/>
            </a:endParaRPr>
          </a:p>
        </p:txBody>
      </p:sp>
      <p:sp>
        <p:nvSpPr>
          <p:cNvPr id="5" name="TextBox 4">
            <a:extLst>
              <a:ext uri="{FF2B5EF4-FFF2-40B4-BE49-F238E27FC236}">
                <a16:creationId xmlns:a16="http://schemas.microsoft.com/office/drawing/2014/main" id="{B14F845C-475A-FF46-8E25-73196380A4A7}"/>
              </a:ext>
            </a:extLst>
          </p:cNvPr>
          <p:cNvSpPr txBox="1"/>
          <p:nvPr/>
        </p:nvSpPr>
        <p:spPr>
          <a:xfrm>
            <a:off x="555702" y="6492875"/>
            <a:ext cx="5313556" cy="276999"/>
          </a:xfrm>
          <a:prstGeom prst="rect">
            <a:avLst/>
          </a:prstGeom>
          <a:noFill/>
        </p:spPr>
        <p:txBody>
          <a:bodyPr wrap="square" rtlCol="0">
            <a:spAutoFit/>
          </a:bodyPr>
          <a:lstStyle/>
          <a:p>
            <a:r>
              <a:rPr lang="en-GB" sz="1200" i="1" baseline="30000">
                <a:solidFill>
                  <a:schemeClr val="bg1">
                    <a:lumMod val="65000"/>
                  </a:schemeClr>
                </a:solidFill>
              </a:rPr>
              <a:t>1 </a:t>
            </a:r>
            <a:r>
              <a:rPr lang="en-GB" sz="1200" i="1">
                <a:solidFill>
                  <a:schemeClr val="bg1">
                    <a:lumMod val="65000"/>
                  </a:schemeClr>
                </a:solidFill>
              </a:rPr>
              <a:t>S</a:t>
            </a:r>
            <a:r>
              <a:rPr lang="en-FR" sz="1200" i="1">
                <a:solidFill>
                  <a:schemeClr val="bg1">
                    <a:lumMod val="65000"/>
                  </a:schemeClr>
                </a:solidFill>
              </a:rPr>
              <a:t>ource : </a:t>
            </a:r>
            <a:r>
              <a:rPr lang="en-GB" sz="1200" i="1">
                <a:solidFill>
                  <a:schemeClr val="bg1">
                    <a:lumMod val="65000"/>
                  </a:schemeClr>
                </a:solidFill>
                <a:hlinkClick r:id="rId4"/>
              </a:rPr>
              <a:t>https://www.grid5000.fr/w/Hardware</a:t>
            </a:r>
            <a:r>
              <a:rPr lang="en-GB" sz="1200" i="1">
                <a:solidFill>
                  <a:schemeClr val="bg1">
                    <a:lumMod val="65000"/>
                  </a:schemeClr>
                </a:solidFill>
              </a:rPr>
              <a:t> </a:t>
            </a:r>
            <a:endParaRPr lang="en-FR" sz="1200" i="1">
              <a:solidFill>
                <a:schemeClr val="bg1">
                  <a:lumMod val="65000"/>
                </a:schemeClr>
              </a:solidFill>
            </a:endParaRPr>
          </a:p>
        </p:txBody>
      </p:sp>
    </p:spTree>
    <p:extLst>
      <p:ext uri="{BB962C8B-B14F-4D97-AF65-F5344CB8AC3E}">
        <p14:creationId xmlns:p14="http://schemas.microsoft.com/office/powerpoint/2010/main" val="1366212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3AC58B-FB51-9645-BCAB-343D1F2C868E}"/>
              </a:ext>
            </a:extLst>
          </p:cNvPr>
          <p:cNvPicPr>
            <a:picLocks noChangeAspect="1"/>
          </p:cNvPicPr>
          <p:nvPr/>
        </p:nvPicPr>
        <p:blipFill rotWithShape="1">
          <a:blip r:embed="rId3"/>
          <a:srcRect r="14730"/>
          <a:stretch/>
        </p:blipFill>
        <p:spPr>
          <a:xfrm>
            <a:off x="276225" y="1825318"/>
            <a:ext cx="9925050" cy="2338884"/>
          </a:xfrm>
          <a:prstGeom prst="rect">
            <a:avLst/>
          </a:prstGeom>
        </p:spPr>
      </p:pic>
      <p:sp>
        <p:nvSpPr>
          <p:cNvPr id="6" name="Rectangle 5">
            <a:extLst>
              <a:ext uri="{FF2B5EF4-FFF2-40B4-BE49-F238E27FC236}">
                <a16:creationId xmlns:a16="http://schemas.microsoft.com/office/drawing/2014/main" id="{8C46C97A-6A8B-6648-8963-9CEB3BE4DC67}"/>
              </a:ext>
            </a:extLst>
          </p:cNvPr>
          <p:cNvSpPr/>
          <p:nvPr/>
        </p:nvSpPr>
        <p:spPr>
          <a:xfrm>
            <a:off x="276226" y="3339305"/>
            <a:ext cx="9239250" cy="3905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pic>
        <p:nvPicPr>
          <p:cNvPr id="8" name="Picture 7">
            <a:extLst>
              <a:ext uri="{FF2B5EF4-FFF2-40B4-BE49-F238E27FC236}">
                <a16:creationId xmlns:a16="http://schemas.microsoft.com/office/drawing/2014/main" id="{412D349C-E779-D144-A284-436AA1CB386F}"/>
              </a:ext>
            </a:extLst>
          </p:cNvPr>
          <p:cNvPicPr>
            <a:picLocks noChangeAspect="1"/>
          </p:cNvPicPr>
          <p:nvPr/>
        </p:nvPicPr>
        <p:blipFill>
          <a:blip r:embed="rId4"/>
          <a:stretch>
            <a:fillRect/>
          </a:stretch>
        </p:blipFill>
        <p:spPr>
          <a:xfrm>
            <a:off x="276225" y="4325019"/>
            <a:ext cx="6823075" cy="1837596"/>
          </a:xfrm>
          <a:prstGeom prst="rect">
            <a:avLst/>
          </a:prstGeom>
        </p:spPr>
      </p:pic>
      <p:pic>
        <p:nvPicPr>
          <p:cNvPr id="9" name="Picture 8">
            <a:extLst>
              <a:ext uri="{FF2B5EF4-FFF2-40B4-BE49-F238E27FC236}">
                <a16:creationId xmlns:a16="http://schemas.microsoft.com/office/drawing/2014/main" id="{75875D9B-EB04-3E48-96EE-C3A770BBF59D}"/>
              </a:ext>
            </a:extLst>
          </p:cNvPr>
          <p:cNvPicPr>
            <a:picLocks noChangeAspect="1"/>
          </p:cNvPicPr>
          <p:nvPr/>
        </p:nvPicPr>
        <p:blipFill>
          <a:blip r:embed="rId5"/>
          <a:stretch>
            <a:fillRect/>
          </a:stretch>
        </p:blipFill>
        <p:spPr>
          <a:xfrm>
            <a:off x="9855492" y="3012246"/>
            <a:ext cx="1688323" cy="3400425"/>
          </a:xfrm>
          <a:prstGeom prst="rect">
            <a:avLst/>
          </a:prstGeom>
        </p:spPr>
      </p:pic>
      <p:sp>
        <p:nvSpPr>
          <p:cNvPr id="10" name="TextBox 9">
            <a:extLst>
              <a:ext uri="{FF2B5EF4-FFF2-40B4-BE49-F238E27FC236}">
                <a16:creationId xmlns:a16="http://schemas.microsoft.com/office/drawing/2014/main" id="{82A21E5A-9C24-C54C-869F-5ED8D08A0749}"/>
              </a:ext>
            </a:extLst>
          </p:cNvPr>
          <p:cNvSpPr txBox="1"/>
          <p:nvPr/>
        </p:nvSpPr>
        <p:spPr>
          <a:xfrm>
            <a:off x="7321936" y="4204628"/>
            <a:ext cx="1993514" cy="1015663"/>
          </a:xfrm>
          <a:prstGeom prst="rect">
            <a:avLst/>
          </a:prstGeom>
          <a:solidFill>
            <a:srgbClr val="FFFF00"/>
          </a:solidFill>
          <a:ln w="28575">
            <a:solidFill>
              <a:srgbClr val="FF0000"/>
            </a:solidFill>
          </a:ln>
        </p:spPr>
        <p:txBody>
          <a:bodyPr wrap="square" rtlCol="0">
            <a:spAutoFit/>
          </a:bodyPr>
          <a:lstStyle/>
          <a:p>
            <a:r>
              <a:rPr lang="en-FR" sz="1200" b="1"/>
              <a:t>1312 cores</a:t>
            </a:r>
          </a:p>
          <a:p>
            <a:r>
              <a:rPr lang="en-FR" sz="1200" b="1"/>
              <a:t>7.552 GiB Mem</a:t>
            </a:r>
          </a:p>
          <a:p>
            <a:r>
              <a:rPr lang="en-FR" sz="1200" b="1"/>
              <a:t>±64 TB (dont 19TB SSD)</a:t>
            </a:r>
          </a:p>
          <a:p>
            <a:pPr marL="171450" indent="-171450">
              <a:buFont typeface="Arial" panose="020B0604020202020204" pitchFamily="34" charset="0"/>
              <a:buChar char="•"/>
            </a:pPr>
            <a:r>
              <a:rPr lang="en-GB" sz="1050">
                <a:latin typeface="Courier" pitchFamily="2" charset="0"/>
              </a:rPr>
              <a:t>econome</a:t>
            </a:r>
            <a:r>
              <a:rPr lang="en-GB" sz="1200"/>
              <a:t> {Dell PE C6220} </a:t>
            </a:r>
          </a:p>
          <a:p>
            <a:pPr marL="171450" indent="-171450">
              <a:buFont typeface="Arial" panose="020B0604020202020204" pitchFamily="34" charset="0"/>
              <a:buChar char="•"/>
            </a:pPr>
            <a:r>
              <a:rPr lang="en-GB" sz="1050">
                <a:latin typeface="Courier" pitchFamily="2" charset="0"/>
              </a:rPr>
              <a:t>ecotype</a:t>
            </a:r>
            <a:r>
              <a:rPr lang="en-GB" sz="1200"/>
              <a:t> {Dell PE R630}</a:t>
            </a:r>
            <a:endParaRPr lang="en-FR" sz="1200" b="1"/>
          </a:p>
        </p:txBody>
      </p:sp>
      <p:cxnSp>
        <p:nvCxnSpPr>
          <p:cNvPr id="12" name="Straight Connector 11">
            <a:extLst>
              <a:ext uri="{FF2B5EF4-FFF2-40B4-BE49-F238E27FC236}">
                <a16:creationId xmlns:a16="http://schemas.microsoft.com/office/drawing/2014/main" id="{784FE98F-574B-1A41-9EB1-A366C6F98DB6}"/>
              </a:ext>
            </a:extLst>
          </p:cNvPr>
          <p:cNvCxnSpPr>
            <a:cxnSpLocks/>
            <a:endCxn id="10" idx="0"/>
          </p:cNvCxnSpPr>
          <p:nvPr/>
        </p:nvCxnSpPr>
        <p:spPr>
          <a:xfrm>
            <a:off x="8318693" y="3729830"/>
            <a:ext cx="0" cy="4747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88A7E6D3-59A3-314C-99D6-36F35296BA93}"/>
              </a:ext>
            </a:extLst>
          </p:cNvPr>
          <p:cNvSpPr>
            <a:spLocks noGrp="1"/>
          </p:cNvSpPr>
          <p:nvPr>
            <p:ph type="title"/>
          </p:nvPr>
        </p:nvSpPr>
        <p:spPr>
          <a:xfrm>
            <a:off x="838200" y="365125"/>
            <a:ext cx="10515600" cy="1325563"/>
          </a:xfrm>
        </p:spPr>
        <p:txBody>
          <a:bodyPr>
            <a:normAutofit/>
          </a:bodyPr>
          <a:lstStyle/>
          <a:p>
            <a:r>
              <a:rPr lang="en-FR"/>
              <a:t>Where ?</a:t>
            </a:r>
            <a:br>
              <a:rPr lang="en-FR"/>
            </a:br>
            <a:r>
              <a:rPr lang="en-FR" sz="3200" i="1">
                <a:solidFill>
                  <a:schemeClr val="bg1">
                    <a:lumMod val="50000"/>
                  </a:schemeClr>
                </a:solidFill>
              </a:rPr>
              <a:t>Grid’5000 </a:t>
            </a:r>
            <a:r>
              <a:rPr lang="en-FR" sz="3200">
                <a:solidFill>
                  <a:schemeClr val="bg1">
                    <a:lumMod val="50000"/>
                  </a:schemeClr>
                </a:solidFill>
              </a:rPr>
              <a:t>| </a:t>
            </a:r>
            <a:r>
              <a:rPr lang="en-GB" sz="3200" i="1">
                <a:solidFill>
                  <a:schemeClr val="bg1">
                    <a:lumMod val="50000"/>
                  </a:schemeClr>
                </a:solidFill>
              </a:rPr>
              <a:t>Resources @ Nantes site</a:t>
            </a:r>
            <a:r>
              <a:rPr lang="en-GB" sz="3200" i="1" baseline="30000">
                <a:solidFill>
                  <a:schemeClr val="bg1">
                    <a:lumMod val="50000"/>
                  </a:schemeClr>
                </a:solidFill>
              </a:rPr>
              <a:t>1</a:t>
            </a:r>
            <a:endParaRPr lang="en-FR" sz="3200" i="1">
              <a:solidFill>
                <a:schemeClr val="bg1">
                  <a:lumMod val="50000"/>
                </a:schemeClr>
              </a:solidFill>
            </a:endParaRPr>
          </a:p>
        </p:txBody>
      </p:sp>
      <p:sp>
        <p:nvSpPr>
          <p:cNvPr id="24" name="TextBox 23">
            <a:extLst>
              <a:ext uri="{FF2B5EF4-FFF2-40B4-BE49-F238E27FC236}">
                <a16:creationId xmlns:a16="http://schemas.microsoft.com/office/drawing/2014/main" id="{0C38C950-0139-E841-AEB6-FAF77243AB24}"/>
              </a:ext>
            </a:extLst>
          </p:cNvPr>
          <p:cNvSpPr txBox="1"/>
          <p:nvPr/>
        </p:nvSpPr>
        <p:spPr>
          <a:xfrm>
            <a:off x="555702" y="6492875"/>
            <a:ext cx="5313556" cy="276999"/>
          </a:xfrm>
          <a:prstGeom prst="rect">
            <a:avLst/>
          </a:prstGeom>
          <a:noFill/>
        </p:spPr>
        <p:txBody>
          <a:bodyPr wrap="square" rtlCol="0">
            <a:spAutoFit/>
          </a:bodyPr>
          <a:lstStyle/>
          <a:p>
            <a:r>
              <a:rPr lang="en-GB" sz="1200" i="1" baseline="30000">
                <a:solidFill>
                  <a:schemeClr val="bg1">
                    <a:lumMod val="65000"/>
                  </a:schemeClr>
                </a:solidFill>
              </a:rPr>
              <a:t>1 </a:t>
            </a:r>
            <a:r>
              <a:rPr lang="en-GB" sz="1200" i="1">
                <a:solidFill>
                  <a:schemeClr val="bg1">
                    <a:lumMod val="65000"/>
                  </a:schemeClr>
                </a:solidFill>
              </a:rPr>
              <a:t>S</a:t>
            </a:r>
            <a:r>
              <a:rPr lang="en-FR" sz="1200" i="1">
                <a:solidFill>
                  <a:schemeClr val="bg1">
                    <a:lumMod val="65000"/>
                  </a:schemeClr>
                </a:solidFill>
              </a:rPr>
              <a:t>ource : </a:t>
            </a:r>
            <a:r>
              <a:rPr lang="en-GB" sz="1200" i="1">
                <a:solidFill>
                  <a:schemeClr val="bg1">
                    <a:lumMod val="65000"/>
                  </a:schemeClr>
                </a:solidFill>
                <a:hlinkClick r:id="rId6"/>
              </a:rPr>
              <a:t>https://www.grid5000.fr/w/Nantes:Hardware</a:t>
            </a:r>
            <a:r>
              <a:rPr lang="en-GB" sz="1200" i="1">
                <a:solidFill>
                  <a:schemeClr val="bg1">
                    <a:lumMod val="65000"/>
                  </a:schemeClr>
                </a:solidFill>
              </a:rPr>
              <a:t> </a:t>
            </a:r>
            <a:endParaRPr lang="en-FR" sz="1200" i="1">
              <a:solidFill>
                <a:schemeClr val="bg1">
                  <a:lumMod val="65000"/>
                </a:schemeClr>
              </a:solidFill>
            </a:endParaRPr>
          </a:p>
        </p:txBody>
      </p:sp>
    </p:spTree>
    <p:extLst>
      <p:ext uri="{BB962C8B-B14F-4D97-AF65-F5344CB8AC3E}">
        <p14:creationId xmlns:p14="http://schemas.microsoft.com/office/powerpoint/2010/main" val="1989225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2843</Words>
  <Application>Microsoft Macintosh PowerPoint</Application>
  <PresentationFormat>Widescreen</PresentationFormat>
  <Paragraphs>237</Paragraphs>
  <Slides>18</Slides>
  <Notes>14</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Courier</vt:lpstr>
      <vt:lpstr>Wingdings</vt:lpstr>
      <vt:lpstr>Office Theme</vt:lpstr>
      <vt:lpstr>Introduction to Grid’5000 (G5k)</vt:lpstr>
      <vt:lpstr>Why do experiments1 ?</vt:lpstr>
      <vt:lpstr>Why ? IT Resources for Research</vt:lpstr>
      <vt:lpstr>Why ? IT Landscape for Experimentation</vt:lpstr>
      <vt:lpstr>What ? Grid’5000 | Overview</vt:lpstr>
      <vt:lpstr>What ? Grid’5000 | Contributors</vt:lpstr>
      <vt:lpstr>What ? Grid’5000 | Some results1 from G5k Users</vt:lpstr>
      <vt:lpstr>Where ? Grid’5000 | Key Features1</vt:lpstr>
      <vt:lpstr>Where ? Grid’5000 | Resources @ Nantes site1</vt:lpstr>
      <vt:lpstr>How ? Grid’5000 | An experiment’s outline</vt:lpstr>
      <vt:lpstr>How ? Grid’5000 | Software Stack1</vt:lpstr>
      <vt:lpstr>How ? Grid’5000 | Usage Policy1 &amp; Conditions of use2</vt:lpstr>
      <vt:lpstr>How ? Grid’5000 | Request an account</vt:lpstr>
      <vt:lpstr>How ? Grid’5000 | Demo time1 !</vt:lpstr>
      <vt:lpstr>In summary</vt:lpstr>
      <vt:lpstr>Help ? Grid’5000 | On your bookmarks</vt:lpstr>
      <vt:lpstr>Who ? Grid’5000 | LS2N Contact &amp; Support</vt:lpstr>
      <vt:lpstr>Credits &amp;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à Grid’5000 (G5k)</dc:title>
  <dc:creator>Richard Randriatoamanana</dc:creator>
  <cp:lastModifiedBy>Richard Randriatoamanana</cp:lastModifiedBy>
  <cp:revision>12</cp:revision>
  <cp:lastPrinted>2021-09-23T11:35:32Z</cp:lastPrinted>
  <dcterms:created xsi:type="dcterms:W3CDTF">2021-09-15T10:21:54Z</dcterms:created>
  <dcterms:modified xsi:type="dcterms:W3CDTF">2021-09-23T11:40:52Z</dcterms:modified>
</cp:coreProperties>
</file>