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2" r:id="rId3"/>
    <p:sldId id="258" r:id="rId4"/>
    <p:sldId id="260" r:id="rId5"/>
    <p:sldId id="264" r:id="rId6"/>
    <p:sldId id="265" r:id="rId7"/>
    <p:sldId id="266" r:id="rId8"/>
    <p:sldId id="272" r:id="rId9"/>
    <p:sldId id="274" r:id="rId10"/>
    <p:sldId id="277" r:id="rId11"/>
    <p:sldId id="275" r:id="rId12"/>
    <p:sldId id="276" r:id="rId13"/>
    <p:sldId id="273" r:id="rId14"/>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6"/>
    <p:restoredTop sz="88401"/>
  </p:normalViewPr>
  <p:slideViewPr>
    <p:cSldViewPr snapToGrid="0">
      <p:cViewPr varScale="1">
        <p:scale>
          <a:sx n="131" d="100"/>
          <a:sy n="131" d="100"/>
        </p:scale>
        <p:origin x="18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andriatoamanana" userId="0685078d-851d-42c4-8f0a-2376077405e0" providerId="ADAL" clId="{3329C19C-73AF-6341-9BFC-03CF87AB8606}"/>
    <pc:docChg chg="custSel addSld modSld sldOrd">
      <pc:chgData name="Richard Randriatoamanana" userId="0685078d-851d-42c4-8f0a-2376077405e0" providerId="ADAL" clId="{3329C19C-73AF-6341-9BFC-03CF87AB8606}" dt="2021-12-10T08:26:17.797" v="409" actId="729"/>
      <pc:docMkLst>
        <pc:docMk/>
      </pc:docMkLst>
      <pc:sldChg chg="delSp">
        <pc:chgData name="Richard Randriatoamanana" userId="0685078d-851d-42c4-8f0a-2376077405e0" providerId="ADAL" clId="{3329C19C-73AF-6341-9BFC-03CF87AB8606}" dt="2021-12-10T06:44:23.191" v="1" actId="21"/>
        <pc:sldMkLst>
          <pc:docMk/>
          <pc:sldMk cId="3795693147" sldId="272"/>
        </pc:sldMkLst>
        <pc:picChg chg="del">
          <ac:chgData name="Richard Randriatoamanana" userId="0685078d-851d-42c4-8f0a-2376077405e0" providerId="ADAL" clId="{3329C19C-73AF-6341-9BFC-03CF87AB8606}" dt="2021-12-10T06:44:23.191" v="1" actId="21"/>
          <ac:picMkLst>
            <pc:docMk/>
            <pc:sldMk cId="3795693147" sldId="272"/>
            <ac:picMk id="2058" creationId="{5009C4F4-1503-304E-B9DD-51FD1F47871F}"/>
          </ac:picMkLst>
        </pc:picChg>
      </pc:sldChg>
      <pc:sldChg chg="mod modShow">
        <pc:chgData name="Richard Randriatoamanana" userId="0685078d-851d-42c4-8f0a-2376077405e0" providerId="ADAL" clId="{3329C19C-73AF-6341-9BFC-03CF87AB8606}" dt="2021-12-10T08:26:17.797" v="409" actId="729"/>
        <pc:sldMkLst>
          <pc:docMk/>
          <pc:sldMk cId="1679860610" sldId="273"/>
        </pc:sldMkLst>
      </pc:sldChg>
      <pc:sldChg chg="ord">
        <pc:chgData name="Richard Randriatoamanana" userId="0685078d-851d-42c4-8f0a-2376077405e0" providerId="ADAL" clId="{3329C19C-73AF-6341-9BFC-03CF87AB8606}" dt="2021-12-10T08:04:25.441" v="15" actId="20578"/>
        <pc:sldMkLst>
          <pc:docMk/>
          <pc:sldMk cId="1325214837" sldId="275"/>
        </pc:sldMkLst>
      </pc:sldChg>
      <pc:sldChg chg="addSp delSp modSp new mod ord">
        <pc:chgData name="Richard Randriatoamanana" userId="0685078d-851d-42c4-8f0a-2376077405e0" providerId="ADAL" clId="{3329C19C-73AF-6341-9BFC-03CF87AB8606}" dt="2021-12-10T08:04:21.756" v="14" actId="20578"/>
        <pc:sldMkLst>
          <pc:docMk/>
          <pc:sldMk cId="332583320" sldId="276"/>
        </pc:sldMkLst>
        <pc:spChg chg="mod">
          <ac:chgData name="Richard Randriatoamanana" userId="0685078d-851d-42c4-8f0a-2376077405e0" providerId="ADAL" clId="{3329C19C-73AF-6341-9BFC-03CF87AB8606}" dt="2021-12-10T07:10:26.589" v="10" actId="20577"/>
          <ac:spMkLst>
            <pc:docMk/>
            <pc:sldMk cId="332583320" sldId="276"/>
            <ac:spMk id="2" creationId="{2452E808-C0F3-444D-B3C4-F09E51BC2A33}"/>
          </ac:spMkLst>
        </pc:spChg>
        <pc:spChg chg="del">
          <ac:chgData name="Richard Randriatoamanana" userId="0685078d-851d-42c4-8f0a-2376077405e0" providerId="ADAL" clId="{3329C19C-73AF-6341-9BFC-03CF87AB8606}" dt="2021-12-10T06:44:28.117" v="3"/>
          <ac:spMkLst>
            <pc:docMk/>
            <pc:sldMk cId="332583320" sldId="276"/>
            <ac:spMk id="3" creationId="{4395FEB3-B78F-C44C-9112-585BAE266AEE}"/>
          </ac:spMkLst>
        </pc:spChg>
        <pc:picChg chg="add mod">
          <ac:chgData name="Richard Randriatoamanana" userId="0685078d-851d-42c4-8f0a-2376077405e0" providerId="ADAL" clId="{3329C19C-73AF-6341-9BFC-03CF87AB8606}" dt="2021-12-10T07:10:41.708" v="13" actId="14100"/>
          <ac:picMkLst>
            <pc:docMk/>
            <pc:sldMk cId="332583320" sldId="276"/>
            <ac:picMk id="4" creationId="{F073A018-A834-6340-A338-D2F848FB834C}"/>
          </ac:picMkLst>
        </pc:picChg>
      </pc:sldChg>
      <pc:sldChg chg="addSp delSp modSp new mod modClrScheme chgLayout">
        <pc:chgData name="Richard Randriatoamanana" userId="0685078d-851d-42c4-8f0a-2376077405e0" providerId="ADAL" clId="{3329C19C-73AF-6341-9BFC-03CF87AB8606}" dt="2021-12-10T08:21:41.046" v="408" actId="20577"/>
        <pc:sldMkLst>
          <pc:docMk/>
          <pc:sldMk cId="3078748491" sldId="277"/>
        </pc:sldMkLst>
        <pc:spChg chg="mod ord">
          <ac:chgData name="Richard Randriatoamanana" userId="0685078d-851d-42c4-8f0a-2376077405e0" providerId="ADAL" clId="{3329C19C-73AF-6341-9BFC-03CF87AB8606}" dt="2021-12-10T08:17:02.399" v="237" actId="20577"/>
          <ac:spMkLst>
            <pc:docMk/>
            <pc:sldMk cId="3078748491" sldId="277"/>
            <ac:spMk id="2" creationId="{54593F35-1F0B-B247-AC45-DF7736F43139}"/>
          </ac:spMkLst>
        </pc:spChg>
        <pc:spChg chg="del">
          <ac:chgData name="Richard Randriatoamanana" userId="0685078d-851d-42c4-8f0a-2376077405e0" providerId="ADAL" clId="{3329C19C-73AF-6341-9BFC-03CF87AB8606}" dt="2021-12-10T08:12:11.760" v="17"/>
          <ac:spMkLst>
            <pc:docMk/>
            <pc:sldMk cId="3078748491" sldId="277"/>
            <ac:spMk id="3" creationId="{11C419AF-4EDA-9947-95F7-2B8B51E60893}"/>
          </ac:spMkLst>
        </pc:spChg>
        <pc:spChg chg="add mod ord">
          <ac:chgData name="Richard Randriatoamanana" userId="0685078d-851d-42c4-8f0a-2376077405e0" providerId="ADAL" clId="{3329C19C-73AF-6341-9BFC-03CF87AB8606}" dt="2021-12-10T08:21:41.046" v="408" actId="20577"/>
          <ac:spMkLst>
            <pc:docMk/>
            <pc:sldMk cId="3078748491" sldId="277"/>
            <ac:spMk id="5" creationId="{6597BF7D-09A7-6247-A8C3-D148F3F6DCFF}"/>
          </ac:spMkLst>
        </pc:spChg>
        <pc:picChg chg="add mod ord modCrop">
          <ac:chgData name="Richard Randriatoamanana" userId="0685078d-851d-42c4-8f0a-2376077405e0" providerId="ADAL" clId="{3329C19C-73AF-6341-9BFC-03CF87AB8606}" dt="2021-12-10T08:19:54.915" v="374" actId="1076"/>
          <ac:picMkLst>
            <pc:docMk/>
            <pc:sldMk cId="3078748491" sldId="277"/>
            <ac:picMk id="4" creationId="{2BF468EF-DFCB-154B-B0BA-F27C86EAF98D}"/>
          </ac:picMkLst>
        </pc:picChg>
        <pc:picChg chg="add mod">
          <ac:chgData name="Richard Randriatoamanana" userId="0685078d-851d-42c4-8f0a-2376077405e0" providerId="ADAL" clId="{3329C19C-73AF-6341-9BFC-03CF87AB8606}" dt="2021-12-10T08:19:58.503" v="376" actId="14100"/>
          <ac:picMkLst>
            <pc:docMk/>
            <pc:sldMk cId="3078748491" sldId="277"/>
            <ac:picMk id="6" creationId="{A9E293AE-6C03-6442-8BD4-F5175E84FA1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0EFC8-F14C-8140-A186-CCFECE374ED2}" type="datetimeFigureOut">
              <a:t>09/12/2021</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40CFC-B997-394E-A79A-54716D6AD024}" type="slidenum">
              <a:t>‹#›</a:t>
            </a:fld>
            <a:endParaRPr lang="en-FR"/>
          </a:p>
        </p:txBody>
      </p:sp>
    </p:spTree>
    <p:extLst>
      <p:ext uri="{BB962C8B-B14F-4D97-AF65-F5344CB8AC3E}">
        <p14:creationId xmlns:p14="http://schemas.microsoft.com/office/powerpoint/2010/main" val="363984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Donald KNUTH. Informaticien et mathématicien. Un des pionniers de l'algorithmique mais aussi connu pour avoir écrit le langage TeX.</a:t>
            </a:r>
          </a:p>
          <a:p>
            <a:r>
              <a:rPr lang="en-GB"/>
              <a:t>Yogi BERRA. Un joueur de baseball américain de la MLB (League Majeur de Baseball) qui fut receveur et gérant avec les Yankees de New York.</a:t>
            </a:r>
          </a:p>
          <a:p>
            <a:endParaRPr lang="en-GB"/>
          </a:p>
          <a:p>
            <a:r>
              <a:rPr lang="en-GB"/>
              <a:t>La réalisation « d’expériences » est incontournable en informatique pour que la reproductibilité devienne possible.</a:t>
            </a:r>
          </a:p>
          <a:p>
            <a:r>
              <a:rPr lang="en-GB"/>
              <a:t>- valider un déploiement, étudier les performances, tester ...</a:t>
            </a:r>
          </a:p>
          <a:p>
            <a:r>
              <a:rPr lang="en-GB"/>
              <a:t>- utiliser comme objet d’étude: un logiciel, une librairie, un environnement, une configuration, une infrastructure (réseau ou matérielle) complexe</a:t>
            </a:r>
          </a:p>
          <a:p>
            <a:endParaRPr lang="en-F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Carrying out "</a:t>
            </a:r>
            <a:r>
              <a:rPr lang="en-GB" sz="1200">
                <a:solidFill>
                  <a:srgbClr val="FF0000"/>
                </a:solidFill>
              </a:rPr>
              <a:t>experiments</a:t>
            </a:r>
            <a:r>
              <a:rPr lang="en-GB" sz="1200"/>
              <a:t>" is essential in computer science today and “good experiments”</a:t>
            </a:r>
            <a:r>
              <a:rPr lang="en-GB" sz="1200" baseline="30000"/>
              <a:t>1</a:t>
            </a:r>
            <a:r>
              <a:rPr lang="en-GB" sz="1200"/>
              <a:t> should fulfill the following properties.</a:t>
            </a:r>
            <a:endParaRPr lang="en-FR"/>
          </a:p>
          <a:p>
            <a:pPr marL="171450" indent="-171450">
              <a:buFont typeface="Arial" panose="020B0604020202020204" pitchFamily="34" charset="0"/>
              <a:buChar char="•"/>
            </a:pPr>
            <a:r>
              <a:rPr lang="en-GB"/>
              <a:t>Reproducibility: must give the same result with the same input</a:t>
            </a:r>
          </a:p>
          <a:p>
            <a:pPr marL="171450" indent="-171450">
              <a:buFont typeface="Arial" panose="020B0604020202020204" pitchFamily="34" charset="0"/>
              <a:buChar char="•"/>
            </a:pPr>
            <a:r>
              <a:rPr lang="en-GB"/>
              <a:t>Extensibility: must target possible comparisons with other works and extensions (more/other procs, larger data sets, different architectures, etc.)</a:t>
            </a:r>
          </a:p>
          <a:p>
            <a:pPr marL="171450" indent="-171450">
              <a:buFont typeface="Arial" panose="020B0604020202020204" pitchFamily="34" charset="0"/>
              <a:buChar char="•"/>
            </a:pPr>
            <a:r>
              <a:rPr lang="en-GB"/>
              <a:t>Applicability: must define realistic parameters and must allow for an easy calibration. Validate a deployment, a study-case for performance, benchmarks ...</a:t>
            </a:r>
          </a:p>
          <a:p>
            <a:pPr marL="171450" indent="-171450">
              <a:buFont typeface="Arial" panose="020B0604020202020204" pitchFamily="34" charset="0"/>
              <a:buChar char="•"/>
            </a:pPr>
            <a:r>
              <a:rPr lang="en-GB"/>
              <a:t>“Revisability”: when an implementation does not perform as expected, must help to identify the reasons. Use here as an object of study: a code, a software, a library, a system, an environment, a configuration, a complex infrastructure (network or hardware)</a:t>
            </a:r>
          </a:p>
          <a:p>
            <a:endParaRPr lang="en-GB"/>
          </a:p>
          <a:p>
            <a:endParaRPr lang="en-FR"/>
          </a:p>
        </p:txBody>
      </p:sp>
      <p:sp>
        <p:nvSpPr>
          <p:cNvPr id="4" name="Slide Number Placeholder 3"/>
          <p:cNvSpPr>
            <a:spLocks noGrp="1"/>
          </p:cNvSpPr>
          <p:nvPr>
            <p:ph type="sldNum" sz="quarter" idx="5"/>
          </p:nvPr>
        </p:nvSpPr>
        <p:spPr/>
        <p:txBody>
          <a:bodyPr/>
          <a:lstStyle/>
          <a:p>
            <a:fld id="{A4F40CFC-B997-394E-A79A-54716D6AD024}" type="slidenum">
              <a:t>2</a:t>
            </a:fld>
            <a:endParaRPr lang="en-FR"/>
          </a:p>
        </p:txBody>
      </p:sp>
    </p:spTree>
    <p:extLst>
      <p:ext uri="{BB962C8B-B14F-4D97-AF65-F5344CB8AC3E}">
        <p14:creationId xmlns:p14="http://schemas.microsoft.com/office/powerpoint/2010/main" val="380900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4F40CFC-B997-394E-A79A-54716D6AD024}" type="slidenum">
              <a:t>3</a:t>
            </a:fld>
            <a:endParaRPr lang="en-FR"/>
          </a:p>
        </p:txBody>
      </p:sp>
    </p:spTree>
    <p:extLst>
      <p:ext uri="{BB962C8B-B14F-4D97-AF65-F5344CB8AC3E}">
        <p14:creationId xmlns:p14="http://schemas.microsoft.com/office/powerpoint/2010/main" val="3408403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Le GIS Grid’5000 a été créé en 2012 pour pérenniser cette infrastructure de recherche dédiée à l’expérimentation en informatique distribuée pour la communauté scientifique française. Les membres fondateurs du GIS Grid’5000 sont le CNRS, l’Inria, le CEA, la CDEFI, la CPU, l’IMT et Renater. Grid’5000 est une plateforme de recherche expérimentale répartie sur 8 sites français (Lille, Nancy, Lyon, Grenoble, Sophia Antipolis, Nantes et Rennes, Toulouse) et un site au Luxembourg. Elle est issue du programme « Action Concertée Incitative GRID » (Globalisation des Ressources Informatiques et des Données) du Ministère de l’Enseignement supérieur et de la recherche en 2003, l’objectif étant de créer un instrument permettant l’expérimentation dans des conditions réelles à grande échelle. </a:t>
            </a:r>
          </a:p>
          <a:p>
            <a:endParaRPr lang="en-FR"/>
          </a:p>
          <a:p>
            <a:endParaRPr lang="en-FR"/>
          </a:p>
        </p:txBody>
      </p:sp>
      <p:sp>
        <p:nvSpPr>
          <p:cNvPr id="4" name="Slide Number Placeholder 3"/>
          <p:cNvSpPr>
            <a:spLocks noGrp="1"/>
          </p:cNvSpPr>
          <p:nvPr>
            <p:ph type="sldNum" sz="quarter" idx="5"/>
          </p:nvPr>
        </p:nvSpPr>
        <p:spPr/>
        <p:txBody>
          <a:bodyPr/>
          <a:lstStyle/>
          <a:p>
            <a:fld id="{A4F40CFC-B997-394E-A79A-54716D6AD024}" type="slidenum">
              <a:t>4</a:t>
            </a:fld>
            <a:endParaRPr lang="en-FR"/>
          </a:p>
        </p:txBody>
      </p:sp>
    </p:spTree>
    <p:extLst>
      <p:ext uri="{BB962C8B-B14F-4D97-AF65-F5344CB8AC3E}">
        <p14:creationId xmlns:p14="http://schemas.microsoft.com/office/powerpoint/2010/main" val="3097105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La réalisation « d’expériences » est incontournable en informatique pour que la reproductibilité devienne possible.</a:t>
            </a:r>
          </a:p>
          <a:p>
            <a:r>
              <a:rPr lang="en-GB"/>
              <a:t>- valider un déploiement, étudier les performances, tester ...</a:t>
            </a:r>
          </a:p>
          <a:p>
            <a:pPr marL="171450" indent="-171450">
              <a:buFontTx/>
              <a:buChar char="-"/>
            </a:pPr>
            <a:r>
              <a:rPr lang="en-GB"/>
              <a:t>utiliser comme objet d’étude: un logiciel, une librairie, un environnement, une configuration, une infrastructure (réseau ou matérielle) complexe</a:t>
            </a:r>
          </a:p>
          <a:p>
            <a:pPr marL="171450" indent="-171450">
              <a:buFontTx/>
              <a:buChar char="-"/>
            </a:pPr>
            <a:endParaRPr lang="en-GB"/>
          </a:p>
          <a:p>
            <a:pPr marL="0" indent="0">
              <a:buFontTx/>
              <a:buNone/>
            </a:pPr>
            <a:r>
              <a:rPr lang="en-GB"/>
              <a:t>1312 Core CPU à Nantes</a:t>
            </a:r>
          </a:p>
          <a:p>
            <a:endParaRPr lang="en-FR"/>
          </a:p>
        </p:txBody>
      </p:sp>
      <p:sp>
        <p:nvSpPr>
          <p:cNvPr id="4" name="Slide Number Placeholder 3"/>
          <p:cNvSpPr>
            <a:spLocks noGrp="1"/>
          </p:cNvSpPr>
          <p:nvPr>
            <p:ph type="sldNum" sz="quarter" idx="5"/>
          </p:nvPr>
        </p:nvSpPr>
        <p:spPr/>
        <p:txBody>
          <a:bodyPr/>
          <a:lstStyle/>
          <a:p>
            <a:fld id="{A4F40CFC-B997-394E-A79A-54716D6AD024}" type="slidenum">
              <a:t>5</a:t>
            </a:fld>
            <a:endParaRPr lang="en-FR"/>
          </a:p>
        </p:txBody>
      </p:sp>
    </p:spTree>
    <p:extLst>
      <p:ext uri="{BB962C8B-B14F-4D97-AF65-F5344CB8AC3E}">
        <p14:creationId xmlns:p14="http://schemas.microsoft.com/office/powerpoint/2010/main" val="323146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a:p>
        </p:txBody>
      </p:sp>
      <p:sp>
        <p:nvSpPr>
          <p:cNvPr id="4" name="Slide Number Placeholder 3"/>
          <p:cNvSpPr>
            <a:spLocks noGrp="1"/>
          </p:cNvSpPr>
          <p:nvPr>
            <p:ph type="sldNum" sz="quarter" idx="5"/>
          </p:nvPr>
        </p:nvSpPr>
        <p:spPr/>
        <p:txBody>
          <a:bodyPr/>
          <a:lstStyle/>
          <a:p>
            <a:fld id="{A4F40CFC-B997-394E-A79A-54716D6AD024}" type="slidenum">
              <a:t>6</a:t>
            </a:fld>
            <a:endParaRPr lang="en-FR"/>
          </a:p>
        </p:txBody>
      </p:sp>
    </p:spTree>
    <p:extLst>
      <p:ext uri="{BB962C8B-B14F-4D97-AF65-F5344CB8AC3E}">
        <p14:creationId xmlns:p14="http://schemas.microsoft.com/office/powerpoint/2010/main" val="42902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La réalisation « d’expériences » est incontournable en informatique pour que la reproductibilité devienne possible.</a:t>
            </a:r>
          </a:p>
          <a:p>
            <a:r>
              <a:rPr lang="en-GB"/>
              <a:t>- valider un déploiement, étudier les performances, tester ...</a:t>
            </a:r>
          </a:p>
          <a:p>
            <a:r>
              <a:rPr lang="en-GB"/>
              <a:t>- utiliser comme objet d’étude: un logiciel, une librairie, un environnement, une configuration, une infrastructure (réseau ou matérielle) complexe</a:t>
            </a:r>
          </a:p>
          <a:p>
            <a:endParaRPr lang="en-FR"/>
          </a:p>
        </p:txBody>
      </p:sp>
      <p:sp>
        <p:nvSpPr>
          <p:cNvPr id="4" name="Slide Number Placeholder 3"/>
          <p:cNvSpPr>
            <a:spLocks noGrp="1"/>
          </p:cNvSpPr>
          <p:nvPr>
            <p:ph type="sldNum" sz="quarter" idx="5"/>
          </p:nvPr>
        </p:nvSpPr>
        <p:spPr/>
        <p:txBody>
          <a:bodyPr/>
          <a:lstStyle/>
          <a:p>
            <a:fld id="{A4F40CFC-B997-394E-A79A-54716D6AD024}" type="slidenum">
              <a:t>7</a:t>
            </a:fld>
            <a:endParaRPr lang="en-FR"/>
          </a:p>
        </p:txBody>
      </p:sp>
    </p:spTree>
    <p:extLst>
      <p:ext uri="{BB962C8B-B14F-4D97-AF65-F5344CB8AC3E}">
        <p14:creationId xmlns:p14="http://schemas.microsoft.com/office/powerpoint/2010/main" val="37845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La réalisation « d’expériences » est incontournable en informatique pour que la reproductibilité devienne possible.</a:t>
            </a:r>
          </a:p>
          <a:p>
            <a:r>
              <a:rPr lang="en-GB"/>
              <a:t>- valider un déploiement, étudier les performances, tester ...</a:t>
            </a:r>
          </a:p>
          <a:p>
            <a:r>
              <a:rPr lang="en-GB"/>
              <a:t>- utiliser comme objet d’étude: un logiciel, une librairie, un environnement, une configuration, une infrastructure (réseau ou matérielle) complexe</a:t>
            </a:r>
          </a:p>
          <a:p>
            <a:endParaRPr lang="en-FR"/>
          </a:p>
        </p:txBody>
      </p:sp>
      <p:sp>
        <p:nvSpPr>
          <p:cNvPr id="4" name="Slide Number Placeholder 3"/>
          <p:cNvSpPr>
            <a:spLocks noGrp="1"/>
          </p:cNvSpPr>
          <p:nvPr>
            <p:ph type="sldNum" sz="quarter" idx="5"/>
          </p:nvPr>
        </p:nvSpPr>
        <p:spPr/>
        <p:txBody>
          <a:bodyPr/>
          <a:lstStyle/>
          <a:p>
            <a:fld id="{A4F40CFC-B997-394E-A79A-54716D6AD024}" type="slidenum">
              <a:t>8</a:t>
            </a:fld>
            <a:endParaRPr lang="en-FR"/>
          </a:p>
        </p:txBody>
      </p:sp>
    </p:spTree>
    <p:extLst>
      <p:ext uri="{BB962C8B-B14F-4D97-AF65-F5344CB8AC3E}">
        <p14:creationId xmlns:p14="http://schemas.microsoft.com/office/powerpoint/2010/main" val="1317043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a:p>
        </p:txBody>
      </p:sp>
      <p:sp>
        <p:nvSpPr>
          <p:cNvPr id="4" name="Slide Number Placeholder 3"/>
          <p:cNvSpPr>
            <a:spLocks noGrp="1"/>
          </p:cNvSpPr>
          <p:nvPr>
            <p:ph type="sldNum" sz="quarter" idx="5"/>
          </p:nvPr>
        </p:nvSpPr>
        <p:spPr/>
        <p:txBody>
          <a:bodyPr/>
          <a:lstStyle/>
          <a:p>
            <a:fld id="{A4F40CFC-B997-394E-A79A-54716D6AD024}" type="slidenum">
              <a:rPr lang="en-FR"/>
              <a:t>9</a:t>
            </a:fld>
            <a:endParaRPr lang="en-FR"/>
          </a:p>
        </p:txBody>
      </p:sp>
    </p:spTree>
    <p:extLst>
      <p:ext uri="{BB962C8B-B14F-4D97-AF65-F5344CB8AC3E}">
        <p14:creationId xmlns:p14="http://schemas.microsoft.com/office/powerpoint/2010/main" val="4183072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a:p>
        </p:txBody>
      </p:sp>
      <p:sp>
        <p:nvSpPr>
          <p:cNvPr id="4" name="Slide Number Placeholder 3"/>
          <p:cNvSpPr>
            <a:spLocks noGrp="1"/>
          </p:cNvSpPr>
          <p:nvPr>
            <p:ph type="sldNum" sz="quarter" idx="5"/>
          </p:nvPr>
        </p:nvSpPr>
        <p:spPr/>
        <p:txBody>
          <a:bodyPr/>
          <a:lstStyle/>
          <a:p>
            <a:fld id="{A4F40CFC-B997-394E-A79A-54716D6AD024}" type="slidenum">
              <a:t>13</a:t>
            </a:fld>
            <a:endParaRPr lang="en-FR"/>
          </a:p>
        </p:txBody>
      </p:sp>
    </p:spTree>
    <p:extLst>
      <p:ext uri="{BB962C8B-B14F-4D97-AF65-F5344CB8AC3E}">
        <p14:creationId xmlns:p14="http://schemas.microsoft.com/office/powerpoint/2010/main" val="1091517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ADD3-EF7F-1D48-A4B6-1353CF1C9A9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1A21CC99-C94A-C144-AC6F-5DC7BD4A0A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3767C0B-B3F8-484C-8CC1-B3DF102307C3}"/>
              </a:ext>
            </a:extLst>
          </p:cNvPr>
          <p:cNvSpPr>
            <a:spLocks noGrp="1"/>
          </p:cNvSpPr>
          <p:nvPr>
            <p:ph type="dt" sz="half" idx="10"/>
          </p:nvPr>
        </p:nvSpPr>
        <p:spPr/>
        <p:txBody>
          <a:bodyPr/>
          <a:lstStyle/>
          <a:p>
            <a:fld id="{EBBD0C46-C828-6D42-8A91-AF819D030F6A}" type="datetimeFigureOut">
              <a:t>09/12/2021</a:t>
            </a:fld>
            <a:endParaRPr lang="en-FR"/>
          </a:p>
        </p:txBody>
      </p:sp>
      <p:sp>
        <p:nvSpPr>
          <p:cNvPr id="5" name="Footer Placeholder 4">
            <a:extLst>
              <a:ext uri="{FF2B5EF4-FFF2-40B4-BE49-F238E27FC236}">
                <a16:creationId xmlns:a16="http://schemas.microsoft.com/office/drawing/2014/main" id="{5ABF7767-254E-F543-92A5-50710D151A8D}"/>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B2E3CA3-41A4-B946-8C39-1B81BF4527F5}"/>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27416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172C-0EB2-FF4D-A4EE-7461D36BD767}"/>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71058F89-20EF-7D42-980A-55A16D680C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79F1F28-FA9F-C247-81B7-DFC462D0A35D}"/>
              </a:ext>
            </a:extLst>
          </p:cNvPr>
          <p:cNvSpPr>
            <a:spLocks noGrp="1"/>
          </p:cNvSpPr>
          <p:nvPr>
            <p:ph type="dt" sz="half" idx="10"/>
          </p:nvPr>
        </p:nvSpPr>
        <p:spPr/>
        <p:txBody>
          <a:bodyPr/>
          <a:lstStyle/>
          <a:p>
            <a:fld id="{EBBD0C46-C828-6D42-8A91-AF819D030F6A}" type="datetimeFigureOut">
              <a:t>09/12/2021</a:t>
            </a:fld>
            <a:endParaRPr lang="en-FR"/>
          </a:p>
        </p:txBody>
      </p:sp>
      <p:sp>
        <p:nvSpPr>
          <p:cNvPr id="5" name="Footer Placeholder 4">
            <a:extLst>
              <a:ext uri="{FF2B5EF4-FFF2-40B4-BE49-F238E27FC236}">
                <a16:creationId xmlns:a16="http://schemas.microsoft.com/office/drawing/2014/main" id="{F64F900C-A319-A549-84DE-0803941BEA52}"/>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2E33E2FE-AAB0-664C-8AD0-FC0F20CB69E5}"/>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1099039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1AFDE-736C-AD43-9D97-197C6C27306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56E9F6F5-E1BF-5442-985D-FDBB524DC8D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E5DE7B65-AE74-0546-987B-D000CA7ABC17}"/>
              </a:ext>
            </a:extLst>
          </p:cNvPr>
          <p:cNvSpPr>
            <a:spLocks noGrp="1"/>
          </p:cNvSpPr>
          <p:nvPr>
            <p:ph type="dt" sz="half" idx="10"/>
          </p:nvPr>
        </p:nvSpPr>
        <p:spPr/>
        <p:txBody>
          <a:bodyPr/>
          <a:lstStyle/>
          <a:p>
            <a:fld id="{EBBD0C46-C828-6D42-8A91-AF819D030F6A}" type="datetimeFigureOut">
              <a:t>09/12/2021</a:t>
            </a:fld>
            <a:endParaRPr lang="en-FR"/>
          </a:p>
        </p:txBody>
      </p:sp>
      <p:sp>
        <p:nvSpPr>
          <p:cNvPr id="5" name="Footer Placeholder 4">
            <a:extLst>
              <a:ext uri="{FF2B5EF4-FFF2-40B4-BE49-F238E27FC236}">
                <a16:creationId xmlns:a16="http://schemas.microsoft.com/office/drawing/2014/main" id="{3DBC14AB-B6E3-1448-9F6F-0AFBADDF9C5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2FF344D3-EC74-E441-ABEF-844BFD225800}"/>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50105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C05B-3A2C-004E-8817-8C698A2378FF}"/>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2C512F8E-CBE6-154E-83A8-46C2A8D09D1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24EA7765-4A4F-6F4C-80FA-3CF5E5CC86A6}"/>
              </a:ext>
            </a:extLst>
          </p:cNvPr>
          <p:cNvSpPr>
            <a:spLocks noGrp="1"/>
          </p:cNvSpPr>
          <p:nvPr>
            <p:ph type="dt" sz="half" idx="10"/>
          </p:nvPr>
        </p:nvSpPr>
        <p:spPr/>
        <p:txBody>
          <a:bodyPr/>
          <a:lstStyle/>
          <a:p>
            <a:fld id="{EBBD0C46-C828-6D42-8A91-AF819D030F6A}" type="datetimeFigureOut">
              <a:t>09/12/2021</a:t>
            </a:fld>
            <a:endParaRPr lang="en-FR"/>
          </a:p>
        </p:txBody>
      </p:sp>
      <p:sp>
        <p:nvSpPr>
          <p:cNvPr id="5" name="Footer Placeholder 4">
            <a:extLst>
              <a:ext uri="{FF2B5EF4-FFF2-40B4-BE49-F238E27FC236}">
                <a16:creationId xmlns:a16="http://schemas.microsoft.com/office/drawing/2014/main" id="{B4455C1B-4CEB-D348-8F7A-0A66B216CCF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76FF80C-4639-C04C-8C2B-A04FD5877DA4}"/>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384494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7476-8318-004B-8E79-EE0595D0124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DDB1AC27-0132-7B41-AEA9-2F7AA24E9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9AF48A0-2FD6-CC4A-A503-BDA3963CBE4A}"/>
              </a:ext>
            </a:extLst>
          </p:cNvPr>
          <p:cNvSpPr>
            <a:spLocks noGrp="1"/>
          </p:cNvSpPr>
          <p:nvPr>
            <p:ph type="dt" sz="half" idx="10"/>
          </p:nvPr>
        </p:nvSpPr>
        <p:spPr/>
        <p:txBody>
          <a:bodyPr/>
          <a:lstStyle/>
          <a:p>
            <a:fld id="{EBBD0C46-C828-6D42-8A91-AF819D030F6A}" type="datetimeFigureOut">
              <a:t>09/12/2021</a:t>
            </a:fld>
            <a:endParaRPr lang="en-FR"/>
          </a:p>
        </p:txBody>
      </p:sp>
      <p:sp>
        <p:nvSpPr>
          <p:cNvPr id="5" name="Footer Placeholder 4">
            <a:extLst>
              <a:ext uri="{FF2B5EF4-FFF2-40B4-BE49-F238E27FC236}">
                <a16:creationId xmlns:a16="http://schemas.microsoft.com/office/drawing/2014/main" id="{D55D830E-CC61-6148-B8D2-3F87B044073D}"/>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85D067A-4034-4D41-94D6-8BBABB2EA2CB}"/>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313282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9DD8D-3643-AE45-825C-01C8E5B569C2}"/>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E96719BE-B2DC-2744-B702-FBCBC5058C8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CDB6AB81-D2FF-2848-BE58-E1ECD6CCA01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D4D6F928-F514-4249-8D54-119665E2C6D5}"/>
              </a:ext>
            </a:extLst>
          </p:cNvPr>
          <p:cNvSpPr>
            <a:spLocks noGrp="1"/>
          </p:cNvSpPr>
          <p:nvPr>
            <p:ph type="dt" sz="half" idx="10"/>
          </p:nvPr>
        </p:nvSpPr>
        <p:spPr/>
        <p:txBody>
          <a:bodyPr/>
          <a:lstStyle/>
          <a:p>
            <a:fld id="{EBBD0C46-C828-6D42-8A91-AF819D030F6A}" type="datetimeFigureOut">
              <a:t>09/12/2021</a:t>
            </a:fld>
            <a:endParaRPr lang="en-FR"/>
          </a:p>
        </p:txBody>
      </p:sp>
      <p:sp>
        <p:nvSpPr>
          <p:cNvPr id="6" name="Footer Placeholder 5">
            <a:extLst>
              <a:ext uri="{FF2B5EF4-FFF2-40B4-BE49-F238E27FC236}">
                <a16:creationId xmlns:a16="http://schemas.microsoft.com/office/drawing/2014/main" id="{6CB49AC8-7D94-5049-9345-94206FFCD302}"/>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9D9AE042-5FAB-9A4A-85D7-58027D9210C9}"/>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187595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D44-BA9A-2E4E-B326-51B36CA4E678}"/>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6FF150D8-71A2-9F4F-A847-537225621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0B1A4FC-A769-484C-91E4-C83BCD6F449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03D2DD54-B940-304A-9A16-F273914A55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603A1C0-2AF2-324B-B44C-4507685CACB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D1B69340-D43D-C444-B6B2-789A865C1F57}"/>
              </a:ext>
            </a:extLst>
          </p:cNvPr>
          <p:cNvSpPr>
            <a:spLocks noGrp="1"/>
          </p:cNvSpPr>
          <p:nvPr>
            <p:ph type="dt" sz="half" idx="10"/>
          </p:nvPr>
        </p:nvSpPr>
        <p:spPr/>
        <p:txBody>
          <a:bodyPr/>
          <a:lstStyle/>
          <a:p>
            <a:fld id="{EBBD0C46-C828-6D42-8A91-AF819D030F6A}" type="datetimeFigureOut">
              <a:t>09/12/2021</a:t>
            </a:fld>
            <a:endParaRPr lang="en-FR"/>
          </a:p>
        </p:txBody>
      </p:sp>
      <p:sp>
        <p:nvSpPr>
          <p:cNvPr id="8" name="Footer Placeholder 7">
            <a:extLst>
              <a:ext uri="{FF2B5EF4-FFF2-40B4-BE49-F238E27FC236}">
                <a16:creationId xmlns:a16="http://schemas.microsoft.com/office/drawing/2014/main" id="{600096F0-8915-C84D-88A9-2578EFDDA947}"/>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C1D415AD-54AE-1240-AA12-D8D2FF2CC0F2}"/>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2642221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ADAC-1EA1-1A40-8CBA-BD337CC3CD6D}"/>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401080A2-7892-AE4B-AFC0-CBE8A94CD1FD}"/>
              </a:ext>
            </a:extLst>
          </p:cNvPr>
          <p:cNvSpPr>
            <a:spLocks noGrp="1"/>
          </p:cNvSpPr>
          <p:nvPr>
            <p:ph type="dt" sz="half" idx="10"/>
          </p:nvPr>
        </p:nvSpPr>
        <p:spPr/>
        <p:txBody>
          <a:bodyPr/>
          <a:lstStyle/>
          <a:p>
            <a:fld id="{EBBD0C46-C828-6D42-8A91-AF819D030F6A}" type="datetimeFigureOut">
              <a:t>09/12/2021</a:t>
            </a:fld>
            <a:endParaRPr lang="en-FR"/>
          </a:p>
        </p:txBody>
      </p:sp>
      <p:sp>
        <p:nvSpPr>
          <p:cNvPr id="4" name="Footer Placeholder 3">
            <a:extLst>
              <a:ext uri="{FF2B5EF4-FFF2-40B4-BE49-F238E27FC236}">
                <a16:creationId xmlns:a16="http://schemas.microsoft.com/office/drawing/2014/main" id="{E610C0A2-1D4E-844C-ADE6-AF9CD5908ADF}"/>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22519B67-3D64-7E4A-AE7A-DD5F645FC8AA}"/>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292970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6859B0-C4BA-D94F-8A6F-156F696477EF}"/>
              </a:ext>
            </a:extLst>
          </p:cNvPr>
          <p:cNvSpPr>
            <a:spLocks noGrp="1"/>
          </p:cNvSpPr>
          <p:nvPr>
            <p:ph type="dt" sz="half" idx="10"/>
          </p:nvPr>
        </p:nvSpPr>
        <p:spPr/>
        <p:txBody>
          <a:bodyPr/>
          <a:lstStyle/>
          <a:p>
            <a:fld id="{EBBD0C46-C828-6D42-8A91-AF819D030F6A}" type="datetimeFigureOut">
              <a:t>09/12/2021</a:t>
            </a:fld>
            <a:endParaRPr lang="en-FR"/>
          </a:p>
        </p:txBody>
      </p:sp>
      <p:sp>
        <p:nvSpPr>
          <p:cNvPr id="3" name="Footer Placeholder 2">
            <a:extLst>
              <a:ext uri="{FF2B5EF4-FFF2-40B4-BE49-F238E27FC236}">
                <a16:creationId xmlns:a16="http://schemas.microsoft.com/office/drawing/2014/main" id="{4FEEFF98-6EC5-484F-B04C-3DC0587F92C5}"/>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24A3D457-20B9-C74C-B1B9-ABA1CB22506F}"/>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400483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51BD-C04A-5148-AA79-E64BF1855C5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BA634445-1909-E447-A974-8A15032455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3E246E8C-A096-FD41-B362-5D17D61E0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A9AF57-56DA-E947-908D-FD1FB09D475B}"/>
              </a:ext>
            </a:extLst>
          </p:cNvPr>
          <p:cNvSpPr>
            <a:spLocks noGrp="1"/>
          </p:cNvSpPr>
          <p:nvPr>
            <p:ph type="dt" sz="half" idx="10"/>
          </p:nvPr>
        </p:nvSpPr>
        <p:spPr/>
        <p:txBody>
          <a:bodyPr/>
          <a:lstStyle/>
          <a:p>
            <a:fld id="{EBBD0C46-C828-6D42-8A91-AF819D030F6A}" type="datetimeFigureOut">
              <a:t>09/12/2021</a:t>
            </a:fld>
            <a:endParaRPr lang="en-FR"/>
          </a:p>
        </p:txBody>
      </p:sp>
      <p:sp>
        <p:nvSpPr>
          <p:cNvPr id="6" name="Footer Placeholder 5">
            <a:extLst>
              <a:ext uri="{FF2B5EF4-FFF2-40B4-BE49-F238E27FC236}">
                <a16:creationId xmlns:a16="http://schemas.microsoft.com/office/drawing/2014/main" id="{DB7E2FB0-B23A-B141-A025-64F98B20F5B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B24F3E21-4BF2-A345-9C44-97FC2123ADC3}"/>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331861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7AFB-5A51-5D4B-9AA6-E9665965E4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F4F61B0D-1D37-1848-AC0D-124558D7CA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50844DCA-1721-A848-BA32-4D5D5FD7F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BA09A5-CA6B-6343-B30B-48F934A72488}"/>
              </a:ext>
            </a:extLst>
          </p:cNvPr>
          <p:cNvSpPr>
            <a:spLocks noGrp="1"/>
          </p:cNvSpPr>
          <p:nvPr>
            <p:ph type="dt" sz="half" idx="10"/>
          </p:nvPr>
        </p:nvSpPr>
        <p:spPr/>
        <p:txBody>
          <a:bodyPr/>
          <a:lstStyle/>
          <a:p>
            <a:fld id="{EBBD0C46-C828-6D42-8A91-AF819D030F6A}" type="datetimeFigureOut">
              <a:t>09/12/2021</a:t>
            </a:fld>
            <a:endParaRPr lang="en-FR"/>
          </a:p>
        </p:txBody>
      </p:sp>
      <p:sp>
        <p:nvSpPr>
          <p:cNvPr id="6" name="Footer Placeholder 5">
            <a:extLst>
              <a:ext uri="{FF2B5EF4-FFF2-40B4-BE49-F238E27FC236}">
                <a16:creationId xmlns:a16="http://schemas.microsoft.com/office/drawing/2014/main" id="{09CAA49C-F4DC-3A40-81C4-A2D1E1E0C14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D0584573-F171-4946-8D8A-91009B37DE81}"/>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2894102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A5D1C-B8A0-A646-9065-72FEC998D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E2D7B597-5C63-5A49-A027-DED32B30F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74F97BC-E648-8344-963C-5755BD643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D0C46-C828-6D42-8A91-AF819D030F6A}" type="datetimeFigureOut">
              <a:t>09/12/2021</a:t>
            </a:fld>
            <a:endParaRPr lang="en-FR"/>
          </a:p>
        </p:txBody>
      </p:sp>
      <p:sp>
        <p:nvSpPr>
          <p:cNvPr id="5" name="Footer Placeholder 4">
            <a:extLst>
              <a:ext uri="{FF2B5EF4-FFF2-40B4-BE49-F238E27FC236}">
                <a16:creationId xmlns:a16="http://schemas.microsoft.com/office/drawing/2014/main" id="{4BF126BA-8655-0243-9414-D235E78BB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8568A154-209C-4B42-96DF-F59B0E9214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52CE8-67DA-E045-A91D-3F9510A3F235}" type="slidenum">
              <a:t>‹#›</a:t>
            </a:fld>
            <a:endParaRPr lang="en-FR"/>
          </a:p>
        </p:txBody>
      </p:sp>
    </p:spTree>
    <p:extLst>
      <p:ext uri="{BB962C8B-B14F-4D97-AF65-F5344CB8AC3E}">
        <p14:creationId xmlns:p14="http://schemas.microsoft.com/office/powerpoint/2010/main" val="353760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randria/talks/tree/main/20210923-ls2n-csi-g5k_dem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grid5000.fr/w/Getting_Started" TargetMode="External"/><Relationship Id="rId4" Type="http://schemas.openxmlformats.org/officeDocument/2006/relationships/hyperlink" Target="https://gitlab.in2p3.fr/resinfo-cargo/cargoday-1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grid5000.fr/" TargetMode="External"/><Relationship Id="rId9" Type="http://schemas.openxmlformats.org/officeDocument/2006/relationships/hyperlink" Target="https://cat.opidor.fr/index.php/Grid%27500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grid5000.fr/w/Hardwar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grid5000.fr/w/Nantes:Hardware"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oar.imag.fr/" TargetMode="External"/><Relationship Id="rId3" Type="http://schemas.openxmlformats.org/officeDocument/2006/relationships/hyperlink" Target="https://grid5000-kwapi-g5k.readthedocs.io/en/latest/" TargetMode="External"/><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hyperlink" Target="https://www.grid5000.fr/w/Getting_Started" TargetMode="External"/><Relationship Id="rId10" Type="http://schemas.openxmlformats.org/officeDocument/2006/relationships/hyperlink" Target="https://kadeploy.gitlabpages.inria.fr/" TargetMode="External"/><Relationship Id="rId4" Type="http://schemas.openxmlformats.org/officeDocument/2006/relationships/hyperlink" Target="https://gitlab.inria.fr/grid5000/kwollect" TargetMode="External"/><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gitlab.inria.fr/grid5000/kadeploy" TargetMode="External"/><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www.grid5000.fr/w/Advanced_Kadeploy" TargetMode="External"/><Relationship Id="rId4" Type="http://schemas.openxmlformats.org/officeDocument/2006/relationships/hyperlink" Target="https://hal.inria.fr/hal-007106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E94D-FB5C-F54C-AB01-94BD96046FA5}"/>
              </a:ext>
            </a:extLst>
          </p:cNvPr>
          <p:cNvSpPr>
            <a:spLocks noGrp="1"/>
          </p:cNvSpPr>
          <p:nvPr>
            <p:ph type="ctrTitle"/>
          </p:nvPr>
        </p:nvSpPr>
        <p:spPr/>
        <p:txBody>
          <a:bodyPr/>
          <a:lstStyle/>
          <a:p>
            <a:r>
              <a:rPr lang="en-FR"/>
              <a:t>Introduction to Grid’5000 (G5k)</a:t>
            </a:r>
          </a:p>
        </p:txBody>
      </p:sp>
      <p:sp>
        <p:nvSpPr>
          <p:cNvPr id="3" name="Subtitle 2">
            <a:extLst>
              <a:ext uri="{FF2B5EF4-FFF2-40B4-BE49-F238E27FC236}">
                <a16:creationId xmlns:a16="http://schemas.microsoft.com/office/drawing/2014/main" id="{77BFD1A8-5D7A-9B48-8826-F97E75271870}"/>
              </a:ext>
            </a:extLst>
          </p:cNvPr>
          <p:cNvSpPr>
            <a:spLocks noGrp="1"/>
          </p:cNvSpPr>
          <p:nvPr>
            <p:ph type="subTitle" idx="1"/>
          </p:nvPr>
        </p:nvSpPr>
        <p:spPr/>
        <p:txBody>
          <a:bodyPr>
            <a:normAutofit lnSpcReduction="10000"/>
          </a:bodyPr>
          <a:lstStyle/>
          <a:p>
            <a:r>
              <a:rPr lang="en-FR" i="1"/>
              <a:t>Overview</a:t>
            </a:r>
          </a:p>
          <a:p>
            <a:endParaRPr lang="en-FR"/>
          </a:p>
          <a:p>
            <a:r>
              <a:rPr lang="en-FR"/>
              <a:t>21 octobre 2021 @CargoDay-12, Rennes</a:t>
            </a:r>
          </a:p>
          <a:p>
            <a:r>
              <a:rPr lang="en-US" sz="1900">
                <a:solidFill>
                  <a:schemeClr val="bg1">
                    <a:lumMod val="65000"/>
                  </a:schemeClr>
                </a:solidFill>
                <a:latin typeface="Courier" pitchFamily="2" charset="0"/>
              </a:rPr>
              <a:t>richard.randriatoamanana-at-ls2n.fr</a:t>
            </a:r>
            <a:endParaRPr lang="en-FR" sz="1900">
              <a:solidFill>
                <a:schemeClr val="bg1">
                  <a:lumMod val="65000"/>
                </a:schemeClr>
              </a:solidFill>
              <a:latin typeface="Courier" pitchFamily="2" charset="0"/>
            </a:endParaRPr>
          </a:p>
        </p:txBody>
      </p:sp>
      <p:pic>
        <p:nvPicPr>
          <p:cNvPr id="4" name="Picture 3">
            <a:extLst>
              <a:ext uri="{FF2B5EF4-FFF2-40B4-BE49-F238E27FC236}">
                <a16:creationId xmlns:a16="http://schemas.microsoft.com/office/drawing/2014/main" id="{F55DD35A-DB4D-DE47-A65A-5CC54AFE091D}"/>
              </a:ext>
            </a:extLst>
          </p:cNvPr>
          <p:cNvPicPr>
            <a:picLocks noChangeAspect="1"/>
          </p:cNvPicPr>
          <p:nvPr/>
        </p:nvPicPr>
        <p:blipFill>
          <a:blip r:embed="rId2"/>
          <a:stretch>
            <a:fillRect/>
          </a:stretch>
        </p:blipFill>
        <p:spPr>
          <a:xfrm>
            <a:off x="5313921" y="6338761"/>
            <a:ext cx="1564157" cy="373939"/>
          </a:xfrm>
          <a:prstGeom prst="rect">
            <a:avLst/>
          </a:prstGeom>
        </p:spPr>
      </p:pic>
      <p:pic>
        <p:nvPicPr>
          <p:cNvPr id="1028" name="Picture 4" descr="Tutorial for Grid5000 and OAR">
            <a:extLst>
              <a:ext uri="{FF2B5EF4-FFF2-40B4-BE49-F238E27FC236}">
                <a16:creationId xmlns:a16="http://schemas.microsoft.com/office/drawing/2014/main" id="{8BE60BD4-9C12-2E43-9DD7-32B837F47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952" y="332269"/>
            <a:ext cx="1876096" cy="94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11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3F35-1F0B-B247-AC45-DF7736F43139}"/>
              </a:ext>
            </a:extLst>
          </p:cNvPr>
          <p:cNvSpPr>
            <a:spLocks noGrp="1"/>
          </p:cNvSpPr>
          <p:nvPr>
            <p:ph type="title"/>
          </p:nvPr>
        </p:nvSpPr>
        <p:spPr/>
        <p:txBody>
          <a:bodyPr/>
          <a:lstStyle/>
          <a:p>
            <a:r>
              <a:rPr lang="en-FR"/>
              <a:t>Built for scalability</a:t>
            </a:r>
          </a:p>
        </p:txBody>
      </p:sp>
      <p:pic>
        <p:nvPicPr>
          <p:cNvPr id="4" name="Content Placeholder 3">
            <a:extLst>
              <a:ext uri="{FF2B5EF4-FFF2-40B4-BE49-F238E27FC236}">
                <a16:creationId xmlns:a16="http://schemas.microsoft.com/office/drawing/2014/main" id="{2BF468EF-DFCB-154B-B0BA-F27C86EAF98D}"/>
              </a:ext>
            </a:extLst>
          </p:cNvPr>
          <p:cNvPicPr>
            <a:picLocks noGrp="1" noChangeAspect="1"/>
          </p:cNvPicPr>
          <p:nvPr>
            <p:ph sz="half" idx="1"/>
          </p:nvPr>
        </p:nvPicPr>
        <p:blipFill rotWithShape="1">
          <a:blip r:embed="rId2"/>
          <a:srcRect b="17846"/>
          <a:stretch/>
        </p:blipFill>
        <p:spPr>
          <a:xfrm>
            <a:off x="838201" y="1798593"/>
            <a:ext cx="5181600" cy="2202701"/>
          </a:xfrm>
          <a:prstGeom prst="rect">
            <a:avLst/>
          </a:prstGeom>
        </p:spPr>
      </p:pic>
      <p:sp>
        <p:nvSpPr>
          <p:cNvPr id="5" name="Content Placeholder 4">
            <a:extLst>
              <a:ext uri="{FF2B5EF4-FFF2-40B4-BE49-F238E27FC236}">
                <a16:creationId xmlns:a16="http://schemas.microsoft.com/office/drawing/2014/main" id="{6597BF7D-09A7-6247-A8C3-D148F3F6DCFF}"/>
              </a:ext>
            </a:extLst>
          </p:cNvPr>
          <p:cNvSpPr>
            <a:spLocks noGrp="1"/>
          </p:cNvSpPr>
          <p:nvPr>
            <p:ph sz="half" idx="2"/>
          </p:nvPr>
        </p:nvSpPr>
        <p:spPr/>
        <p:txBody>
          <a:bodyPr/>
          <a:lstStyle/>
          <a:p>
            <a:r>
              <a:rPr lang="en-GB"/>
              <a:t>TakTuk : a model of hierarchical connection for parallel and execution and reporting</a:t>
            </a:r>
          </a:p>
          <a:p>
            <a:r>
              <a:rPr lang="en-GB"/>
              <a:t>Scalable file distribution approaches </a:t>
            </a:r>
            <a:r>
              <a:rPr lang="en-FR"/>
              <a:t>:</a:t>
            </a:r>
          </a:p>
          <a:p>
            <a:pPr lvl="1"/>
            <a:r>
              <a:rPr lang="en-FR"/>
              <a:t>tree-based, chain-based and BitTorrent-based</a:t>
            </a:r>
          </a:p>
          <a:p>
            <a:r>
              <a:rPr lang="en-FR"/>
              <a:t>Windowed operations</a:t>
            </a:r>
          </a:p>
          <a:p>
            <a:pPr lvl="1"/>
            <a:r>
              <a:rPr lang="en-GB"/>
              <a:t>L</a:t>
            </a:r>
            <a:r>
              <a:rPr lang="en-FR"/>
              <a:t>oop of “100 reboots &amp; wait 10”</a:t>
            </a:r>
            <a:endParaRPr lang="en-GB"/>
          </a:p>
        </p:txBody>
      </p:sp>
      <p:pic>
        <p:nvPicPr>
          <p:cNvPr id="6" name="Picture 5">
            <a:extLst>
              <a:ext uri="{FF2B5EF4-FFF2-40B4-BE49-F238E27FC236}">
                <a16:creationId xmlns:a16="http://schemas.microsoft.com/office/drawing/2014/main" id="{A9E293AE-6C03-6442-8BD4-F5175E84FA11}"/>
              </a:ext>
            </a:extLst>
          </p:cNvPr>
          <p:cNvPicPr>
            <a:picLocks noChangeAspect="1"/>
          </p:cNvPicPr>
          <p:nvPr/>
        </p:nvPicPr>
        <p:blipFill>
          <a:blip r:embed="rId3"/>
          <a:stretch>
            <a:fillRect/>
          </a:stretch>
        </p:blipFill>
        <p:spPr>
          <a:xfrm>
            <a:off x="838200" y="4124893"/>
            <a:ext cx="5093124" cy="2202701"/>
          </a:xfrm>
          <a:prstGeom prst="rect">
            <a:avLst/>
          </a:prstGeom>
        </p:spPr>
      </p:pic>
    </p:spTree>
    <p:extLst>
      <p:ext uri="{BB962C8B-B14F-4D97-AF65-F5344CB8AC3E}">
        <p14:creationId xmlns:p14="http://schemas.microsoft.com/office/powerpoint/2010/main" val="307874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4D8D-D740-7940-A194-F196FD473CBE}"/>
              </a:ext>
            </a:extLst>
          </p:cNvPr>
          <p:cNvSpPr>
            <a:spLocks noGrp="1"/>
          </p:cNvSpPr>
          <p:nvPr>
            <p:ph type="title"/>
          </p:nvPr>
        </p:nvSpPr>
        <p:spPr/>
        <p:txBody>
          <a:bodyPr/>
          <a:lstStyle/>
          <a:p>
            <a:r>
              <a:rPr lang="en-FR"/>
              <a:t>Boot Sequence Matters...</a:t>
            </a:r>
          </a:p>
        </p:txBody>
      </p:sp>
      <p:pic>
        <p:nvPicPr>
          <p:cNvPr id="4" name="Picture 3">
            <a:extLst>
              <a:ext uri="{FF2B5EF4-FFF2-40B4-BE49-F238E27FC236}">
                <a16:creationId xmlns:a16="http://schemas.microsoft.com/office/drawing/2014/main" id="{7C12B4C3-6DD8-6649-A202-AB4267ABE3CD}"/>
              </a:ext>
            </a:extLst>
          </p:cNvPr>
          <p:cNvPicPr>
            <a:picLocks noChangeAspect="1"/>
          </p:cNvPicPr>
          <p:nvPr/>
        </p:nvPicPr>
        <p:blipFill>
          <a:blip r:embed="rId2"/>
          <a:stretch>
            <a:fillRect/>
          </a:stretch>
        </p:blipFill>
        <p:spPr>
          <a:xfrm>
            <a:off x="838199" y="1519413"/>
            <a:ext cx="3243098" cy="4817233"/>
          </a:xfrm>
          <a:prstGeom prst="rect">
            <a:avLst/>
          </a:prstGeom>
        </p:spPr>
      </p:pic>
      <p:pic>
        <p:nvPicPr>
          <p:cNvPr id="7" name="Picture 6">
            <a:extLst>
              <a:ext uri="{FF2B5EF4-FFF2-40B4-BE49-F238E27FC236}">
                <a16:creationId xmlns:a16="http://schemas.microsoft.com/office/drawing/2014/main" id="{E11295EB-4664-744A-A9E8-A0022C3159F1}"/>
              </a:ext>
            </a:extLst>
          </p:cNvPr>
          <p:cNvPicPr>
            <a:picLocks noChangeAspect="1"/>
          </p:cNvPicPr>
          <p:nvPr/>
        </p:nvPicPr>
        <p:blipFill>
          <a:blip r:embed="rId3"/>
          <a:stretch>
            <a:fillRect/>
          </a:stretch>
        </p:blipFill>
        <p:spPr>
          <a:xfrm>
            <a:off x="4177752" y="1612574"/>
            <a:ext cx="7542085" cy="4802187"/>
          </a:xfrm>
          <a:prstGeom prst="rect">
            <a:avLst/>
          </a:prstGeom>
        </p:spPr>
      </p:pic>
      <p:sp>
        <p:nvSpPr>
          <p:cNvPr id="9" name="TextBox 8">
            <a:extLst>
              <a:ext uri="{FF2B5EF4-FFF2-40B4-BE49-F238E27FC236}">
                <a16:creationId xmlns:a16="http://schemas.microsoft.com/office/drawing/2014/main" id="{E5B3B8A5-09F8-BF42-BE36-095C93113256}"/>
              </a:ext>
            </a:extLst>
          </p:cNvPr>
          <p:cNvSpPr txBox="1"/>
          <p:nvPr/>
        </p:nvSpPr>
        <p:spPr>
          <a:xfrm>
            <a:off x="472163" y="5985044"/>
            <a:ext cx="3013184" cy="507831"/>
          </a:xfrm>
          <a:prstGeom prst="rect">
            <a:avLst/>
          </a:prstGeom>
          <a:noFill/>
        </p:spPr>
        <p:txBody>
          <a:bodyPr wrap="square">
            <a:spAutoFit/>
          </a:bodyPr>
          <a:lstStyle/>
          <a:p>
            <a:r>
              <a:rPr lang="en-GB" sz="900" i="1">
                <a:solidFill>
                  <a:schemeClr val="bg1">
                    <a:lumMod val="75000"/>
                  </a:schemeClr>
                </a:solidFill>
              </a:rPr>
              <a:t>Almesberger, Werner</a:t>
            </a:r>
            <a:br>
              <a:rPr lang="en-GB" sz="900" i="1">
                <a:solidFill>
                  <a:schemeClr val="bg1">
                    <a:lumMod val="75000"/>
                  </a:schemeClr>
                </a:solidFill>
              </a:rPr>
            </a:br>
            <a:r>
              <a:rPr lang="en-GB" sz="900" i="1">
                <a:solidFill>
                  <a:schemeClr val="bg1">
                    <a:lumMod val="75000"/>
                  </a:schemeClr>
                </a:solidFill>
              </a:rPr>
              <a:t>Booting Linux: The History and the Future</a:t>
            </a:r>
            <a:br>
              <a:rPr lang="en-GB" sz="900" i="1">
                <a:solidFill>
                  <a:schemeClr val="bg1">
                    <a:lumMod val="75000"/>
                  </a:schemeClr>
                </a:solidFill>
              </a:rPr>
            </a:br>
            <a:r>
              <a:rPr lang="en-GB" sz="900" i="1">
                <a:solidFill>
                  <a:schemeClr val="bg1">
                    <a:lumMod val="75000"/>
                  </a:schemeClr>
                </a:solidFill>
              </a:rPr>
              <a:t>Proceedings of Ottawa Linux Symposium 2000, July 2000</a:t>
            </a:r>
            <a:endParaRPr lang="en-FR" sz="900" i="1">
              <a:solidFill>
                <a:schemeClr val="bg1">
                  <a:lumMod val="75000"/>
                </a:schemeClr>
              </a:solidFill>
            </a:endParaRPr>
          </a:p>
        </p:txBody>
      </p:sp>
      <p:sp>
        <p:nvSpPr>
          <p:cNvPr id="11" name="TextBox 10">
            <a:extLst>
              <a:ext uri="{FF2B5EF4-FFF2-40B4-BE49-F238E27FC236}">
                <a16:creationId xmlns:a16="http://schemas.microsoft.com/office/drawing/2014/main" id="{2FDF7F0F-6063-0A4C-B17D-4FA61EBA2675}"/>
              </a:ext>
            </a:extLst>
          </p:cNvPr>
          <p:cNvSpPr txBox="1"/>
          <p:nvPr/>
        </p:nvSpPr>
        <p:spPr>
          <a:xfrm>
            <a:off x="6783914" y="2188099"/>
            <a:ext cx="4858919" cy="984885"/>
          </a:xfrm>
          <a:prstGeom prst="rect">
            <a:avLst/>
          </a:prstGeom>
          <a:noFill/>
        </p:spPr>
        <p:txBody>
          <a:bodyPr wrap="square">
            <a:spAutoFit/>
          </a:bodyPr>
          <a:lstStyle/>
          <a:p>
            <a:r>
              <a:rPr lang="en-GB" sz="1200" i="1">
                <a:solidFill>
                  <a:schemeClr val="bg1">
                    <a:lumMod val="65000"/>
                  </a:schemeClr>
                </a:solidFill>
              </a:rPr>
              <a:t>“a system call that implements the ability to shutdown your current kernel, and to start another kernel. It is like a reboot but it is indepedent of the system firmware. And like a reboot the you can start any kernel with it not just Linux.”</a:t>
            </a:r>
          </a:p>
          <a:p>
            <a:pPr algn="r"/>
            <a:r>
              <a:rPr lang="en-GB" sz="1050">
                <a:solidFill>
                  <a:schemeClr val="bg1">
                    <a:lumMod val="65000"/>
                  </a:schemeClr>
                </a:solidFill>
              </a:rPr>
              <a:t>Configuration help text in Linux-2.6.17</a:t>
            </a:r>
            <a:endParaRPr lang="en-FR" sz="1050">
              <a:solidFill>
                <a:schemeClr val="bg1">
                  <a:lumMod val="65000"/>
                </a:schemeClr>
              </a:solidFill>
            </a:endParaRPr>
          </a:p>
        </p:txBody>
      </p:sp>
      <p:grpSp>
        <p:nvGrpSpPr>
          <p:cNvPr id="16" name="Group 15">
            <a:extLst>
              <a:ext uri="{FF2B5EF4-FFF2-40B4-BE49-F238E27FC236}">
                <a16:creationId xmlns:a16="http://schemas.microsoft.com/office/drawing/2014/main" id="{F5E336F3-C308-E94B-A25F-390204413E78}"/>
              </a:ext>
            </a:extLst>
          </p:cNvPr>
          <p:cNvGrpSpPr/>
          <p:nvPr/>
        </p:nvGrpSpPr>
        <p:grpSpPr>
          <a:xfrm>
            <a:off x="294288" y="1893482"/>
            <a:ext cx="3618845" cy="1468328"/>
            <a:chOff x="294288" y="1846184"/>
            <a:chExt cx="3618845" cy="1468328"/>
          </a:xfrm>
        </p:grpSpPr>
        <p:sp>
          <p:nvSpPr>
            <p:cNvPr id="12" name="Rectangle 11">
              <a:extLst>
                <a:ext uri="{FF2B5EF4-FFF2-40B4-BE49-F238E27FC236}">
                  <a16:creationId xmlns:a16="http://schemas.microsoft.com/office/drawing/2014/main" id="{785A022B-F7D6-B949-95F0-98AF07922DB7}"/>
                </a:ext>
              </a:extLst>
            </p:cNvPr>
            <p:cNvSpPr/>
            <p:nvPr/>
          </p:nvSpPr>
          <p:spPr>
            <a:xfrm>
              <a:off x="670035" y="1852447"/>
              <a:ext cx="3243098" cy="14620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3" name="TextBox 12">
              <a:extLst>
                <a:ext uri="{FF2B5EF4-FFF2-40B4-BE49-F238E27FC236}">
                  <a16:creationId xmlns:a16="http://schemas.microsoft.com/office/drawing/2014/main" id="{6F710BEB-141F-F146-B2D0-C9A94B0AB635}"/>
                </a:ext>
              </a:extLst>
            </p:cNvPr>
            <p:cNvSpPr txBox="1"/>
            <p:nvPr/>
          </p:nvSpPr>
          <p:spPr>
            <a:xfrm>
              <a:off x="294288" y="1846184"/>
              <a:ext cx="1087820" cy="307777"/>
            </a:xfrm>
            <a:prstGeom prst="rect">
              <a:avLst/>
            </a:prstGeom>
            <a:solidFill>
              <a:schemeClr val="accent1"/>
            </a:solidFill>
          </p:spPr>
          <p:txBody>
            <a:bodyPr wrap="square" rtlCol="0">
              <a:spAutoFit/>
            </a:bodyPr>
            <a:lstStyle/>
            <a:p>
              <a:r>
                <a:rPr lang="en-FR" sz="1400" b="1">
                  <a:solidFill>
                    <a:schemeClr val="bg1"/>
                  </a:solidFill>
                </a:rPr>
                <a:t>Setup HW</a:t>
              </a:r>
            </a:p>
          </p:txBody>
        </p:sp>
      </p:grpSp>
      <p:sp>
        <p:nvSpPr>
          <p:cNvPr id="14" name="Rectangle 13">
            <a:extLst>
              <a:ext uri="{FF2B5EF4-FFF2-40B4-BE49-F238E27FC236}">
                <a16:creationId xmlns:a16="http://schemas.microsoft.com/office/drawing/2014/main" id="{E0D8A88F-A6E1-2948-A031-308EF776FFBF}"/>
              </a:ext>
            </a:extLst>
          </p:cNvPr>
          <p:cNvSpPr/>
          <p:nvPr/>
        </p:nvSpPr>
        <p:spPr>
          <a:xfrm>
            <a:off x="670035" y="3429000"/>
            <a:ext cx="3243098" cy="5078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5" name="TextBox 14">
            <a:extLst>
              <a:ext uri="{FF2B5EF4-FFF2-40B4-BE49-F238E27FC236}">
                <a16:creationId xmlns:a16="http://schemas.microsoft.com/office/drawing/2014/main" id="{8C170D84-76AF-D54F-B408-F6452902FD77}"/>
              </a:ext>
            </a:extLst>
          </p:cNvPr>
          <p:cNvSpPr txBox="1"/>
          <p:nvPr/>
        </p:nvSpPr>
        <p:spPr>
          <a:xfrm>
            <a:off x="294288" y="3417677"/>
            <a:ext cx="1087820" cy="307777"/>
          </a:xfrm>
          <a:prstGeom prst="rect">
            <a:avLst/>
          </a:prstGeom>
          <a:solidFill>
            <a:schemeClr val="accent1"/>
          </a:solidFill>
        </p:spPr>
        <p:txBody>
          <a:bodyPr wrap="square" rtlCol="0">
            <a:spAutoFit/>
          </a:bodyPr>
          <a:lstStyle/>
          <a:p>
            <a:r>
              <a:rPr lang="en-FR" sz="1400" b="1">
                <a:solidFill>
                  <a:schemeClr val="bg1"/>
                </a:solidFill>
              </a:rPr>
              <a:t>Load Kernel</a:t>
            </a:r>
          </a:p>
        </p:txBody>
      </p:sp>
      <p:grpSp>
        <p:nvGrpSpPr>
          <p:cNvPr id="17" name="Group 16">
            <a:extLst>
              <a:ext uri="{FF2B5EF4-FFF2-40B4-BE49-F238E27FC236}">
                <a16:creationId xmlns:a16="http://schemas.microsoft.com/office/drawing/2014/main" id="{209AC848-F49C-744F-8EC5-1D6D0A8D97B7}"/>
              </a:ext>
            </a:extLst>
          </p:cNvPr>
          <p:cNvGrpSpPr/>
          <p:nvPr/>
        </p:nvGrpSpPr>
        <p:grpSpPr>
          <a:xfrm>
            <a:off x="294288" y="4004021"/>
            <a:ext cx="3618845" cy="1892282"/>
            <a:chOff x="294288" y="1846184"/>
            <a:chExt cx="3618845" cy="1892282"/>
          </a:xfrm>
        </p:grpSpPr>
        <p:sp>
          <p:nvSpPr>
            <p:cNvPr id="18" name="Rectangle 17">
              <a:extLst>
                <a:ext uri="{FF2B5EF4-FFF2-40B4-BE49-F238E27FC236}">
                  <a16:creationId xmlns:a16="http://schemas.microsoft.com/office/drawing/2014/main" id="{C37E7262-8182-1648-9B5A-7F22884B575A}"/>
                </a:ext>
              </a:extLst>
            </p:cNvPr>
            <p:cNvSpPr/>
            <p:nvPr/>
          </p:nvSpPr>
          <p:spPr>
            <a:xfrm>
              <a:off x="670035" y="1852447"/>
              <a:ext cx="3243098" cy="188601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9" name="TextBox 18">
              <a:extLst>
                <a:ext uri="{FF2B5EF4-FFF2-40B4-BE49-F238E27FC236}">
                  <a16:creationId xmlns:a16="http://schemas.microsoft.com/office/drawing/2014/main" id="{87074F18-20C8-BE45-9AE5-A63975E6B88B}"/>
                </a:ext>
              </a:extLst>
            </p:cNvPr>
            <p:cNvSpPr txBox="1"/>
            <p:nvPr/>
          </p:nvSpPr>
          <p:spPr>
            <a:xfrm>
              <a:off x="294288" y="1846184"/>
              <a:ext cx="1087820" cy="307777"/>
            </a:xfrm>
            <a:prstGeom prst="rect">
              <a:avLst/>
            </a:prstGeom>
            <a:solidFill>
              <a:schemeClr val="accent1"/>
            </a:solidFill>
          </p:spPr>
          <p:txBody>
            <a:bodyPr wrap="square" rtlCol="0">
              <a:spAutoFit/>
            </a:bodyPr>
            <a:lstStyle/>
            <a:p>
              <a:r>
                <a:rPr lang="en-FR" sz="1400" b="1">
                  <a:solidFill>
                    <a:schemeClr val="bg1"/>
                  </a:solidFill>
                </a:rPr>
                <a:t>Start Kernel</a:t>
              </a:r>
            </a:p>
          </p:txBody>
        </p:sp>
      </p:grpSp>
    </p:spTree>
    <p:extLst>
      <p:ext uri="{BB962C8B-B14F-4D97-AF65-F5344CB8AC3E}">
        <p14:creationId xmlns:p14="http://schemas.microsoft.com/office/powerpoint/2010/main" val="1325214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E808-C0F3-444D-B3C4-F09E51BC2A33}"/>
              </a:ext>
            </a:extLst>
          </p:cNvPr>
          <p:cNvSpPr>
            <a:spLocks noGrp="1"/>
          </p:cNvSpPr>
          <p:nvPr>
            <p:ph type="title"/>
          </p:nvPr>
        </p:nvSpPr>
        <p:spPr/>
        <p:txBody>
          <a:bodyPr/>
          <a:lstStyle/>
          <a:p>
            <a:r>
              <a:rPr lang="en-FR"/>
              <a:t>API</a:t>
            </a:r>
          </a:p>
        </p:txBody>
      </p:sp>
      <p:pic>
        <p:nvPicPr>
          <p:cNvPr id="4" name="Picture 10">
            <a:extLst>
              <a:ext uri="{FF2B5EF4-FFF2-40B4-BE49-F238E27FC236}">
                <a16:creationId xmlns:a16="http://schemas.microsoft.com/office/drawing/2014/main" id="{F073A018-A834-6340-A338-D2F848FB83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9873" y="874289"/>
            <a:ext cx="9827415" cy="5618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8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a:xfrm>
            <a:off x="838199" y="1825625"/>
            <a:ext cx="10515599" cy="4351338"/>
          </a:xfrm>
        </p:spPr>
        <p:txBody>
          <a:bodyPr>
            <a:normAutofit/>
          </a:bodyPr>
          <a:lstStyle/>
          <a:p>
            <a:pPr marL="0" indent="0" algn="ctr">
              <a:buNone/>
            </a:pPr>
            <a:endParaRPr lang="en-GB">
              <a:hlinkClick r:id="rId3"/>
            </a:endParaRPr>
          </a:p>
          <a:p>
            <a:pPr marL="0" indent="0" algn="ctr">
              <a:buNone/>
            </a:pPr>
            <a:r>
              <a:rPr lang="en-GB">
                <a:hlinkClick r:id="rId4"/>
              </a:rPr>
              <a:t>https://gitlab.in2p3.fr/resinfo-cargo/cargoday-12</a:t>
            </a:r>
            <a:endParaRPr lang="en-GB">
              <a:hlinkClick r:id="rId3"/>
            </a:endParaRPr>
          </a:p>
        </p:txBody>
      </p:sp>
      <p:sp>
        <p:nvSpPr>
          <p:cNvPr id="9" name="Title 1">
            <a:extLst>
              <a:ext uri="{FF2B5EF4-FFF2-40B4-BE49-F238E27FC236}">
                <a16:creationId xmlns:a16="http://schemas.microsoft.com/office/drawing/2014/main" id="{A2E43E43-1BD8-9C46-B282-F69625F451EB}"/>
              </a:ext>
            </a:extLst>
          </p:cNvPr>
          <p:cNvSpPr>
            <a:spLocks noGrp="1"/>
          </p:cNvSpPr>
          <p:nvPr>
            <p:ph type="title"/>
          </p:nvPr>
        </p:nvSpPr>
        <p:spPr>
          <a:xfrm>
            <a:off x="838200" y="365125"/>
            <a:ext cx="10515600" cy="1325563"/>
          </a:xfrm>
        </p:spPr>
        <p:txBody>
          <a:bodyPr>
            <a:normAutofit/>
          </a:bodyPr>
          <a:lstStyle/>
          <a:p>
            <a:r>
              <a:rPr lang="en-FR"/>
              <a:t>How ?</a:t>
            </a:r>
            <a:br>
              <a:rPr lang="en-FR"/>
            </a:br>
            <a:r>
              <a:rPr lang="en-FR" sz="3200" i="1">
                <a:solidFill>
                  <a:schemeClr val="bg1">
                    <a:lumMod val="50000"/>
                  </a:schemeClr>
                </a:solidFill>
              </a:rPr>
              <a:t>Grid’5000 </a:t>
            </a:r>
            <a:r>
              <a:rPr lang="en-FR" sz="3200">
                <a:solidFill>
                  <a:schemeClr val="bg1">
                    <a:lumMod val="50000"/>
                  </a:schemeClr>
                </a:solidFill>
              </a:rPr>
              <a:t>| </a:t>
            </a:r>
            <a:r>
              <a:rPr lang="en-FR" sz="3200" i="1">
                <a:solidFill>
                  <a:schemeClr val="bg1">
                    <a:lumMod val="50000"/>
                  </a:schemeClr>
                </a:solidFill>
              </a:rPr>
              <a:t>Demo time</a:t>
            </a:r>
            <a:r>
              <a:rPr lang="en-FR" sz="3200" i="1" baseline="30000">
                <a:solidFill>
                  <a:schemeClr val="bg1">
                    <a:lumMod val="50000"/>
                  </a:schemeClr>
                </a:solidFill>
              </a:rPr>
              <a:t>1</a:t>
            </a:r>
            <a:r>
              <a:rPr lang="en-FR" sz="3200" i="1">
                <a:solidFill>
                  <a:schemeClr val="bg1">
                    <a:lumMod val="50000"/>
                  </a:schemeClr>
                </a:solidFill>
              </a:rPr>
              <a:t> !</a:t>
            </a:r>
            <a:endParaRPr lang="en-FR">
              <a:solidFill>
                <a:schemeClr val="bg1">
                  <a:lumMod val="50000"/>
                </a:schemeClr>
              </a:solidFill>
            </a:endParaRPr>
          </a:p>
        </p:txBody>
      </p:sp>
      <p:sp>
        <p:nvSpPr>
          <p:cNvPr id="5" name="TextBox 4">
            <a:extLst>
              <a:ext uri="{FF2B5EF4-FFF2-40B4-BE49-F238E27FC236}">
                <a16:creationId xmlns:a16="http://schemas.microsoft.com/office/drawing/2014/main" id="{B1E368BE-D86C-C048-9447-8E61728A79A4}"/>
              </a:ext>
            </a:extLst>
          </p:cNvPr>
          <p:cNvSpPr txBox="1"/>
          <p:nvPr/>
        </p:nvSpPr>
        <p:spPr>
          <a:xfrm>
            <a:off x="555702" y="6492875"/>
            <a:ext cx="5313556" cy="276999"/>
          </a:xfrm>
          <a:prstGeom prst="rect">
            <a:avLst/>
          </a:prstGeom>
          <a:noFill/>
        </p:spPr>
        <p:txBody>
          <a:bodyPr wrap="square" rtlCol="0">
            <a:spAutoFit/>
          </a:bodyPr>
          <a:lstStyle/>
          <a:p>
            <a:r>
              <a:rPr lang="en-GB" sz="1200" i="1" baseline="30000">
                <a:solidFill>
                  <a:schemeClr val="bg1">
                    <a:lumMod val="65000"/>
                  </a:schemeClr>
                </a:solidFill>
              </a:rPr>
              <a:t>1 </a:t>
            </a:r>
            <a:r>
              <a:rPr lang="en-GB" sz="1200" i="1">
                <a:solidFill>
                  <a:schemeClr val="bg1">
                    <a:lumMod val="65000"/>
                  </a:schemeClr>
                </a:solidFill>
              </a:rPr>
              <a:t>S</a:t>
            </a:r>
            <a:r>
              <a:rPr lang="en-FR" sz="1200" i="1">
                <a:solidFill>
                  <a:schemeClr val="bg1">
                    <a:lumMod val="65000"/>
                  </a:schemeClr>
                </a:solidFill>
              </a:rPr>
              <a:t>ource: </a:t>
            </a:r>
            <a:r>
              <a:rPr lang="en-GB" sz="1200" i="1">
                <a:solidFill>
                  <a:schemeClr val="bg1">
                    <a:lumMod val="65000"/>
                  </a:schemeClr>
                </a:solidFill>
                <a:hlinkClick r:id="rId5"/>
              </a:rPr>
              <a:t>https://www.grid5000.fr/w/Getting_Started</a:t>
            </a:r>
            <a:r>
              <a:rPr lang="en-GB" sz="1200" i="1">
                <a:solidFill>
                  <a:schemeClr val="bg1">
                    <a:lumMod val="65000"/>
                  </a:schemeClr>
                </a:solidFill>
              </a:rPr>
              <a:t>  </a:t>
            </a:r>
            <a:endParaRPr lang="en-FR" sz="1200" i="1">
              <a:solidFill>
                <a:schemeClr val="bg1">
                  <a:lumMod val="65000"/>
                </a:schemeClr>
              </a:solidFill>
            </a:endParaRPr>
          </a:p>
        </p:txBody>
      </p:sp>
    </p:spTree>
    <p:extLst>
      <p:ext uri="{BB962C8B-B14F-4D97-AF65-F5344CB8AC3E}">
        <p14:creationId xmlns:p14="http://schemas.microsoft.com/office/powerpoint/2010/main" val="167986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D579-D35C-7146-8037-8425E3CAF7CA}"/>
              </a:ext>
            </a:extLst>
          </p:cNvPr>
          <p:cNvSpPr>
            <a:spLocks noGrp="1"/>
          </p:cNvSpPr>
          <p:nvPr>
            <p:ph type="title"/>
          </p:nvPr>
        </p:nvSpPr>
        <p:spPr/>
        <p:txBody>
          <a:bodyPr/>
          <a:lstStyle/>
          <a:p>
            <a:r>
              <a:rPr lang="en-FR"/>
              <a:t>Why do experiments</a:t>
            </a:r>
            <a:r>
              <a:rPr lang="en-FR" sz="4000" baseline="30000"/>
              <a:t>1</a:t>
            </a:r>
            <a:r>
              <a:rPr lang="en-FR"/>
              <a:t> ?</a:t>
            </a:r>
          </a:p>
        </p:txBody>
      </p:sp>
      <p:pic>
        <p:nvPicPr>
          <p:cNvPr id="4" name="Picture 3">
            <a:extLst>
              <a:ext uri="{FF2B5EF4-FFF2-40B4-BE49-F238E27FC236}">
                <a16:creationId xmlns:a16="http://schemas.microsoft.com/office/drawing/2014/main" id="{F59D10FB-E018-E745-9464-AB764F87C1BD}"/>
              </a:ext>
            </a:extLst>
          </p:cNvPr>
          <p:cNvPicPr>
            <a:picLocks noChangeAspect="1"/>
          </p:cNvPicPr>
          <p:nvPr/>
        </p:nvPicPr>
        <p:blipFill>
          <a:blip r:embed="rId3"/>
          <a:stretch>
            <a:fillRect/>
          </a:stretch>
        </p:blipFill>
        <p:spPr>
          <a:xfrm>
            <a:off x="838200" y="1690688"/>
            <a:ext cx="10062117" cy="4875252"/>
          </a:xfrm>
          <a:prstGeom prst="rect">
            <a:avLst/>
          </a:prstGeom>
        </p:spPr>
      </p:pic>
      <p:sp>
        <p:nvSpPr>
          <p:cNvPr id="5" name="TextBox 4">
            <a:extLst>
              <a:ext uri="{FF2B5EF4-FFF2-40B4-BE49-F238E27FC236}">
                <a16:creationId xmlns:a16="http://schemas.microsoft.com/office/drawing/2014/main" id="{BE48DAC1-3756-7A46-B4DE-EE5ECA3E41A7}"/>
              </a:ext>
            </a:extLst>
          </p:cNvPr>
          <p:cNvSpPr txBox="1"/>
          <p:nvPr/>
        </p:nvSpPr>
        <p:spPr>
          <a:xfrm>
            <a:off x="555702" y="6492875"/>
            <a:ext cx="5313556" cy="276999"/>
          </a:xfrm>
          <a:prstGeom prst="rect">
            <a:avLst/>
          </a:prstGeom>
          <a:noFill/>
        </p:spPr>
        <p:txBody>
          <a:bodyPr wrap="square" rtlCol="0">
            <a:spAutoFit/>
          </a:bodyPr>
          <a:lstStyle/>
          <a:p>
            <a:r>
              <a:rPr lang="en-FR" sz="1200" i="1" baseline="30000">
                <a:solidFill>
                  <a:schemeClr val="bg1">
                    <a:lumMod val="65000"/>
                  </a:schemeClr>
                </a:solidFill>
              </a:rPr>
              <a:t>1</a:t>
            </a:r>
            <a:r>
              <a:rPr lang="en-FR" sz="1200" i="1">
                <a:solidFill>
                  <a:schemeClr val="bg1">
                    <a:lumMod val="65000"/>
                  </a:schemeClr>
                </a:solidFill>
              </a:rPr>
              <a:t> Extract from a talk at NSFCloud in 2014 by Kate Keahey (Argonne Nat. Lab.)</a:t>
            </a:r>
          </a:p>
        </p:txBody>
      </p:sp>
    </p:spTree>
    <p:extLst>
      <p:ext uri="{BB962C8B-B14F-4D97-AF65-F5344CB8AC3E}">
        <p14:creationId xmlns:p14="http://schemas.microsoft.com/office/powerpoint/2010/main" val="181224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0FCE-079E-8C41-B7FE-1CECA74EFC61}"/>
              </a:ext>
            </a:extLst>
          </p:cNvPr>
          <p:cNvSpPr>
            <a:spLocks noGrp="1"/>
          </p:cNvSpPr>
          <p:nvPr>
            <p:ph type="title"/>
          </p:nvPr>
        </p:nvSpPr>
        <p:spPr/>
        <p:txBody>
          <a:bodyPr>
            <a:normAutofit/>
          </a:bodyPr>
          <a:lstStyle/>
          <a:p>
            <a:r>
              <a:rPr lang="en-FR"/>
              <a:t>Why ?</a:t>
            </a:r>
            <a:br>
              <a:rPr lang="en-FR"/>
            </a:br>
            <a:r>
              <a:rPr lang="en-FR" sz="3200" i="1">
                <a:solidFill>
                  <a:schemeClr val="bg1">
                    <a:lumMod val="50000"/>
                  </a:schemeClr>
                </a:solidFill>
              </a:rPr>
              <a:t>IT Resources for Research</a:t>
            </a:r>
            <a:endParaRPr lang="en-FR">
              <a:solidFill>
                <a:schemeClr val="bg1">
                  <a:lumMod val="50000"/>
                </a:schemeClr>
              </a:solidFill>
            </a:endParaRPr>
          </a:p>
        </p:txBody>
      </p:sp>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p:txBody>
          <a:bodyPr>
            <a:noAutofit/>
          </a:bodyPr>
          <a:lstStyle/>
          <a:p>
            <a:pPr marL="0" indent="0">
              <a:buNone/>
            </a:pPr>
            <a:r>
              <a:rPr lang="en-GB" sz="3200"/>
              <a:t>Carrying out "</a:t>
            </a:r>
            <a:r>
              <a:rPr lang="en-GB" sz="3200">
                <a:solidFill>
                  <a:srgbClr val="FF0000"/>
                </a:solidFill>
              </a:rPr>
              <a:t>experiments</a:t>
            </a:r>
            <a:r>
              <a:rPr lang="en-GB" sz="3200"/>
              <a:t>" is essential in computer science today and “good experiments”</a:t>
            </a:r>
            <a:r>
              <a:rPr lang="en-GB" sz="3200" baseline="30000"/>
              <a:t>1</a:t>
            </a:r>
            <a:r>
              <a:rPr lang="en-GB" sz="3200"/>
              <a:t> should fulfill the following properties.</a:t>
            </a:r>
            <a:endParaRPr lang="en-GB"/>
          </a:p>
          <a:p>
            <a:pPr lvl="1"/>
            <a:r>
              <a:rPr lang="en-GB" sz="2800" b="1"/>
              <a:t>Reproducibility</a:t>
            </a:r>
            <a:r>
              <a:rPr lang="en-GB" sz="2800"/>
              <a:t> : same result with same input</a:t>
            </a:r>
          </a:p>
          <a:p>
            <a:pPr lvl="1"/>
            <a:r>
              <a:rPr lang="en-GB" sz="2800" b="1"/>
              <a:t>Extensibility </a:t>
            </a:r>
            <a:r>
              <a:rPr lang="en-GB" sz="2800"/>
              <a:t>: target </a:t>
            </a:r>
            <a:r>
              <a:rPr lang="en-GB" sz="2800">
                <a:solidFill>
                  <a:srgbClr val="FF0000"/>
                </a:solidFill>
              </a:rPr>
              <a:t>comparaisons</a:t>
            </a:r>
            <a:r>
              <a:rPr lang="en-GB" sz="2800"/>
              <a:t> with other works</a:t>
            </a:r>
          </a:p>
          <a:p>
            <a:pPr lvl="1"/>
            <a:r>
              <a:rPr lang="en-GB" sz="2800" b="1"/>
              <a:t>Applicability </a:t>
            </a:r>
            <a:r>
              <a:rPr lang="en-GB" sz="2800"/>
              <a:t>: define </a:t>
            </a:r>
            <a:r>
              <a:rPr lang="en-GB" sz="2800">
                <a:solidFill>
                  <a:srgbClr val="FF0000"/>
                </a:solidFill>
              </a:rPr>
              <a:t>realistic params </a:t>
            </a:r>
            <a:r>
              <a:rPr lang="en-GB" sz="2800"/>
              <a:t>(easy calibration, ..)</a:t>
            </a:r>
          </a:p>
          <a:p>
            <a:pPr lvl="1"/>
            <a:r>
              <a:rPr lang="en-GB" sz="2800" b="1"/>
              <a:t>“Revisability”</a:t>
            </a:r>
            <a:r>
              <a:rPr lang="en-GB" sz="2800"/>
              <a:t> : help to identity the reasons (</a:t>
            </a:r>
            <a:r>
              <a:rPr lang="en-GB" sz="2800">
                <a:solidFill>
                  <a:srgbClr val="FF0000"/>
                </a:solidFill>
              </a:rPr>
              <a:t>object of study</a:t>
            </a:r>
            <a:r>
              <a:rPr lang="en-GB" sz="2800"/>
              <a:t>)</a:t>
            </a:r>
            <a:endParaRPr lang="en-GB" sz="2800" b="1"/>
          </a:p>
        </p:txBody>
      </p:sp>
      <p:sp>
        <p:nvSpPr>
          <p:cNvPr id="4" name="TextBox 3">
            <a:extLst>
              <a:ext uri="{FF2B5EF4-FFF2-40B4-BE49-F238E27FC236}">
                <a16:creationId xmlns:a16="http://schemas.microsoft.com/office/drawing/2014/main" id="{D43E9141-8474-2441-9E6A-7500CB341188}"/>
              </a:ext>
            </a:extLst>
          </p:cNvPr>
          <p:cNvSpPr txBox="1"/>
          <p:nvPr/>
        </p:nvSpPr>
        <p:spPr>
          <a:xfrm>
            <a:off x="555702" y="6492875"/>
            <a:ext cx="5313556" cy="276999"/>
          </a:xfrm>
          <a:prstGeom prst="rect">
            <a:avLst/>
          </a:prstGeom>
          <a:noFill/>
        </p:spPr>
        <p:txBody>
          <a:bodyPr wrap="square" rtlCol="0">
            <a:spAutoFit/>
          </a:bodyPr>
          <a:lstStyle/>
          <a:p>
            <a:r>
              <a:rPr lang="en-FR" sz="1200" i="1" baseline="30000">
                <a:solidFill>
                  <a:schemeClr val="bg1">
                    <a:lumMod val="65000"/>
                  </a:schemeClr>
                </a:solidFill>
              </a:rPr>
              <a:t>1</a:t>
            </a:r>
            <a:r>
              <a:rPr lang="en-FR" sz="1200" i="1">
                <a:solidFill>
                  <a:schemeClr val="bg1">
                    <a:lumMod val="65000"/>
                  </a:schemeClr>
                </a:solidFill>
              </a:rPr>
              <a:t> Inspired from a talk at SILECS School in 2018 given by F. Desprez (INRIA)</a:t>
            </a:r>
          </a:p>
        </p:txBody>
      </p:sp>
    </p:spTree>
    <p:extLst>
      <p:ext uri="{BB962C8B-B14F-4D97-AF65-F5344CB8AC3E}">
        <p14:creationId xmlns:p14="http://schemas.microsoft.com/office/powerpoint/2010/main" val="70670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0FCE-079E-8C41-B7FE-1CECA74EFC61}"/>
              </a:ext>
            </a:extLst>
          </p:cNvPr>
          <p:cNvSpPr>
            <a:spLocks noGrp="1"/>
          </p:cNvSpPr>
          <p:nvPr>
            <p:ph type="title"/>
          </p:nvPr>
        </p:nvSpPr>
        <p:spPr/>
        <p:txBody>
          <a:bodyPr>
            <a:normAutofit/>
          </a:bodyPr>
          <a:lstStyle/>
          <a:p>
            <a:r>
              <a:rPr lang="en-FR"/>
              <a:t>What ?</a:t>
            </a:r>
            <a:br>
              <a:rPr lang="en-FR"/>
            </a:br>
            <a:r>
              <a:rPr lang="en-FR" sz="3200" i="1">
                <a:solidFill>
                  <a:schemeClr val="bg1">
                    <a:lumMod val="50000"/>
                  </a:schemeClr>
                </a:solidFill>
              </a:rPr>
              <a:t>Grid’5000 </a:t>
            </a:r>
            <a:r>
              <a:rPr lang="en-FR" sz="3200">
                <a:solidFill>
                  <a:schemeClr val="bg1">
                    <a:lumMod val="50000"/>
                  </a:schemeClr>
                </a:solidFill>
              </a:rPr>
              <a:t>| </a:t>
            </a:r>
            <a:r>
              <a:rPr lang="en-FR" sz="3200" i="1">
                <a:solidFill>
                  <a:schemeClr val="bg1">
                    <a:lumMod val="50000"/>
                  </a:schemeClr>
                </a:solidFill>
              </a:rPr>
              <a:t>Overview</a:t>
            </a:r>
            <a:endParaRPr lang="en-FR">
              <a:solidFill>
                <a:schemeClr val="bg1">
                  <a:lumMod val="50000"/>
                </a:schemeClr>
              </a:solidFill>
            </a:endParaRPr>
          </a:p>
        </p:txBody>
      </p:sp>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a:xfrm>
            <a:off x="838200" y="1825625"/>
            <a:ext cx="7727066" cy="4351338"/>
          </a:xfrm>
        </p:spPr>
        <p:txBody>
          <a:bodyPr vert="horz" lIns="91440" tIns="45720" rIns="91440" bIns="45720" rtlCol="0" anchor="t">
            <a:normAutofit fontScale="92500"/>
          </a:bodyPr>
          <a:lstStyle/>
          <a:p>
            <a:r>
              <a:rPr lang="en-GB">
                <a:effectLst/>
              </a:rPr>
              <a:t>A national scientific intrument with a </a:t>
            </a:r>
            <a:r>
              <a:rPr lang="en-GB"/>
              <a:t>reconfigurable</a:t>
            </a:r>
            <a:r>
              <a:rPr lang="en-GB">
                <a:effectLst/>
              </a:rPr>
              <a:t> testbed infrastructure </a:t>
            </a:r>
            <a:r>
              <a:rPr lang="en-GB">
                <a:solidFill>
                  <a:srgbClr val="FF0000"/>
                </a:solidFill>
              </a:rPr>
              <a:t>for experimental research on computer science </a:t>
            </a:r>
            <a:r>
              <a:rPr lang="en-GB"/>
              <a:t>targeting and tackling large-scale domains</a:t>
            </a:r>
            <a:endParaRPr lang="en-GB">
              <a:cs typeface="Calibri"/>
            </a:endParaRPr>
          </a:p>
          <a:p>
            <a:pPr marL="457200" lvl="1" indent="0">
              <a:buNone/>
            </a:pPr>
            <a:r>
              <a:rPr lang="en-GB" i="1"/>
              <a:t>Big Compute (parallel and distributed systems – Cloud, HTC, HPC), Big Data, </a:t>
            </a:r>
            <a:r>
              <a:rPr lang="en-GB" i="1" err="1"/>
              <a:t>Datacenters</a:t>
            </a:r>
            <a:r>
              <a:rPr lang="en-GB" i="1"/>
              <a:t>, High Performance Networking.</a:t>
            </a:r>
            <a:endParaRPr lang="en-GB" i="1">
              <a:cs typeface="Calibri"/>
            </a:endParaRPr>
          </a:p>
          <a:p>
            <a:r>
              <a:rPr lang="en-GB"/>
              <a:t>But it’s </a:t>
            </a:r>
            <a:r>
              <a:rPr lang="en-GB">
                <a:solidFill>
                  <a:srgbClr val="FF0000"/>
                </a:solidFill>
              </a:rPr>
              <a:t>not a grid</a:t>
            </a:r>
            <a:r>
              <a:rPr lang="en-GB"/>
              <a:t> but “Bare Metal as a servce”</a:t>
            </a:r>
            <a:endParaRPr lang="en-GB">
              <a:cs typeface="Calibri"/>
            </a:endParaRPr>
          </a:p>
          <a:p>
            <a:r>
              <a:rPr lang="en-GB"/>
              <a:t>GIS created in 2012 but 15 years already... </a:t>
            </a:r>
          </a:p>
          <a:p>
            <a:pPr lvl="1"/>
            <a:r>
              <a:rPr lang="en-GB"/>
              <a:t>a very active community (researchers, engineers, techs)</a:t>
            </a:r>
            <a:endParaRPr lang="en-GB">
              <a:cs typeface="Calibri"/>
            </a:endParaRPr>
          </a:p>
          <a:p>
            <a:pPr lvl="1"/>
            <a:r>
              <a:rPr lang="en-GB"/>
              <a:t>±600 active users and ~120 publications per year</a:t>
            </a:r>
            <a:endParaRPr lang="en-GB">
              <a:cs typeface="Calibri"/>
            </a:endParaRPr>
          </a:p>
          <a:p>
            <a:pPr lvl="1"/>
            <a:r>
              <a:rPr lang="en-GB"/>
              <a:t>±60 millions core hours used in 2019</a:t>
            </a:r>
            <a:endParaRPr lang="en-GB">
              <a:cs typeface="Calibri"/>
            </a:endParaRPr>
          </a:p>
        </p:txBody>
      </p:sp>
      <p:grpSp>
        <p:nvGrpSpPr>
          <p:cNvPr id="11" name="Group 10">
            <a:extLst>
              <a:ext uri="{FF2B5EF4-FFF2-40B4-BE49-F238E27FC236}">
                <a16:creationId xmlns:a16="http://schemas.microsoft.com/office/drawing/2014/main" id="{9210DB31-3452-5E4C-B3E1-7A5864BA2E49}"/>
              </a:ext>
            </a:extLst>
          </p:cNvPr>
          <p:cNvGrpSpPr/>
          <p:nvPr/>
        </p:nvGrpSpPr>
        <p:grpSpPr>
          <a:xfrm>
            <a:off x="8375542" y="341460"/>
            <a:ext cx="3398624" cy="1661086"/>
            <a:chOff x="8461430" y="213457"/>
            <a:chExt cx="3398624" cy="1661086"/>
          </a:xfrm>
        </p:grpSpPr>
        <p:pic>
          <p:nvPicPr>
            <p:cNvPr id="4" name="Picture 4" descr="Tutorial for Grid5000 and OAR">
              <a:extLst>
                <a:ext uri="{FF2B5EF4-FFF2-40B4-BE49-F238E27FC236}">
                  <a16:creationId xmlns:a16="http://schemas.microsoft.com/office/drawing/2014/main" id="{F32F23FF-0070-F443-B0A8-D936F5FB8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430" y="213457"/>
              <a:ext cx="3312736" cy="16610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7DD4EB9-7129-1B4F-8692-4CE168E09239}"/>
                </a:ext>
              </a:extLst>
            </p:cNvPr>
            <p:cNvSpPr/>
            <p:nvPr/>
          </p:nvSpPr>
          <p:spPr>
            <a:xfrm>
              <a:off x="10044044" y="1228618"/>
              <a:ext cx="1816010" cy="369332"/>
            </a:xfrm>
            <a:prstGeom prst="rect">
              <a:avLst/>
            </a:prstGeom>
          </p:spPr>
          <p:txBody>
            <a:bodyPr wrap="none">
              <a:spAutoFit/>
            </a:bodyPr>
            <a:lstStyle/>
            <a:p>
              <a:pPr algn="ctr"/>
              <a:r>
                <a:rPr lang="en-FR">
                  <a:hlinkClick r:id="rId4"/>
                </a:rPr>
                <a:t>www.grid5000.fr</a:t>
              </a:r>
              <a:r>
                <a:rPr lang="en-FR"/>
                <a:t> </a:t>
              </a:r>
            </a:p>
          </p:txBody>
        </p:sp>
      </p:grpSp>
      <p:grpSp>
        <p:nvGrpSpPr>
          <p:cNvPr id="10" name="Group 9">
            <a:extLst>
              <a:ext uri="{FF2B5EF4-FFF2-40B4-BE49-F238E27FC236}">
                <a16:creationId xmlns:a16="http://schemas.microsoft.com/office/drawing/2014/main" id="{82DCE109-83CE-3547-B101-6C6E859EBDF4}"/>
              </a:ext>
            </a:extLst>
          </p:cNvPr>
          <p:cNvGrpSpPr/>
          <p:nvPr/>
        </p:nvGrpSpPr>
        <p:grpSpPr>
          <a:xfrm>
            <a:off x="8913112" y="3209461"/>
            <a:ext cx="2488410" cy="2659725"/>
            <a:chOff x="8947491" y="2503293"/>
            <a:chExt cx="2488410" cy="2659725"/>
          </a:xfrm>
        </p:grpSpPr>
        <p:pic>
          <p:nvPicPr>
            <p:cNvPr id="6" name="Picture 2">
              <a:extLst>
                <a:ext uri="{FF2B5EF4-FFF2-40B4-BE49-F238E27FC236}">
                  <a16:creationId xmlns:a16="http://schemas.microsoft.com/office/drawing/2014/main" id="{6F7C0F53-5397-C244-85A7-9910A27E98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9227" y="3617890"/>
              <a:ext cx="1964938" cy="8408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822C84B-78BC-2441-85F9-C6BC973F6C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47491" y="2564216"/>
              <a:ext cx="1293126" cy="10318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pression 4D: Matériaux et Procédés - Sciencesconf.org">
              <a:extLst>
                <a:ext uri="{FF2B5EF4-FFF2-40B4-BE49-F238E27FC236}">
                  <a16:creationId xmlns:a16="http://schemas.microsoft.com/office/drawing/2014/main" id="{C0C75B8A-DF1A-A645-945F-0D0F33D0DF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93057" y="2503293"/>
              <a:ext cx="1142844" cy="11428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030C676-461A-384F-A5D2-C0CCD64131D8}"/>
                </a:ext>
              </a:extLst>
            </p:cNvPr>
            <p:cNvPicPr>
              <a:picLocks noChangeAspect="1"/>
            </p:cNvPicPr>
            <p:nvPr/>
          </p:nvPicPr>
          <p:blipFill>
            <a:blip r:embed="rId8"/>
            <a:stretch>
              <a:fillRect/>
            </a:stretch>
          </p:blipFill>
          <p:spPr>
            <a:xfrm>
              <a:off x="8947491" y="4469633"/>
              <a:ext cx="2488410" cy="693385"/>
            </a:xfrm>
            <a:prstGeom prst="rect">
              <a:avLst/>
            </a:prstGeom>
          </p:spPr>
        </p:pic>
      </p:grpSp>
      <p:sp>
        <p:nvSpPr>
          <p:cNvPr id="12" name="Rectangle 11">
            <a:extLst>
              <a:ext uri="{FF2B5EF4-FFF2-40B4-BE49-F238E27FC236}">
                <a16:creationId xmlns:a16="http://schemas.microsoft.com/office/drawing/2014/main" id="{0383B2A8-CAEF-2E42-A7D1-0D5A1C166A94}"/>
              </a:ext>
            </a:extLst>
          </p:cNvPr>
          <p:cNvSpPr/>
          <p:nvPr/>
        </p:nvSpPr>
        <p:spPr>
          <a:xfrm>
            <a:off x="8724197" y="5869186"/>
            <a:ext cx="2964081" cy="307777"/>
          </a:xfrm>
          <a:prstGeom prst="rect">
            <a:avLst/>
          </a:prstGeom>
        </p:spPr>
        <p:txBody>
          <a:bodyPr wrap="none">
            <a:spAutoFit/>
          </a:bodyPr>
          <a:lstStyle/>
          <a:p>
            <a:pPr algn="ctr"/>
            <a:r>
              <a:rPr lang="en-FR" sz="1400">
                <a:hlinkClick r:id="rId9"/>
              </a:rPr>
              <a:t>cat.opidor.fr/index.php/Grid%275000</a:t>
            </a:r>
            <a:r>
              <a:rPr lang="en-FR" sz="1400"/>
              <a:t> </a:t>
            </a:r>
          </a:p>
        </p:txBody>
      </p:sp>
    </p:spTree>
    <p:extLst>
      <p:ext uri="{BB962C8B-B14F-4D97-AF65-F5344CB8AC3E}">
        <p14:creationId xmlns:p14="http://schemas.microsoft.com/office/powerpoint/2010/main" val="176465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FCF1A3-756E-884A-8537-540E79FDED79}"/>
              </a:ext>
            </a:extLst>
          </p:cNvPr>
          <p:cNvPicPr>
            <a:picLocks noChangeAspect="1"/>
          </p:cNvPicPr>
          <p:nvPr/>
        </p:nvPicPr>
        <p:blipFill>
          <a:blip r:embed="rId3"/>
          <a:stretch>
            <a:fillRect/>
          </a:stretch>
        </p:blipFill>
        <p:spPr>
          <a:xfrm>
            <a:off x="6665744" y="1684684"/>
            <a:ext cx="5526256" cy="3961903"/>
          </a:xfrm>
          <a:prstGeom prst="rect">
            <a:avLst/>
          </a:prstGeom>
        </p:spPr>
      </p:pic>
      <p:sp>
        <p:nvSpPr>
          <p:cNvPr id="2" name="Title 1">
            <a:extLst>
              <a:ext uri="{FF2B5EF4-FFF2-40B4-BE49-F238E27FC236}">
                <a16:creationId xmlns:a16="http://schemas.microsoft.com/office/drawing/2014/main" id="{FB500FCE-079E-8C41-B7FE-1CECA74EFC61}"/>
              </a:ext>
            </a:extLst>
          </p:cNvPr>
          <p:cNvSpPr>
            <a:spLocks noGrp="1"/>
          </p:cNvSpPr>
          <p:nvPr>
            <p:ph type="title"/>
          </p:nvPr>
        </p:nvSpPr>
        <p:spPr/>
        <p:txBody>
          <a:bodyPr>
            <a:normAutofit/>
          </a:bodyPr>
          <a:lstStyle/>
          <a:p>
            <a:r>
              <a:rPr lang="en-FR"/>
              <a:t>Where ?</a:t>
            </a:r>
            <a:br>
              <a:rPr lang="en-FR"/>
            </a:br>
            <a:r>
              <a:rPr lang="en-FR" sz="3200" i="1">
                <a:solidFill>
                  <a:schemeClr val="bg1">
                    <a:lumMod val="50000"/>
                  </a:schemeClr>
                </a:solidFill>
              </a:rPr>
              <a:t>Grid’5000 </a:t>
            </a:r>
            <a:r>
              <a:rPr lang="en-FR" sz="3200">
                <a:solidFill>
                  <a:schemeClr val="bg1">
                    <a:lumMod val="50000"/>
                  </a:schemeClr>
                </a:solidFill>
              </a:rPr>
              <a:t>| </a:t>
            </a:r>
            <a:r>
              <a:rPr lang="en-FR" sz="3200" i="1">
                <a:solidFill>
                  <a:schemeClr val="bg1">
                    <a:lumMod val="50000"/>
                  </a:schemeClr>
                </a:solidFill>
              </a:rPr>
              <a:t>Key Features</a:t>
            </a:r>
            <a:r>
              <a:rPr lang="en-FR" sz="3200" i="1" baseline="30000">
                <a:solidFill>
                  <a:schemeClr val="bg1">
                    <a:lumMod val="50000"/>
                  </a:schemeClr>
                </a:solidFill>
              </a:rPr>
              <a:t>1</a:t>
            </a:r>
            <a:endParaRPr lang="en-FR">
              <a:solidFill>
                <a:schemeClr val="bg1">
                  <a:lumMod val="50000"/>
                </a:schemeClr>
              </a:solidFill>
            </a:endParaRPr>
          </a:p>
        </p:txBody>
      </p:sp>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a:xfrm>
            <a:off x="838200" y="1713230"/>
            <a:ext cx="6243215" cy="4463733"/>
          </a:xfrm>
        </p:spPr>
        <p:txBody>
          <a:bodyPr vert="horz" lIns="91440" tIns="45720" rIns="91440" bIns="45720" rtlCol="0" anchor="t">
            <a:noAutofit/>
          </a:bodyPr>
          <a:lstStyle/>
          <a:p>
            <a:r>
              <a:rPr lang="en-FR">
                <a:solidFill>
                  <a:srgbClr val="FF0000"/>
                </a:solidFill>
              </a:rPr>
              <a:t>8 </a:t>
            </a:r>
            <a:r>
              <a:rPr lang="en-GB">
                <a:solidFill>
                  <a:srgbClr val="FF0000"/>
                </a:solidFill>
              </a:rPr>
              <a:t>sites, 39 clusters, ±800 nodes</a:t>
            </a:r>
            <a:r>
              <a:rPr lang="en-GB"/>
              <a:t>, </a:t>
            </a:r>
            <a:endParaRPr lang="en-GB">
              <a:cs typeface="Calibri"/>
            </a:endParaRPr>
          </a:p>
          <a:p>
            <a:r>
              <a:rPr lang="en-GB"/>
              <a:t>±16000 CPU cores and </a:t>
            </a:r>
            <a:r>
              <a:rPr lang="en-GB">
                <a:solidFill>
                  <a:srgbClr val="FF0000"/>
                </a:solidFill>
              </a:rPr>
              <a:t>±300 GPU</a:t>
            </a:r>
            <a:endParaRPr lang="en-GB">
              <a:solidFill>
                <a:srgbClr val="FF0000"/>
              </a:solidFill>
              <a:cs typeface="Calibri"/>
            </a:endParaRPr>
          </a:p>
          <a:p>
            <a:r>
              <a:rPr lang="en-GB"/>
              <a:t>±100 TiB RAM + 6 TiB PMEM</a:t>
            </a:r>
            <a:endParaRPr lang="en-GB">
              <a:cs typeface="Calibri"/>
            </a:endParaRPr>
          </a:p>
          <a:p>
            <a:r>
              <a:rPr lang="en-GB" err="1"/>
              <a:t>R</a:t>
            </a:r>
            <a:r>
              <a:rPr lang="en-GB" baseline="-25000" err="1"/>
              <a:t>peak</a:t>
            </a:r>
            <a:r>
              <a:rPr lang="en-GB" baseline="-25000"/>
              <a:t> </a:t>
            </a:r>
            <a:r>
              <a:rPr lang="en-GB">
                <a:solidFill>
                  <a:srgbClr val="FF0000"/>
                </a:solidFill>
              </a:rPr>
              <a:t>614.3 TFLOPS </a:t>
            </a:r>
            <a:r>
              <a:rPr lang="en-GB"/>
              <a:t>(excluding GPUs)</a:t>
            </a:r>
            <a:endParaRPr lang="en-GB">
              <a:cs typeface="Calibri"/>
            </a:endParaRPr>
          </a:p>
          <a:p>
            <a:r>
              <a:rPr lang="en-GB"/>
              <a:t>511 SSDs and 1004 HDDs on nodes (total: 1.44 PB) </a:t>
            </a:r>
            <a:endParaRPr lang="en-GB">
              <a:cs typeface="Calibri"/>
            </a:endParaRPr>
          </a:p>
          <a:p>
            <a:r>
              <a:rPr lang="en-GB"/>
              <a:t>Dedicated </a:t>
            </a:r>
            <a:r>
              <a:rPr lang="en-GB">
                <a:solidFill>
                  <a:srgbClr val="FF0000"/>
                </a:solidFill>
              </a:rPr>
              <a:t>10-Gbps backbone </a:t>
            </a:r>
            <a:r>
              <a:rPr lang="en-GB"/>
              <a:t>network </a:t>
            </a:r>
            <a:endParaRPr lang="en-GB">
              <a:cs typeface="Calibri"/>
            </a:endParaRPr>
          </a:p>
        </p:txBody>
      </p:sp>
      <p:sp>
        <p:nvSpPr>
          <p:cNvPr id="5" name="TextBox 4">
            <a:extLst>
              <a:ext uri="{FF2B5EF4-FFF2-40B4-BE49-F238E27FC236}">
                <a16:creationId xmlns:a16="http://schemas.microsoft.com/office/drawing/2014/main" id="{B14F845C-475A-FF46-8E25-73196380A4A7}"/>
              </a:ext>
            </a:extLst>
          </p:cNvPr>
          <p:cNvSpPr txBox="1"/>
          <p:nvPr/>
        </p:nvSpPr>
        <p:spPr>
          <a:xfrm>
            <a:off x="555702" y="6492875"/>
            <a:ext cx="5313556" cy="276999"/>
          </a:xfrm>
          <a:prstGeom prst="rect">
            <a:avLst/>
          </a:prstGeom>
          <a:noFill/>
        </p:spPr>
        <p:txBody>
          <a:bodyPr wrap="square" rtlCol="0">
            <a:spAutoFit/>
          </a:bodyPr>
          <a:lstStyle/>
          <a:p>
            <a:r>
              <a:rPr lang="en-GB" sz="1200" i="1" baseline="30000">
                <a:solidFill>
                  <a:schemeClr val="bg1">
                    <a:lumMod val="65000"/>
                  </a:schemeClr>
                </a:solidFill>
              </a:rPr>
              <a:t>1 </a:t>
            </a:r>
            <a:r>
              <a:rPr lang="en-GB" sz="1200" i="1">
                <a:solidFill>
                  <a:schemeClr val="bg1">
                    <a:lumMod val="65000"/>
                  </a:schemeClr>
                </a:solidFill>
              </a:rPr>
              <a:t>S</a:t>
            </a:r>
            <a:r>
              <a:rPr lang="en-FR" sz="1200" i="1">
                <a:solidFill>
                  <a:schemeClr val="bg1">
                    <a:lumMod val="65000"/>
                  </a:schemeClr>
                </a:solidFill>
              </a:rPr>
              <a:t>ource : </a:t>
            </a:r>
            <a:r>
              <a:rPr lang="en-GB" sz="1200" i="1">
                <a:solidFill>
                  <a:schemeClr val="bg1">
                    <a:lumMod val="65000"/>
                  </a:schemeClr>
                </a:solidFill>
                <a:hlinkClick r:id="rId4"/>
              </a:rPr>
              <a:t>https://www.grid5000.fr/w/Hardware</a:t>
            </a:r>
            <a:r>
              <a:rPr lang="en-GB" sz="1200" i="1">
                <a:solidFill>
                  <a:schemeClr val="bg1">
                    <a:lumMod val="65000"/>
                  </a:schemeClr>
                </a:solidFill>
              </a:rPr>
              <a:t> </a:t>
            </a:r>
            <a:endParaRPr lang="en-FR" sz="1200" i="1">
              <a:solidFill>
                <a:schemeClr val="bg1">
                  <a:lumMod val="65000"/>
                </a:schemeClr>
              </a:solidFill>
            </a:endParaRPr>
          </a:p>
        </p:txBody>
      </p:sp>
    </p:spTree>
    <p:extLst>
      <p:ext uri="{BB962C8B-B14F-4D97-AF65-F5344CB8AC3E}">
        <p14:creationId xmlns:p14="http://schemas.microsoft.com/office/powerpoint/2010/main" val="136621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3AC58B-FB51-9645-BCAB-343D1F2C868E}"/>
              </a:ext>
            </a:extLst>
          </p:cNvPr>
          <p:cNvPicPr>
            <a:picLocks noChangeAspect="1"/>
          </p:cNvPicPr>
          <p:nvPr/>
        </p:nvPicPr>
        <p:blipFill rotWithShape="1">
          <a:blip r:embed="rId3"/>
          <a:srcRect r="14730"/>
          <a:stretch/>
        </p:blipFill>
        <p:spPr>
          <a:xfrm>
            <a:off x="276225" y="1825318"/>
            <a:ext cx="9925050" cy="2338884"/>
          </a:xfrm>
          <a:prstGeom prst="rect">
            <a:avLst/>
          </a:prstGeom>
        </p:spPr>
      </p:pic>
      <p:sp>
        <p:nvSpPr>
          <p:cNvPr id="6" name="Rectangle 5">
            <a:extLst>
              <a:ext uri="{FF2B5EF4-FFF2-40B4-BE49-F238E27FC236}">
                <a16:creationId xmlns:a16="http://schemas.microsoft.com/office/drawing/2014/main" id="{8C46C97A-6A8B-6648-8963-9CEB3BE4DC67}"/>
              </a:ext>
            </a:extLst>
          </p:cNvPr>
          <p:cNvSpPr/>
          <p:nvPr/>
        </p:nvSpPr>
        <p:spPr>
          <a:xfrm>
            <a:off x="276226" y="3339305"/>
            <a:ext cx="9239250" cy="3905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pic>
        <p:nvPicPr>
          <p:cNvPr id="8" name="Picture 7">
            <a:extLst>
              <a:ext uri="{FF2B5EF4-FFF2-40B4-BE49-F238E27FC236}">
                <a16:creationId xmlns:a16="http://schemas.microsoft.com/office/drawing/2014/main" id="{412D349C-E779-D144-A284-436AA1CB386F}"/>
              </a:ext>
            </a:extLst>
          </p:cNvPr>
          <p:cNvPicPr>
            <a:picLocks noChangeAspect="1"/>
          </p:cNvPicPr>
          <p:nvPr/>
        </p:nvPicPr>
        <p:blipFill>
          <a:blip r:embed="rId4"/>
          <a:stretch>
            <a:fillRect/>
          </a:stretch>
        </p:blipFill>
        <p:spPr>
          <a:xfrm>
            <a:off x="276225" y="4325019"/>
            <a:ext cx="6823075" cy="1837596"/>
          </a:xfrm>
          <a:prstGeom prst="rect">
            <a:avLst/>
          </a:prstGeom>
        </p:spPr>
      </p:pic>
      <p:pic>
        <p:nvPicPr>
          <p:cNvPr id="9" name="Picture 8">
            <a:extLst>
              <a:ext uri="{FF2B5EF4-FFF2-40B4-BE49-F238E27FC236}">
                <a16:creationId xmlns:a16="http://schemas.microsoft.com/office/drawing/2014/main" id="{75875D9B-EB04-3E48-96EE-C3A770BBF59D}"/>
              </a:ext>
            </a:extLst>
          </p:cNvPr>
          <p:cNvPicPr>
            <a:picLocks noChangeAspect="1"/>
          </p:cNvPicPr>
          <p:nvPr/>
        </p:nvPicPr>
        <p:blipFill>
          <a:blip r:embed="rId5"/>
          <a:stretch>
            <a:fillRect/>
          </a:stretch>
        </p:blipFill>
        <p:spPr>
          <a:xfrm>
            <a:off x="9855492" y="3012246"/>
            <a:ext cx="1688323" cy="3400425"/>
          </a:xfrm>
          <a:prstGeom prst="rect">
            <a:avLst/>
          </a:prstGeom>
        </p:spPr>
      </p:pic>
      <p:sp>
        <p:nvSpPr>
          <p:cNvPr id="10" name="TextBox 9">
            <a:extLst>
              <a:ext uri="{FF2B5EF4-FFF2-40B4-BE49-F238E27FC236}">
                <a16:creationId xmlns:a16="http://schemas.microsoft.com/office/drawing/2014/main" id="{82A21E5A-9C24-C54C-869F-5ED8D08A0749}"/>
              </a:ext>
            </a:extLst>
          </p:cNvPr>
          <p:cNvSpPr txBox="1"/>
          <p:nvPr/>
        </p:nvSpPr>
        <p:spPr>
          <a:xfrm>
            <a:off x="7321936" y="4204628"/>
            <a:ext cx="1993514" cy="1015663"/>
          </a:xfrm>
          <a:prstGeom prst="rect">
            <a:avLst/>
          </a:prstGeom>
          <a:solidFill>
            <a:srgbClr val="FFFF00"/>
          </a:solidFill>
          <a:ln w="28575">
            <a:solidFill>
              <a:srgbClr val="FF0000"/>
            </a:solidFill>
          </a:ln>
        </p:spPr>
        <p:txBody>
          <a:bodyPr wrap="square" rtlCol="0">
            <a:spAutoFit/>
          </a:bodyPr>
          <a:lstStyle/>
          <a:p>
            <a:r>
              <a:rPr lang="en-FR" sz="1200" b="1"/>
              <a:t>1312 cores</a:t>
            </a:r>
          </a:p>
          <a:p>
            <a:r>
              <a:rPr lang="en-FR" sz="1200" b="1"/>
              <a:t>7.552 GiB Mem</a:t>
            </a:r>
          </a:p>
          <a:p>
            <a:r>
              <a:rPr lang="en-FR" sz="1200" b="1"/>
              <a:t>±64 TB (dont 19TB SSD)</a:t>
            </a:r>
          </a:p>
          <a:p>
            <a:pPr marL="171450" indent="-171450">
              <a:buFont typeface="Arial" panose="020B0604020202020204" pitchFamily="34" charset="0"/>
              <a:buChar char="•"/>
            </a:pPr>
            <a:r>
              <a:rPr lang="en-GB" sz="1050">
                <a:latin typeface="Courier" pitchFamily="2" charset="0"/>
              </a:rPr>
              <a:t>econome</a:t>
            </a:r>
            <a:r>
              <a:rPr lang="en-GB" sz="1200"/>
              <a:t> {Dell PE C6220} </a:t>
            </a:r>
          </a:p>
          <a:p>
            <a:pPr marL="171450" indent="-171450">
              <a:buFont typeface="Arial" panose="020B0604020202020204" pitchFamily="34" charset="0"/>
              <a:buChar char="•"/>
            </a:pPr>
            <a:r>
              <a:rPr lang="en-GB" sz="1050">
                <a:latin typeface="Courier" pitchFamily="2" charset="0"/>
              </a:rPr>
              <a:t>ecotype</a:t>
            </a:r>
            <a:r>
              <a:rPr lang="en-GB" sz="1200"/>
              <a:t> {Dell PE R630}</a:t>
            </a:r>
            <a:endParaRPr lang="en-FR" sz="1200" b="1"/>
          </a:p>
        </p:txBody>
      </p:sp>
      <p:cxnSp>
        <p:nvCxnSpPr>
          <p:cNvPr id="12" name="Straight Connector 11">
            <a:extLst>
              <a:ext uri="{FF2B5EF4-FFF2-40B4-BE49-F238E27FC236}">
                <a16:creationId xmlns:a16="http://schemas.microsoft.com/office/drawing/2014/main" id="{784FE98F-574B-1A41-9EB1-A366C6F98DB6}"/>
              </a:ext>
            </a:extLst>
          </p:cNvPr>
          <p:cNvCxnSpPr>
            <a:cxnSpLocks/>
            <a:endCxn id="10" idx="0"/>
          </p:cNvCxnSpPr>
          <p:nvPr/>
        </p:nvCxnSpPr>
        <p:spPr>
          <a:xfrm>
            <a:off x="8318693" y="3729830"/>
            <a:ext cx="0" cy="4747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88A7E6D3-59A3-314C-99D6-36F35296BA93}"/>
              </a:ext>
            </a:extLst>
          </p:cNvPr>
          <p:cNvSpPr>
            <a:spLocks noGrp="1"/>
          </p:cNvSpPr>
          <p:nvPr>
            <p:ph type="title"/>
          </p:nvPr>
        </p:nvSpPr>
        <p:spPr>
          <a:xfrm>
            <a:off x="838200" y="365125"/>
            <a:ext cx="10515600" cy="1325563"/>
          </a:xfrm>
        </p:spPr>
        <p:txBody>
          <a:bodyPr>
            <a:normAutofit/>
          </a:bodyPr>
          <a:lstStyle/>
          <a:p>
            <a:r>
              <a:rPr lang="en-FR"/>
              <a:t>Where ?</a:t>
            </a:r>
            <a:br>
              <a:rPr lang="en-FR"/>
            </a:br>
            <a:r>
              <a:rPr lang="en-FR" sz="3200" i="1">
                <a:solidFill>
                  <a:schemeClr val="bg1">
                    <a:lumMod val="50000"/>
                  </a:schemeClr>
                </a:solidFill>
              </a:rPr>
              <a:t>Grid’5000 </a:t>
            </a:r>
            <a:r>
              <a:rPr lang="en-FR" sz="3200">
                <a:solidFill>
                  <a:schemeClr val="bg1">
                    <a:lumMod val="50000"/>
                  </a:schemeClr>
                </a:solidFill>
              </a:rPr>
              <a:t>| </a:t>
            </a:r>
            <a:r>
              <a:rPr lang="en-GB" sz="3200" i="1">
                <a:solidFill>
                  <a:schemeClr val="bg1">
                    <a:lumMod val="50000"/>
                  </a:schemeClr>
                </a:solidFill>
              </a:rPr>
              <a:t>Resources @ Nantes site</a:t>
            </a:r>
            <a:r>
              <a:rPr lang="en-GB" sz="3200" i="1" baseline="30000">
                <a:solidFill>
                  <a:schemeClr val="bg1">
                    <a:lumMod val="50000"/>
                  </a:schemeClr>
                </a:solidFill>
              </a:rPr>
              <a:t>1</a:t>
            </a:r>
            <a:endParaRPr lang="en-FR" sz="3200" i="1">
              <a:solidFill>
                <a:schemeClr val="bg1">
                  <a:lumMod val="50000"/>
                </a:schemeClr>
              </a:solidFill>
            </a:endParaRPr>
          </a:p>
        </p:txBody>
      </p:sp>
      <p:sp>
        <p:nvSpPr>
          <p:cNvPr id="24" name="TextBox 23">
            <a:extLst>
              <a:ext uri="{FF2B5EF4-FFF2-40B4-BE49-F238E27FC236}">
                <a16:creationId xmlns:a16="http://schemas.microsoft.com/office/drawing/2014/main" id="{0C38C950-0139-E841-AEB6-FAF77243AB24}"/>
              </a:ext>
            </a:extLst>
          </p:cNvPr>
          <p:cNvSpPr txBox="1"/>
          <p:nvPr/>
        </p:nvSpPr>
        <p:spPr>
          <a:xfrm>
            <a:off x="555702" y="6492875"/>
            <a:ext cx="5313556" cy="276999"/>
          </a:xfrm>
          <a:prstGeom prst="rect">
            <a:avLst/>
          </a:prstGeom>
          <a:noFill/>
        </p:spPr>
        <p:txBody>
          <a:bodyPr wrap="square" rtlCol="0">
            <a:spAutoFit/>
          </a:bodyPr>
          <a:lstStyle/>
          <a:p>
            <a:r>
              <a:rPr lang="en-GB" sz="1200" i="1" baseline="30000">
                <a:solidFill>
                  <a:schemeClr val="bg1">
                    <a:lumMod val="65000"/>
                  </a:schemeClr>
                </a:solidFill>
              </a:rPr>
              <a:t>1 </a:t>
            </a:r>
            <a:r>
              <a:rPr lang="en-GB" sz="1200" i="1">
                <a:solidFill>
                  <a:schemeClr val="bg1">
                    <a:lumMod val="65000"/>
                  </a:schemeClr>
                </a:solidFill>
              </a:rPr>
              <a:t>S</a:t>
            </a:r>
            <a:r>
              <a:rPr lang="en-FR" sz="1200" i="1">
                <a:solidFill>
                  <a:schemeClr val="bg1">
                    <a:lumMod val="65000"/>
                  </a:schemeClr>
                </a:solidFill>
              </a:rPr>
              <a:t>ource : </a:t>
            </a:r>
            <a:r>
              <a:rPr lang="en-GB" sz="1200" i="1">
                <a:solidFill>
                  <a:schemeClr val="bg1">
                    <a:lumMod val="65000"/>
                  </a:schemeClr>
                </a:solidFill>
                <a:hlinkClick r:id="rId6"/>
              </a:rPr>
              <a:t>https://www.grid5000.fr/w/Nantes:Hardware</a:t>
            </a:r>
            <a:r>
              <a:rPr lang="en-GB" sz="1200" i="1">
                <a:solidFill>
                  <a:schemeClr val="bg1">
                    <a:lumMod val="65000"/>
                  </a:schemeClr>
                </a:solidFill>
              </a:rPr>
              <a:t> </a:t>
            </a:r>
            <a:endParaRPr lang="en-FR" sz="1200" i="1">
              <a:solidFill>
                <a:schemeClr val="bg1">
                  <a:lumMod val="65000"/>
                </a:schemeClr>
              </a:solidFill>
            </a:endParaRPr>
          </a:p>
        </p:txBody>
      </p:sp>
    </p:spTree>
    <p:extLst>
      <p:ext uri="{BB962C8B-B14F-4D97-AF65-F5344CB8AC3E}">
        <p14:creationId xmlns:p14="http://schemas.microsoft.com/office/powerpoint/2010/main" val="198922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p:txBody>
          <a:bodyPr>
            <a:normAutofit/>
          </a:bodyPr>
          <a:lstStyle/>
          <a:p>
            <a:pPr marL="0" indent="0" algn="ctr">
              <a:buNone/>
            </a:pPr>
            <a:r>
              <a:rPr lang="en-GB" sz="4000"/>
              <a:t>“</a:t>
            </a:r>
            <a:r>
              <a:rPr lang="en-GB" sz="4000" u="sng"/>
              <a:t>reserve</a:t>
            </a:r>
            <a:r>
              <a:rPr lang="en-GB" sz="4000"/>
              <a:t> your </a:t>
            </a:r>
            <a:r>
              <a:rPr lang="en-GB" sz="4000" u="sng"/>
              <a:t>physical</a:t>
            </a:r>
            <a:r>
              <a:rPr lang="en-GB" sz="4000"/>
              <a:t> server resource </a:t>
            </a:r>
            <a:r>
              <a:rPr lang="en-GB" sz="4000" u="sng"/>
              <a:t>on-fly</a:t>
            </a:r>
            <a:r>
              <a:rPr lang="en-GB" sz="4000"/>
              <a:t>”</a:t>
            </a:r>
          </a:p>
          <a:p>
            <a:pPr marL="0" indent="0">
              <a:buNone/>
            </a:pPr>
            <a:endParaRPr lang="en-GB">
              <a:highlight>
                <a:srgbClr val="FFFF00"/>
              </a:highlight>
            </a:endParaRPr>
          </a:p>
          <a:p>
            <a:r>
              <a:rPr lang="en-GB">
                <a:highlight>
                  <a:srgbClr val="FFFF00"/>
                </a:highlight>
              </a:rPr>
              <a:t>Discovering</a:t>
            </a:r>
            <a:r>
              <a:rPr lang="en-GB"/>
              <a:t> resources, selecting resources and submitting jobs</a:t>
            </a:r>
          </a:p>
          <a:p>
            <a:r>
              <a:rPr lang="en-GB">
                <a:highlight>
                  <a:srgbClr val="FFFF00"/>
                </a:highlight>
              </a:rPr>
              <a:t>Reconfiguring</a:t>
            </a:r>
            <a:r>
              <a:rPr lang="en-GB"/>
              <a:t> the resources to meet experimental needs </a:t>
            </a:r>
            <a:endParaRPr lang="en-GB">
              <a:effectLst/>
            </a:endParaRPr>
          </a:p>
          <a:p>
            <a:r>
              <a:rPr lang="en-GB">
                <a:highlight>
                  <a:srgbClr val="FFFF00"/>
                </a:highlight>
              </a:rPr>
              <a:t>Monitoring</a:t>
            </a:r>
            <a:r>
              <a:rPr lang="en-GB"/>
              <a:t> experiments by extracting and analyzing data </a:t>
            </a:r>
            <a:endParaRPr lang="en-GB">
              <a:effectLst/>
            </a:endParaRPr>
          </a:p>
          <a:p>
            <a:r>
              <a:rPr lang="en-GB">
                <a:highlight>
                  <a:srgbClr val="FFFF00"/>
                </a:highlight>
              </a:rPr>
              <a:t>Controlling</a:t>
            </a:r>
            <a:r>
              <a:rPr lang="en-GB"/>
              <a:t> experiments, automation, reproducible research</a:t>
            </a:r>
            <a:endParaRPr lang="en-GB">
              <a:effectLst/>
            </a:endParaRPr>
          </a:p>
        </p:txBody>
      </p:sp>
      <p:sp>
        <p:nvSpPr>
          <p:cNvPr id="9" name="Title 1">
            <a:extLst>
              <a:ext uri="{FF2B5EF4-FFF2-40B4-BE49-F238E27FC236}">
                <a16:creationId xmlns:a16="http://schemas.microsoft.com/office/drawing/2014/main" id="{A2E43E43-1BD8-9C46-B282-F69625F451EB}"/>
              </a:ext>
            </a:extLst>
          </p:cNvPr>
          <p:cNvSpPr>
            <a:spLocks noGrp="1"/>
          </p:cNvSpPr>
          <p:nvPr>
            <p:ph type="title"/>
          </p:nvPr>
        </p:nvSpPr>
        <p:spPr>
          <a:xfrm>
            <a:off x="838200" y="365125"/>
            <a:ext cx="10515600" cy="1325563"/>
          </a:xfrm>
        </p:spPr>
        <p:txBody>
          <a:bodyPr>
            <a:normAutofit/>
          </a:bodyPr>
          <a:lstStyle/>
          <a:p>
            <a:r>
              <a:rPr lang="en-FR"/>
              <a:t>How ?</a:t>
            </a:r>
            <a:br>
              <a:rPr lang="en-FR"/>
            </a:br>
            <a:r>
              <a:rPr lang="en-FR" sz="3200" i="1">
                <a:solidFill>
                  <a:schemeClr val="bg1">
                    <a:lumMod val="50000"/>
                  </a:schemeClr>
                </a:solidFill>
              </a:rPr>
              <a:t>Grid’5000 </a:t>
            </a:r>
            <a:r>
              <a:rPr lang="en-FR" sz="3200">
                <a:solidFill>
                  <a:schemeClr val="bg1">
                    <a:lumMod val="50000"/>
                  </a:schemeClr>
                </a:solidFill>
              </a:rPr>
              <a:t>| </a:t>
            </a:r>
            <a:r>
              <a:rPr lang="en-FR" sz="3200" i="1">
                <a:solidFill>
                  <a:schemeClr val="bg1">
                    <a:lumMod val="50000"/>
                  </a:schemeClr>
                </a:solidFill>
              </a:rPr>
              <a:t>An experiment’s outline</a:t>
            </a:r>
            <a:endParaRPr lang="en-FR">
              <a:solidFill>
                <a:schemeClr val="bg1">
                  <a:lumMod val="50000"/>
                </a:schemeClr>
              </a:solidFill>
            </a:endParaRPr>
          </a:p>
        </p:txBody>
      </p:sp>
    </p:spTree>
    <p:extLst>
      <p:ext uri="{BB962C8B-B14F-4D97-AF65-F5344CB8AC3E}">
        <p14:creationId xmlns:p14="http://schemas.microsoft.com/office/powerpoint/2010/main" val="348950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a:xfrm>
            <a:off x="838200" y="1825625"/>
            <a:ext cx="6188242" cy="4351338"/>
          </a:xfrm>
        </p:spPr>
        <p:txBody>
          <a:bodyPr>
            <a:normAutofit lnSpcReduction="10000"/>
          </a:bodyPr>
          <a:lstStyle/>
          <a:p>
            <a:r>
              <a:rPr lang="en-GB"/>
              <a:t>Isolated network, access using </a:t>
            </a:r>
            <a:r>
              <a:rPr lang="en-GB" b="1"/>
              <a:t>SSH</a:t>
            </a:r>
          </a:p>
          <a:p>
            <a:pPr marL="0" indent="0">
              <a:buNone/>
            </a:pPr>
            <a:endParaRPr lang="en-GB" b="1"/>
          </a:p>
          <a:p>
            <a:r>
              <a:rPr lang="en-GB"/>
              <a:t>Tasks/Resources Management: </a:t>
            </a:r>
            <a:r>
              <a:rPr lang="en-GB" b="1">
                <a:highlight>
                  <a:srgbClr val="FFFF00"/>
                </a:highlight>
              </a:rPr>
              <a:t>OAR</a:t>
            </a:r>
          </a:p>
          <a:p>
            <a:r>
              <a:rPr lang="en-GB"/>
              <a:t>System Reconfiguration: </a:t>
            </a:r>
            <a:r>
              <a:rPr lang="en-GB" b="1">
                <a:highlight>
                  <a:srgbClr val="FFFF00"/>
                </a:highlight>
              </a:rPr>
              <a:t>Kadeploy</a:t>
            </a:r>
          </a:p>
          <a:p>
            <a:r>
              <a:rPr lang="en-GB"/>
              <a:t>Network Configuration: </a:t>
            </a:r>
            <a:r>
              <a:rPr lang="en-GB" b="1"/>
              <a:t>Kavlan</a:t>
            </a:r>
          </a:p>
          <a:p>
            <a:r>
              <a:rPr lang="en-GB"/>
              <a:t>Monitoring: </a:t>
            </a:r>
            <a:r>
              <a:rPr lang="en-GB" b="1"/>
              <a:t>Kaspied, </a:t>
            </a:r>
            <a:r>
              <a:rPr lang="en-GB" b="1">
                <a:hlinkClick r:id="rId3"/>
              </a:rPr>
              <a:t>Kwapi</a:t>
            </a:r>
            <a:r>
              <a:rPr lang="en-GB"/>
              <a:t>, </a:t>
            </a:r>
            <a:r>
              <a:rPr lang="en-GB" b="1">
                <a:hlinkClick r:id="rId4"/>
              </a:rPr>
              <a:t>Kwollect</a:t>
            </a:r>
            <a:r>
              <a:rPr lang="en-GB" b="1"/>
              <a:t> (grafana), OAR/{Monika,DrawGantt} </a:t>
            </a:r>
            <a:r>
              <a:rPr lang="en-GB"/>
              <a:t>...</a:t>
            </a:r>
          </a:p>
          <a:p>
            <a:pPr marL="0" indent="0">
              <a:buNone/>
            </a:pPr>
            <a:endParaRPr lang="en-GB"/>
          </a:p>
          <a:p>
            <a:r>
              <a:rPr lang="en-GB"/>
              <a:t>All in One: </a:t>
            </a:r>
            <a:r>
              <a:rPr lang="en-GB" b="1">
                <a:highlight>
                  <a:srgbClr val="FFFF00"/>
                </a:highlight>
              </a:rPr>
              <a:t>Grid’5000 API</a:t>
            </a:r>
            <a:r>
              <a:rPr lang="en-GB" b="1"/>
              <a:t> </a:t>
            </a:r>
            <a:endParaRPr lang="en-GB">
              <a:effectLst/>
            </a:endParaRPr>
          </a:p>
          <a:p>
            <a:endParaRPr lang="en-GB">
              <a:effectLst/>
            </a:endParaRPr>
          </a:p>
        </p:txBody>
      </p:sp>
      <p:sp>
        <p:nvSpPr>
          <p:cNvPr id="9" name="Title 1">
            <a:extLst>
              <a:ext uri="{FF2B5EF4-FFF2-40B4-BE49-F238E27FC236}">
                <a16:creationId xmlns:a16="http://schemas.microsoft.com/office/drawing/2014/main" id="{A2E43E43-1BD8-9C46-B282-F69625F451EB}"/>
              </a:ext>
            </a:extLst>
          </p:cNvPr>
          <p:cNvSpPr>
            <a:spLocks noGrp="1"/>
          </p:cNvSpPr>
          <p:nvPr>
            <p:ph type="title"/>
          </p:nvPr>
        </p:nvSpPr>
        <p:spPr>
          <a:xfrm>
            <a:off x="838200" y="365125"/>
            <a:ext cx="10515600" cy="1325563"/>
          </a:xfrm>
        </p:spPr>
        <p:txBody>
          <a:bodyPr>
            <a:normAutofit/>
          </a:bodyPr>
          <a:lstStyle/>
          <a:p>
            <a:r>
              <a:rPr lang="en-FR"/>
              <a:t>How ?</a:t>
            </a:r>
            <a:br>
              <a:rPr lang="en-FR"/>
            </a:br>
            <a:r>
              <a:rPr lang="en-FR" sz="3200" i="1">
                <a:solidFill>
                  <a:schemeClr val="bg1">
                    <a:lumMod val="50000"/>
                  </a:schemeClr>
                </a:solidFill>
              </a:rPr>
              <a:t>Grid’5000 </a:t>
            </a:r>
            <a:r>
              <a:rPr lang="en-FR" sz="3200">
                <a:solidFill>
                  <a:schemeClr val="bg1">
                    <a:lumMod val="50000"/>
                  </a:schemeClr>
                </a:solidFill>
              </a:rPr>
              <a:t>| </a:t>
            </a:r>
            <a:r>
              <a:rPr lang="en-FR" sz="3200" i="1">
                <a:solidFill>
                  <a:schemeClr val="bg1">
                    <a:lumMod val="50000"/>
                  </a:schemeClr>
                </a:solidFill>
              </a:rPr>
              <a:t>Software Stack</a:t>
            </a:r>
            <a:r>
              <a:rPr lang="en-FR" sz="3200" i="1" baseline="30000">
                <a:solidFill>
                  <a:schemeClr val="bg1">
                    <a:lumMod val="50000"/>
                  </a:schemeClr>
                </a:solidFill>
              </a:rPr>
              <a:t>1</a:t>
            </a:r>
            <a:endParaRPr lang="en-FR">
              <a:solidFill>
                <a:schemeClr val="bg1">
                  <a:lumMod val="50000"/>
                </a:schemeClr>
              </a:solidFill>
            </a:endParaRPr>
          </a:p>
        </p:txBody>
      </p:sp>
      <p:sp>
        <p:nvSpPr>
          <p:cNvPr id="5" name="TextBox 4">
            <a:extLst>
              <a:ext uri="{FF2B5EF4-FFF2-40B4-BE49-F238E27FC236}">
                <a16:creationId xmlns:a16="http://schemas.microsoft.com/office/drawing/2014/main" id="{B1E368BE-D86C-C048-9447-8E61728A79A4}"/>
              </a:ext>
            </a:extLst>
          </p:cNvPr>
          <p:cNvSpPr txBox="1"/>
          <p:nvPr/>
        </p:nvSpPr>
        <p:spPr>
          <a:xfrm>
            <a:off x="555702" y="6492875"/>
            <a:ext cx="5313556" cy="276999"/>
          </a:xfrm>
          <a:prstGeom prst="rect">
            <a:avLst/>
          </a:prstGeom>
          <a:noFill/>
        </p:spPr>
        <p:txBody>
          <a:bodyPr wrap="square" rtlCol="0">
            <a:spAutoFit/>
          </a:bodyPr>
          <a:lstStyle/>
          <a:p>
            <a:r>
              <a:rPr lang="en-GB" sz="1200" i="1" baseline="30000">
                <a:solidFill>
                  <a:schemeClr val="bg1">
                    <a:lumMod val="65000"/>
                  </a:schemeClr>
                </a:solidFill>
              </a:rPr>
              <a:t>1 </a:t>
            </a:r>
            <a:r>
              <a:rPr lang="en-GB" sz="1200" i="1">
                <a:solidFill>
                  <a:schemeClr val="bg1">
                    <a:lumMod val="65000"/>
                  </a:schemeClr>
                </a:solidFill>
              </a:rPr>
              <a:t>S</a:t>
            </a:r>
            <a:r>
              <a:rPr lang="en-FR" sz="1200" i="1">
                <a:solidFill>
                  <a:schemeClr val="bg1">
                    <a:lumMod val="65000"/>
                  </a:schemeClr>
                </a:solidFill>
              </a:rPr>
              <a:t>ource: </a:t>
            </a:r>
            <a:r>
              <a:rPr lang="en-GB" sz="1200" i="1">
                <a:solidFill>
                  <a:schemeClr val="bg1">
                    <a:lumMod val="65000"/>
                  </a:schemeClr>
                </a:solidFill>
                <a:hlinkClick r:id="rId5"/>
              </a:rPr>
              <a:t>https://www.grid5000.fr/w/Getting_Started</a:t>
            </a:r>
            <a:r>
              <a:rPr lang="en-GB" sz="1200" i="1">
                <a:solidFill>
                  <a:schemeClr val="bg1">
                    <a:lumMod val="65000"/>
                  </a:schemeClr>
                </a:solidFill>
              </a:rPr>
              <a:t>  </a:t>
            </a:r>
            <a:endParaRPr lang="en-FR" sz="1200" i="1">
              <a:solidFill>
                <a:schemeClr val="bg1">
                  <a:lumMod val="65000"/>
                </a:schemeClr>
              </a:solidFill>
            </a:endParaRPr>
          </a:p>
        </p:txBody>
      </p:sp>
      <p:pic>
        <p:nvPicPr>
          <p:cNvPr id="2052" name="Picture 4" descr="OpenSSH 8.4 ya fue liberado, conoce sus cambios mas ...">
            <a:extLst>
              <a:ext uri="{FF2B5EF4-FFF2-40B4-BE49-F238E27FC236}">
                <a16:creationId xmlns:a16="http://schemas.microsoft.com/office/drawing/2014/main" id="{7A14C791-CC83-1747-9444-EFEF810C9EA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6696" t="33392" r="3572" b="28621"/>
          <a:stretch/>
        </p:blipFill>
        <p:spPr bwMode="auto">
          <a:xfrm>
            <a:off x="7026442" y="768553"/>
            <a:ext cx="4543831" cy="144485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6324621F-6832-954A-8584-5AD9D6D22F6B}"/>
              </a:ext>
            </a:extLst>
          </p:cNvPr>
          <p:cNvGrpSpPr/>
          <p:nvPr/>
        </p:nvGrpSpPr>
        <p:grpSpPr>
          <a:xfrm>
            <a:off x="6596918" y="2456952"/>
            <a:ext cx="1883562" cy="1967148"/>
            <a:chOff x="7405217" y="2584661"/>
            <a:chExt cx="1752601" cy="1878243"/>
          </a:xfrm>
        </p:grpSpPr>
        <p:pic>
          <p:nvPicPr>
            <p:cNvPr id="2054" name="Picture 6" descr="[OAR Archive] OAR-DOCUMENTATION-USER">
              <a:extLst>
                <a:ext uri="{FF2B5EF4-FFF2-40B4-BE49-F238E27FC236}">
                  <a16:creationId xmlns:a16="http://schemas.microsoft.com/office/drawing/2014/main" id="{0703183B-4577-B346-827C-C95D51B18DA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909"/>
            <a:stretch/>
          </p:blipFill>
          <p:spPr bwMode="auto">
            <a:xfrm>
              <a:off x="7405217" y="2584661"/>
              <a:ext cx="1752601" cy="17616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DF933B-F1ED-AA4A-943A-0EEB3F57B79D}"/>
                </a:ext>
              </a:extLst>
            </p:cNvPr>
            <p:cNvSpPr/>
            <p:nvPr/>
          </p:nvSpPr>
          <p:spPr>
            <a:xfrm>
              <a:off x="7912412" y="4093572"/>
              <a:ext cx="1245406" cy="369332"/>
            </a:xfrm>
            <a:prstGeom prst="rect">
              <a:avLst/>
            </a:prstGeom>
          </p:spPr>
          <p:txBody>
            <a:bodyPr wrap="none">
              <a:spAutoFit/>
            </a:bodyPr>
            <a:lstStyle/>
            <a:p>
              <a:r>
                <a:rPr lang="en-FR">
                  <a:hlinkClick r:id="rId8"/>
                </a:rPr>
                <a:t>oar.imag.fr</a:t>
              </a:r>
              <a:r>
                <a:rPr lang="en-FR"/>
                <a:t> </a:t>
              </a:r>
            </a:p>
          </p:txBody>
        </p:sp>
      </p:grpSp>
      <p:grpSp>
        <p:nvGrpSpPr>
          <p:cNvPr id="7" name="Group 6">
            <a:extLst>
              <a:ext uri="{FF2B5EF4-FFF2-40B4-BE49-F238E27FC236}">
                <a16:creationId xmlns:a16="http://schemas.microsoft.com/office/drawing/2014/main" id="{0638CE8B-81B3-8340-8042-3FD861A2DD87}"/>
              </a:ext>
            </a:extLst>
          </p:cNvPr>
          <p:cNvGrpSpPr/>
          <p:nvPr/>
        </p:nvGrpSpPr>
        <p:grpSpPr>
          <a:xfrm>
            <a:off x="8480480" y="3009180"/>
            <a:ext cx="3475774" cy="1016580"/>
            <a:chOff x="8556171" y="3247483"/>
            <a:chExt cx="3475774" cy="1016580"/>
          </a:xfrm>
        </p:grpSpPr>
        <p:pic>
          <p:nvPicPr>
            <p:cNvPr id="2056" name="Picture 8" descr="kadeplo's logo">
              <a:extLst>
                <a:ext uri="{FF2B5EF4-FFF2-40B4-BE49-F238E27FC236}">
                  <a16:creationId xmlns:a16="http://schemas.microsoft.com/office/drawing/2014/main" id="{E85B9D43-AAC7-7B49-880D-CE71B6935E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56171" y="3247483"/>
              <a:ext cx="3475774" cy="86269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BDCFF04-3A72-8E45-9491-CDE2F55D09E4}"/>
                </a:ext>
              </a:extLst>
            </p:cNvPr>
            <p:cNvSpPr/>
            <p:nvPr/>
          </p:nvSpPr>
          <p:spPr>
            <a:xfrm>
              <a:off x="9673873" y="3956286"/>
              <a:ext cx="2246384" cy="307777"/>
            </a:xfrm>
            <a:prstGeom prst="rect">
              <a:avLst/>
            </a:prstGeom>
          </p:spPr>
          <p:txBody>
            <a:bodyPr wrap="none">
              <a:spAutoFit/>
            </a:bodyPr>
            <a:lstStyle/>
            <a:p>
              <a:r>
                <a:rPr lang="en-FR" sz="1400">
                  <a:hlinkClick r:id="rId10"/>
                </a:rPr>
                <a:t>kadeploy.gitlabpages.inria.fr</a:t>
              </a:r>
              <a:endParaRPr lang="en-FR" sz="1400"/>
            </a:p>
          </p:txBody>
        </p:sp>
      </p:grpSp>
    </p:spTree>
    <p:extLst>
      <p:ext uri="{BB962C8B-B14F-4D97-AF65-F5344CB8AC3E}">
        <p14:creationId xmlns:p14="http://schemas.microsoft.com/office/powerpoint/2010/main" val="379569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F236-3F75-4442-83E5-B1EFAE7203AB}"/>
              </a:ext>
            </a:extLst>
          </p:cNvPr>
          <p:cNvSpPr>
            <a:spLocks noGrp="1"/>
          </p:cNvSpPr>
          <p:nvPr>
            <p:ph type="title"/>
          </p:nvPr>
        </p:nvSpPr>
        <p:spPr>
          <a:xfrm>
            <a:off x="304799" y="143664"/>
            <a:ext cx="4995863" cy="1325563"/>
          </a:xfrm>
        </p:spPr>
        <p:txBody>
          <a:bodyPr>
            <a:normAutofit/>
          </a:bodyPr>
          <a:lstStyle/>
          <a:p>
            <a:r>
              <a:rPr lang="en-FR" b="1"/>
              <a:t>Kadeploy3</a:t>
            </a:r>
            <a:br>
              <a:rPr lang="en-FR"/>
            </a:br>
            <a:r>
              <a:rPr lang="en-GB" sz="2000">
                <a:hlinkClick r:id="rId3"/>
              </a:rPr>
              <a:t>https://gitlab.inria.fr/grid5000/kadeploy</a:t>
            </a:r>
            <a:r>
              <a:rPr lang="en-GB" sz="2000"/>
              <a:t> </a:t>
            </a:r>
            <a:endParaRPr lang="en-FR"/>
          </a:p>
        </p:txBody>
      </p:sp>
      <p:sp>
        <p:nvSpPr>
          <p:cNvPr id="6" name="TextBox 5">
            <a:extLst>
              <a:ext uri="{FF2B5EF4-FFF2-40B4-BE49-F238E27FC236}">
                <a16:creationId xmlns:a16="http://schemas.microsoft.com/office/drawing/2014/main" id="{0966A723-CABD-624C-A9A1-741F520923C4}"/>
              </a:ext>
            </a:extLst>
          </p:cNvPr>
          <p:cNvSpPr txBox="1"/>
          <p:nvPr/>
        </p:nvSpPr>
        <p:spPr>
          <a:xfrm>
            <a:off x="7758113" y="143664"/>
            <a:ext cx="4314555" cy="523220"/>
          </a:xfrm>
          <a:prstGeom prst="rect">
            <a:avLst/>
          </a:prstGeom>
          <a:noFill/>
        </p:spPr>
        <p:txBody>
          <a:bodyPr wrap="square">
            <a:spAutoFit/>
          </a:bodyPr>
          <a:lstStyle/>
          <a:p>
            <a:pPr algn="r"/>
            <a:r>
              <a:rPr lang="en-FR" sz="1400" i="1">
                <a:solidFill>
                  <a:schemeClr val="bg2">
                    <a:lumMod val="75000"/>
                  </a:schemeClr>
                </a:solidFill>
                <a:hlinkClick r:id="rId4">
                  <a:extLst>
                    <a:ext uri="{A12FA001-AC4F-418D-AE19-62706E023703}">
                      <ahyp:hlinkClr xmlns:ahyp="http://schemas.microsoft.com/office/drawing/2018/hyperlinkcolor" val="tx"/>
                    </a:ext>
                  </a:extLst>
                </a:hlinkClick>
              </a:rPr>
              <a:t>https://hal.inria.fr/hal-00710638</a:t>
            </a:r>
            <a:endParaRPr lang="en-FR" sz="1400" i="1">
              <a:solidFill>
                <a:schemeClr val="bg2">
                  <a:lumMod val="75000"/>
                </a:schemeClr>
              </a:solidFill>
            </a:endParaRPr>
          </a:p>
          <a:p>
            <a:pPr algn="r"/>
            <a:r>
              <a:rPr lang="en-GB" sz="1400" i="1">
                <a:solidFill>
                  <a:schemeClr val="bg2">
                    <a:lumMod val="75000"/>
                  </a:schemeClr>
                </a:solidFill>
                <a:hlinkClick r:id="rId5">
                  <a:extLst>
                    <a:ext uri="{A12FA001-AC4F-418D-AE19-62706E023703}">
                      <ahyp:hlinkClr xmlns:ahyp="http://schemas.microsoft.com/office/drawing/2018/hyperlinkcolor" val="tx"/>
                    </a:ext>
                  </a:extLst>
                </a:hlinkClick>
              </a:rPr>
              <a:t>https://www.grid5000.fr/w/Advanced_Kadeploy</a:t>
            </a:r>
            <a:r>
              <a:rPr lang="en-GB" sz="1400" i="1">
                <a:solidFill>
                  <a:schemeClr val="bg2">
                    <a:lumMod val="75000"/>
                  </a:schemeClr>
                </a:solidFill>
              </a:rPr>
              <a:t> </a:t>
            </a:r>
            <a:r>
              <a:rPr lang="en-FR" sz="1400" i="1">
                <a:solidFill>
                  <a:schemeClr val="bg2">
                    <a:lumMod val="75000"/>
                  </a:schemeClr>
                </a:solidFill>
              </a:rPr>
              <a:t> </a:t>
            </a:r>
          </a:p>
        </p:txBody>
      </p:sp>
      <p:pic>
        <p:nvPicPr>
          <p:cNvPr id="7" name="Picture 6">
            <a:extLst>
              <a:ext uri="{FF2B5EF4-FFF2-40B4-BE49-F238E27FC236}">
                <a16:creationId xmlns:a16="http://schemas.microsoft.com/office/drawing/2014/main" id="{030BE180-52B1-5C4D-9D3A-B0BD3955F00C}"/>
              </a:ext>
            </a:extLst>
          </p:cNvPr>
          <p:cNvPicPr>
            <a:picLocks noChangeAspect="1"/>
          </p:cNvPicPr>
          <p:nvPr/>
        </p:nvPicPr>
        <p:blipFill>
          <a:blip r:embed="rId6"/>
          <a:stretch>
            <a:fillRect/>
          </a:stretch>
        </p:blipFill>
        <p:spPr>
          <a:xfrm>
            <a:off x="0" y="3382569"/>
            <a:ext cx="6601219" cy="3442491"/>
          </a:xfrm>
          <a:prstGeom prst="rect">
            <a:avLst/>
          </a:prstGeom>
        </p:spPr>
      </p:pic>
      <p:pic>
        <p:nvPicPr>
          <p:cNvPr id="4" name="Picture 3">
            <a:extLst>
              <a:ext uri="{FF2B5EF4-FFF2-40B4-BE49-F238E27FC236}">
                <a16:creationId xmlns:a16="http://schemas.microsoft.com/office/drawing/2014/main" id="{6D2010DD-0FBB-D74C-A732-E898217D63C8}"/>
              </a:ext>
            </a:extLst>
          </p:cNvPr>
          <p:cNvPicPr>
            <a:picLocks noChangeAspect="1"/>
          </p:cNvPicPr>
          <p:nvPr/>
        </p:nvPicPr>
        <p:blipFill rotWithShape="1">
          <a:blip r:embed="rId7"/>
          <a:srcRect b="16992"/>
          <a:stretch/>
        </p:blipFill>
        <p:spPr>
          <a:xfrm>
            <a:off x="4617626" y="1060017"/>
            <a:ext cx="7574374" cy="3230237"/>
          </a:xfrm>
          <a:prstGeom prst="rect">
            <a:avLst/>
          </a:prstGeom>
        </p:spPr>
      </p:pic>
      <p:sp>
        <p:nvSpPr>
          <p:cNvPr id="9" name="TextBox 8">
            <a:extLst>
              <a:ext uri="{FF2B5EF4-FFF2-40B4-BE49-F238E27FC236}">
                <a16:creationId xmlns:a16="http://schemas.microsoft.com/office/drawing/2014/main" id="{F8C17F08-F3BC-1C4F-9E39-3086B2E5AB90}"/>
              </a:ext>
            </a:extLst>
          </p:cNvPr>
          <p:cNvSpPr txBox="1"/>
          <p:nvPr/>
        </p:nvSpPr>
        <p:spPr>
          <a:xfrm>
            <a:off x="304799" y="1469227"/>
            <a:ext cx="4267201" cy="1631216"/>
          </a:xfrm>
          <a:prstGeom prst="rect">
            <a:avLst/>
          </a:prstGeom>
          <a:noFill/>
        </p:spPr>
        <p:txBody>
          <a:bodyPr wrap="square">
            <a:spAutoFit/>
          </a:bodyPr>
          <a:lstStyle/>
          <a:p>
            <a:r>
              <a:rPr lang="en-GB" sz="2000"/>
              <a:t>A scalable, efficient and reliable deployment system (cluster provisioning solution) for cluster and grid computing on OS like </a:t>
            </a:r>
            <a:r>
              <a:rPr lang="en-GB" sz="2000" i="1"/>
              <a:t>Linux, *BSD, Windows or Solaris</a:t>
            </a:r>
            <a:r>
              <a:rPr lang="en-GB" sz="2000"/>
              <a:t>.</a:t>
            </a:r>
            <a:endParaRPr lang="en-FR" sz="2000"/>
          </a:p>
        </p:txBody>
      </p:sp>
      <p:sp>
        <p:nvSpPr>
          <p:cNvPr id="11" name="TextBox 10">
            <a:extLst>
              <a:ext uri="{FF2B5EF4-FFF2-40B4-BE49-F238E27FC236}">
                <a16:creationId xmlns:a16="http://schemas.microsoft.com/office/drawing/2014/main" id="{75E1AF79-4F91-C04D-921A-74811D98A93E}"/>
              </a:ext>
            </a:extLst>
          </p:cNvPr>
          <p:cNvSpPr txBox="1"/>
          <p:nvPr/>
        </p:nvSpPr>
        <p:spPr>
          <a:xfrm>
            <a:off x="6870301" y="4375130"/>
            <a:ext cx="5321699" cy="2308324"/>
          </a:xfrm>
          <a:prstGeom prst="rect">
            <a:avLst/>
          </a:prstGeom>
          <a:noFill/>
        </p:spPr>
        <p:txBody>
          <a:bodyPr wrap="square">
            <a:spAutoFit/>
          </a:bodyPr>
          <a:lstStyle/>
          <a:p>
            <a:pPr marL="342900" indent="-342900">
              <a:buAutoNum type="arabicPeriod"/>
            </a:pPr>
            <a:r>
              <a:rPr lang="en-GB" sz="1600" b="1"/>
              <a:t>Minimal environment setup</a:t>
            </a:r>
            <a:r>
              <a:rPr lang="en-GB" sz="1600"/>
              <a:t> . The nodes reboot into a trusted minimal environment that contains all the tools required for the deployment (partitioning tools, archive management,...) and the required partitioning is performed.</a:t>
            </a:r>
          </a:p>
          <a:p>
            <a:pPr marL="342900" indent="-342900">
              <a:buAutoNum type="arabicPeriod"/>
            </a:pPr>
            <a:r>
              <a:rPr lang="en-GB" sz="1600" b="1"/>
              <a:t>Environment installation</a:t>
            </a:r>
            <a:r>
              <a:rPr lang="en-GB" sz="1600"/>
              <a:t> . The environment is broadcast to all the nodes and extracted on the disks. Some post-installations operations can also be performed.</a:t>
            </a:r>
          </a:p>
          <a:p>
            <a:pPr marL="342900" indent="-342900">
              <a:buAutoNum type="arabicPeriod"/>
            </a:pPr>
            <a:r>
              <a:rPr lang="en-GB" sz="1600" b="1"/>
              <a:t>Reboot</a:t>
            </a:r>
            <a:r>
              <a:rPr lang="en-GB" sz="1600"/>
              <a:t> on the deployed environment.</a:t>
            </a:r>
            <a:endParaRPr lang="en-FR" sz="1600"/>
          </a:p>
        </p:txBody>
      </p:sp>
    </p:spTree>
    <p:extLst>
      <p:ext uri="{BB962C8B-B14F-4D97-AF65-F5344CB8AC3E}">
        <p14:creationId xmlns:p14="http://schemas.microsoft.com/office/powerpoint/2010/main" val="3555848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2856</TotalTime>
  <Words>1334</Words>
  <Application>Microsoft Macintosh PowerPoint</Application>
  <PresentationFormat>Widescreen</PresentationFormat>
  <Paragraphs>116</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vt:lpstr>
      <vt:lpstr>Office Theme</vt:lpstr>
      <vt:lpstr>Introduction to Grid’5000 (G5k)</vt:lpstr>
      <vt:lpstr>Why do experiments1 ?</vt:lpstr>
      <vt:lpstr>Why ? IT Resources for Research</vt:lpstr>
      <vt:lpstr>What ? Grid’5000 | Overview</vt:lpstr>
      <vt:lpstr>Where ? Grid’5000 | Key Features1</vt:lpstr>
      <vt:lpstr>Where ? Grid’5000 | Resources @ Nantes site1</vt:lpstr>
      <vt:lpstr>How ? Grid’5000 | An experiment’s outline</vt:lpstr>
      <vt:lpstr>How ? Grid’5000 | Software Stack1</vt:lpstr>
      <vt:lpstr>Kadeploy3 https://gitlab.inria.fr/grid5000/kadeploy </vt:lpstr>
      <vt:lpstr>Built for scalability</vt:lpstr>
      <vt:lpstr>Boot Sequence Matters...</vt:lpstr>
      <vt:lpstr>API</vt:lpstr>
      <vt:lpstr>How ? Grid’5000 | Demo time1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Grid’5000 (G5k)</dc:title>
  <dc:creator>Richard Randriatoamanana</dc:creator>
  <cp:lastModifiedBy>Richard Randriatoamanana</cp:lastModifiedBy>
  <cp:revision>27</cp:revision>
  <cp:lastPrinted>2021-09-23T11:35:32Z</cp:lastPrinted>
  <dcterms:created xsi:type="dcterms:W3CDTF">2021-09-15T10:21:54Z</dcterms:created>
  <dcterms:modified xsi:type="dcterms:W3CDTF">2021-12-10T08:26:18Z</dcterms:modified>
</cp:coreProperties>
</file>