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59" r:id="rId4"/>
    <p:sldId id="260" r:id="rId5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E6D"/>
    <a:srgbClr val="2A3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/>
    <p:restoredTop sz="92011"/>
  </p:normalViewPr>
  <p:slideViewPr>
    <p:cSldViewPr snapToGrid="0" snapToObjects="1" showGuides="1">
      <p:cViewPr varScale="1">
        <p:scale>
          <a:sx n="154" d="100"/>
          <a:sy n="154" d="100"/>
        </p:scale>
        <p:origin x="100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Randriatoamanana" userId="0685078d-851d-42c4-8f0a-2376077405e0" providerId="ADAL" clId="{D6E9986C-8616-0641-B31B-1FE81059D14B}"/>
    <pc:docChg chg="undo custSel addSld delSld modSld">
      <pc:chgData name="Richard Randriatoamanana" userId="0685078d-851d-42c4-8f0a-2376077405e0" providerId="ADAL" clId="{D6E9986C-8616-0641-B31B-1FE81059D14B}" dt="2022-02-10T12:52:41.999" v="67" actId="14100"/>
      <pc:docMkLst>
        <pc:docMk/>
      </pc:docMkLst>
      <pc:sldChg chg="addSp modSp mod modNotesTx">
        <pc:chgData name="Richard Randriatoamanana" userId="0685078d-851d-42c4-8f0a-2376077405e0" providerId="ADAL" clId="{D6E9986C-8616-0641-B31B-1FE81059D14B}" dt="2022-02-10T10:28:07.135" v="59" actId="1076"/>
        <pc:sldMkLst>
          <pc:docMk/>
          <pc:sldMk cId="4232322097" sldId="259"/>
        </pc:sldMkLst>
        <pc:spChg chg="mod">
          <ac:chgData name="Richard Randriatoamanana" userId="0685078d-851d-42c4-8f0a-2376077405e0" providerId="ADAL" clId="{D6E9986C-8616-0641-B31B-1FE81059D14B}" dt="2022-02-10T09:52:21.409" v="47" actId="20577"/>
          <ac:spMkLst>
            <pc:docMk/>
            <pc:sldMk cId="4232322097" sldId="259"/>
            <ac:spMk id="4" creationId="{4E2C6361-5C1C-E744-A857-89CEE2C99876}"/>
          </ac:spMkLst>
        </pc:spChg>
        <pc:spChg chg="add mod">
          <ac:chgData name="Richard Randriatoamanana" userId="0685078d-851d-42c4-8f0a-2376077405e0" providerId="ADAL" clId="{D6E9986C-8616-0641-B31B-1FE81059D14B}" dt="2022-02-10T10:28:07.135" v="59" actId="1076"/>
          <ac:spMkLst>
            <pc:docMk/>
            <pc:sldMk cId="4232322097" sldId="259"/>
            <ac:spMk id="5" creationId="{2D3A39B7-3B36-EA48-9DB4-A349DDB4EBB6}"/>
          </ac:spMkLst>
        </pc:spChg>
      </pc:sldChg>
      <pc:sldChg chg="addSp modSp new mod">
        <pc:chgData name="Richard Randriatoamanana" userId="0685078d-851d-42c4-8f0a-2376077405e0" providerId="ADAL" clId="{D6E9986C-8616-0641-B31B-1FE81059D14B}" dt="2022-02-10T12:52:41.999" v="67" actId="14100"/>
        <pc:sldMkLst>
          <pc:docMk/>
          <pc:sldMk cId="1498995838" sldId="260"/>
        </pc:sldMkLst>
        <pc:picChg chg="add mod">
          <ac:chgData name="Richard Randriatoamanana" userId="0685078d-851d-42c4-8f0a-2376077405e0" providerId="ADAL" clId="{D6E9986C-8616-0641-B31B-1FE81059D14B}" dt="2022-02-10T12:52:41.999" v="67" actId="14100"/>
          <ac:picMkLst>
            <pc:docMk/>
            <pc:sldMk cId="1498995838" sldId="260"/>
            <ac:picMk id="5" creationId="{EA00DB96-08E5-F34D-B693-7B4492412BBD}"/>
          </ac:picMkLst>
        </pc:picChg>
      </pc:sldChg>
      <pc:sldChg chg="new del">
        <pc:chgData name="Richard Randriatoamanana" userId="0685078d-851d-42c4-8f0a-2376077405e0" providerId="ADAL" clId="{D6E9986C-8616-0641-B31B-1FE81059D14B}" dt="2022-02-10T12:51:50.132" v="63" actId="680"/>
        <pc:sldMkLst>
          <pc:docMk/>
          <pc:sldMk cId="2299929444" sldId="260"/>
        </pc:sldMkLst>
      </pc:sldChg>
      <pc:sldChg chg="add del">
        <pc:chgData name="Richard Randriatoamanana" userId="0685078d-851d-42c4-8f0a-2376077405e0" providerId="ADAL" clId="{D6E9986C-8616-0641-B31B-1FE81059D14B}" dt="2022-02-10T12:51:46.572" v="62"/>
        <pc:sldMkLst>
          <pc:docMk/>
          <pc:sldMk cId="3779401965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85D41-D27D-FF48-B83E-BEE947FE0B73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9AC17-A7C5-1D44-941F-4F809BC4C6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84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B7055-2937-3B46-823A-A2AEDC3E4F7C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86E94-3769-6F48-B1AE-9F9BD5C3B0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7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Findable / Facile à trouver</a:t>
            </a:r>
            <a:r>
              <a:rPr lang="en-GB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Déposer les données dans un entrepôt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Attribuer un identifiant unique et pérenne aux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Décrire les données par des métadonnées riches</a:t>
            </a:r>
          </a:p>
          <a:p>
            <a:r>
              <a:rPr lang="en-GB" b="1"/>
              <a:t>Accessible</a:t>
            </a:r>
            <a:r>
              <a:rPr lang="en-GB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Définir les conditions d’accès aux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Si possible, rendre les données accessibles librement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Si les données doivent rester en accès restreint, rendre accessibles les métadonnées pour signaler l’existence des données</a:t>
            </a:r>
          </a:p>
          <a:p>
            <a:r>
              <a:rPr lang="en-GB" b="1"/>
              <a:t>Interopérable</a:t>
            </a:r>
            <a:r>
              <a:rPr lang="en-GB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Privilégier des formats ouverts ou largement utilisés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Mettre à disposition le code source du logiciel nécessaire pour lire, traiter, analyser les données s’il a été développé en interne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Privilégier les standards de métadonnées et les vocabulaires standards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Si possible, indiquer des liens vers d’autres ressources (autres données, publication…)</a:t>
            </a:r>
          </a:p>
          <a:p>
            <a:r>
              <a:rPr lang="en-GB" b="1"/>
              <a:t>Reusable / Réutilisable</a:t>
            </a:r>
            <a:r>
              <a:rPr lang="en-GB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Associer une licence de diffusion aux jeux de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Associer de la documentation pour décrire les données de façon détaillée, les contextualiser, les rendre compréhensibles…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86E94-3769-6F48-B1AE-9F9BD5C3B03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98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lides MI test 2 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00034"/>
            <a:ext cx="9144000" cy="4679876"/>
          </a:xfrm>
          <a:prstGeom prst="rect">
            <a:avLst/>
          </a:prstGeom>
        </p:spPr>
      </p:pic>
      <p:sp>
        <p:nvSpPr>
          <p:cNvPr id="10" name="Titre 12"/>
          <p:cNvSpPr>
            <a:spLocks noGrp="1"/>
          </p:cNvSpPr>
          <p:nvPr>
            <p:ph type="title" hasCustomPrompt="1"/>
          </p:nvPr>
        </p:nvSpPr>
        <p:spPr>
          <a:xfrm>
            <a:off x="3816219" y="476250"/>
            <a:ext cx="5000759" cy="153097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>
              <a:lnSpc>
                <a:spcPct val="90000"/>
              </a:lnSpc>
              <a:defRPr b="0" i="0" baseline="0">
                <a:solidFill>
                  <a:srgbClr val="0E6E6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Cliquez et insérez titre sur 1 à 3 lignes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98336" y="703165"/>
            <a:ext cx="2584012" cy="2000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605461" y="176460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/>
              <a:t>cargo.resinfo.org</a:t>
            </a:r>
            <a:endParaRPr lang="fr-FR" sz="1800" dirty="0"/>
          </a:p>
        </p:txBody>
      </p:sp>
      <p:pic>
        <p:nvPicPr>
          <p:cNvPr id="8" name="Image 7" descr="cargo-logo-fu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5" y="1237859"/>
            <a:ext cx="2880817" cy="7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2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ides MI test 2 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887000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99DF-A345-3E41-A146-9766BB8E1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re 12"/>
          <p:cNvSpPr>
            <a:spLocks noGrp="1"/>
          </p:cNvSpPr>
          <p:nvPr>
            <p:ph type="title" hasCustomPrompt="1"/>
          </p:nvPr>
        </p:nvSpPr>
        <p:spPr>
          <a:xfrm>
            <a:off x="3953333" y="838205"/>
            <a:ext cx="4863645" cy="2552698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6600" b="0" i="0" baseline="0">
                <a:solidFill>
                  <a:srgbClr val="0E6E6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CLIQUEZ </a:t>
            </a:r>
            <a:r>
              <a:rPr lang="fr-FR" dirty="0"/>
              <a:t>ET INSÉREZ TEXTE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98336" y="703166"/>
            <a:ext cx="1986066" cy="1585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" name="Image 5" descr="logo-cargo-carre-fu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0" y="701063"/>
            <a:ext cx="1349110" cy="1350465"/>
          </a:xfrm>
          <a:prstGeom prst="rect">
            <a:avLst/>
          </a:prstGeom>
        </p:spPr>
      </p:pic>
      <p:sp>
        <p:nvSpPr>
          <p:cNvPr id="7" name="ZoneTexte 6"/>
          <p:cNvSpPr txBox="1"/>
          <p:nvPr userDrawn="1"/>
        </p:nvSpPr>
        <p:spPr>
          <a:xfrm>
            <a:off x="718977" y="201917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/>
              <a:t>cargo.resinfo.org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7498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Slides MI test 4 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35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06000"/>
            <a:ext cx="9144000" cy="108000"/>
          </a:xfrm>
          <a:prstGeom prst="rect">
            <a:avLst/>
          </a:prstGeom>
        </p:spPr>
      </p:pic>
      <p:sp>
        <p:nvSpPr>
          <p:cNvPr id="13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1872353" y="1619251"/>
            <a:ext cx="6941446" cy="3111500"/>
          </a:xfrm>
          <a:prstGeom prst="rect">
            <a:avLst/>
          </a:prstGeom>
        </p:spPr>
        <p:txBody>
          <a:bodyPr vert="horz"/>
          <a:lstStyle>
            <a:lvl1pPr marL="342891" indent="-342891">
              <a:buClr>
                <a:srgbClr val="62C4DD"/>
              </a:buClr>
              <a:buSzPct val="120000"/>
              <a:buFont typeface="Wingdings" charset="2"/>
              <a:buChar char=""/>
              <a:defRPr sz="1800" b="0" i="0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32" indent="-285744">
              <a:buClr>
                <a:srgbClr val="62C4DD"/>
              </a:buClr>
              <a:buSzPct val="100000"/>
              <a:buFont typeface="Wingdings" charset="2"/>
              <a:buChar char=""/>
              <a:defRPr sz="1800" b="0" i="0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2971" indent="-228594">
              <a:buClr>
                <a:srgbClr val="62C4DD"/>
              </a:buClr>
              <a:buSzPct val="70000"/>
              <a:buFont typeface="Wingdings" charset="2"/>
              <a:buChar char=""/>
              <a:defRPr sz="1800" b="0" i="0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160" indent="-228594">
              <a:buClr>
                <a:srgbClr val="62C4DD"/>
              </a:buClr>
              <a:buSzPct val="100000"/>
              <a:buFont typeface="Wingdings" charset="2"/>
              <a:buChar char=""/>
              <a:defRPr sz="1800"/>
            </a:lvl4pPr>
            <a:lvl5pPr marL="2057349" indent="-228594">
              <a:buClr>
                <a:srgbClr val="62C4DD"/>
              </a:buClr>
              <a:buSzPct val="100000"/>
              <a:buFont typeface="Wingdings" charset="2"/>
              <a:buChar char=""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346288" y="4813190"/>
            <a:ext cx="2133600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100" b="1">
                <a:solidFill>
                  <a:srgbClr val="62C4DD"/>
                </a:solidFill>
              </a:defRPr>
            </a:lvl1pPr>
          </a:lstStyle>
          <a:p>
            <a:fld id="{DB6599DF-A345-3E41-A146-9766BB8E1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16842" y="606926"/>
            <a:ext cx="7310316" cy="60649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ct val="90000"/>
              </a:lnSpc>
              <a:defRPr sz="32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CLIQUEZ ET MODIFIEZ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5AFC7F-354C-604F-B911-E5FCD1AF6CC2}"/>
              </a:ext>
            </a:extLst>
          </p:cNvPr>
          <p:cNvGrpSpPr/>
          <p:nvPr userDrawn="1"/>
        </p:nvGrpSpPr>
        <p:grpSpPr>
          <a:xfrm>
            <a:off x="-7648" y="1619251"/>
            <a:ext cx="1420736" cy="1350000"/>
            <a:chOff x="-7648" y="1619251"/>
            <a:chExt cx="1420736" cy="1350000"/>
          </a:xfrm>
        </p:grpSpPr>
        <p:pic>
          <p:nvPicPr>
            <p:cNvPr id="14" name="Image 13" descr="Logo+Cartoucheombre.jp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7752"/>
            <a:stretch/>
          </p:blipFill>
          <p:spPr>
            <a:xfrm>
              <a:off x="-7648" y="1619251"/>
              <a:ext cx="1420736" cy="1350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203342" y="1828545"/>
              <a:ext cx="950901" cy="826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10" name="Image 9" descr="logo-cargo-carre-full.png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37" y="1819033"/>
              <a:ext cx="666462" cy="669334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 userDrawn="1"/>
          </p:nvSpPr>
          <p:spPr>
            <a:xfrm>
              <a:off x="303835" y="2456334"/>
              <a:ext cx="8980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err="1"/>
                <a:t>cargo.resinfo.org</a:t>
              </a:r>
              <a:endParaRPr lang="fr-F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483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Slides MI test 4 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75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06000"/>
            <a:ext cx="9144000" cy="1080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599DF-A345-3E41-A146-9766BB8E1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2785536" y="2352112"/>
            <a:ext cx="4825745" cy="34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kern="120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2785536" y="2472563"/>
            <a:ext cx="6036205" cy="1486297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l">
              <a:buNone/>
              <a:defRPr sz="4400" b="0" i="0" baseline="0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fr-FR" dirty="0"/>
              <a:t>Insérez sous-titre</a:t>
            </a:r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>
          <a:xfrm>
            <a:off x="2785533" y="891619"/>
            <a:ext cx="6036734" cy="132080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90000"/>
              </a:lnSpc>
              <a:defRPr sz="6600" b="0" i="0" baseline="0">
                <a:solidFill>
                  <a:srgbClr val="0E6E6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INTERCALAIRE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664160-546C-F642-99E3-86E74E36C0D9}"/>
              </a:ext>
            </a:extLst>
          </p:cNvPr>
          <p:cNvGrpSpPr/>
          <p:nvPr userDrawn="1"/>
        </p:nvGrpSpPr>
        <p:grpSpPr>
          <a:xfrm>
            <a:off x="-7648" y="1619251"/>
            <a:ext cx="1420736" cy="1350000"/>
            <a:chOff x="-7648" y="1619251"/>
            <a:chExt cx="1420736" cy="1350000"/>
          </a:xfrm>
        </p:grpSpPr>
        <p:pic>
          <p:nvPicPr>
            <p:cNvPr id="18" name="Image 13" descr="Logo+Cartoucheombre.jpg">
              <a:extLst>
                <a:ext uri="{FF2B5EF4-FFF2-40B4-BE49-F238E27FC236}">
                  <a16:creationId xmlns:a16="http://schemas.microsoft.com/office/drawing/2014/main" id="{C8CF70ED-EB62-1748-9ABA-28BE2E90E1B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7752"/>
            <a:stretch/>
          </p:blipFill>
          <p:spPr>
            <a:xfrm>
              <a:off x="-7648" y="1619251"/>
              <a:ext cx="1420736" cy="13500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1F5E7-E5BA-9141-B9D1-364AFCA5AC71}"/>
                </a:ext>
              </a:extLst>
            </p:cNvPr>
            <p:cNvSpPr/>
            <p:nvPr userDrawn="1"/>
          </p:nvSpPr>
          <p:spPr>
            <a:xfrm>
              <a:off x="203342" y="1828545"/>
              <a:ext cx="950901" cy="826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20" name="Image 9" descr="logo-cargo-carre-full.png">
              <a:extLst>
                <a:ext uri="{FF2B5EF4-FFF2-40B4-BE49-F238E27FC236}">
                  <a16:creationId xmlns:a16="http://schemas.microsoft.com/office/drawing/2014/main" id="{47F4434E-295F-2243-B997-4BBD4479BA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37" y="1819033"/>
              <a:ext cx="666462" cy="669334"/>
            </a:xfrm>
            <a:prstGeom prst="rect">
              <a:avLst/>
            </a:prstGeom>
          </p:spPr>
        </p:pic>
        <p:sp>
          <p:nvSpPr>
            <p:cNvPr id="21" name="ZoneTexte 10">
              <a:extLst>
                <a:ext uri="{FF2B5EF4-FFF2-40B4-BE49-F238E27FC236}">
                  <a16:creationId xmlns:a16="http://schemas.microsoft.com/office/drawing/2014/main" id="{24C87C3E-D5E1-C748-B455-5DFC45FC5D49}"/>
                </a:ext>
              </a:extLst>
            </p:cNvPr>
            <p:cNvSpPr txBox="1"/>
            <p:nvPr userDrawn="1"/>
          </p:nvSpPr>
          <p:spPr>
            <a:xfrm>
              <a:off x="303835" y="2456334"/>
              <a:ext cx="8980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err="1"/>
                <a:t>cargo.resinfo.org</a:t>
              </a:r>
              <a:endParaRPr lang="fr-F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65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é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Slides MI test 4 10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75000"/>
          </a:xfrm>
          <a:prstGeom prst="rect">
            <a:avLst/>
          </a:prstGeom>
        </p:spPr>
      </p:pic>
      <p:pic>
        <p:nvPicPr>
          <p:cNvPr id="8" name="Image 7" descr="Slides MI test021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06000"/>
            <a:ext cx="9144000" cy="1080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599DF-A345-3E41-A146-9766BB8E1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42534" y="19051"/>
            <a:ext cx="5833534" cy="66675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ct val="70000"/>
              </a:lnSpc>
              <a:defRPr sz="32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CLIQUEZ ET MODIFIEZ</a:t>
            </a:r>
          </a:p>
        </p:txBody>
      </p:sp>
      <p:sp>
        <p:nvSpPr>
          <p:cNvPr id="11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1872353" y="962421"/>
            <a:ext cx="6941446" cy="3111500"/>
          </a:xfrm>
          <a:prstGeom prst="rect">
            <a:avLst/>
          </a:prstGeom>
        </p:spPr>
        <p:txBody>
          <a:bodyPr vert="horz"/>
          <a:lstStyle>
            <a:lvl1pPr marL="342891" indent="-342891">
              <a:buClr>
                <a:srgbClr val="62C4DD"/>
              </a:buClr>
              <a:buSzPct val="120000"/>
              <a:buFont typeface="Wingdings" charset="2"/>
              <a:buChar char=""/>
              <a:defRPr sz="1800" b="0" i="0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32" indent="-285744">
              <a:buClr>
                <a:srgbClr val="62C4DD"/>
              </a:buClr>
              <a:buSzPct val="100000"/>
              <a:buFont typeface="Wingdings" charset="2"/>
              <a:buChar char=""/>
              <a:defRPr sz="1800" b="0" i="0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2971" indent="-228594">
              <a:buClr>
                <a:srgbClr val="62C4DD"/>
              </a:buClr>
              <a:buSzPct val="70000"/>
              <a:buFont typeface="Wingdings" charset="2"/>
              <a:buChar char=""/>
              <a:defRPr sz="1800" b="0" i="0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160" indent="-228594">
              <a:buClr>
                <a:srgbClr val="62C4DD"/>
              </a:buClr>
              <a:buSzPct val="100000"/>
              <a:buFont typeface="Wingdings" charset="2"/>
              <a:buChar char=""/>
              <a:defRPr sz="1800"/>
            </a:lvl4pPr>
            <a:lvl5pPr marL="2057349" indent="-228594">
              <a:buClr>
                <a:srgbClr val="62C4DD"/>
              </a:buClr>
              <a:buSzPct val="100000"/>
              <a:buFont typeface="Wingdings" charset="2"/>
              <a:buChar char=""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D82C4C-24B1-424C-8932-18C9EF412BEC}"/>
              </a:ext>
            </a:extLst>
          </p:cNvPr>
          <p:cNvGrpSpPr/>
          <p:nvPr userDrawn="1"/>
        </p:nvGrpSpPr>
        <p:grpSpPr>
          <a:xfrm>
            <a:off x="-7648" y="1619251"/>
            <a:ext cx="1420736" cy="1350000"/>
            <a:chOff x="-7648" y="1619251"/>
            <a:chExt cx="1420736" cy="1350000"/>
          </a:xfrm>
        </p:grpSpPr>
        <p:pic>
          <p:nvPicPr>
            <p:cNvPr id="15" name="Image 13" descr="Logo+Cartoucheombre.jpg">
              <a:extLst>
                <a:ext uri="{FF2B5EF4-FFF2-40B4-BE49-F238E27FC236}">
                  <a16:creationId xmlns:a16="http://schemas.microsoft.com/office/drawing/2014/main" id="{145026F6-7A85-544D-9CFE-07A2FE8E17A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7752"/>
            <a:stretch/>
          </p:blipFill>
          <p:spPr>
            <a:xfrm>
              <a:off x="-7648" y="1619251"/>
              <a:ext cx="1420736" cy="135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0294DD-A957-A747-A2D1-7FF2B4754AFB}"/>
                </a:ext>
              </a:extLst>
            </p:cNvPr>
            <p:cNvSpPr/>
            <p:nvPr userDrawn="1"/>
          </p:nvSpPr>
          <p:spPr>
            <a:xfrm>
              <a:off x="203342" y="1828545"/>
              <a:ext cx="950901" cy="826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17" name="Image 9" descr="logo-cargo-carre-full.png">
              <a:extLst>
                <a:ext uri="{FF2B5EF4-FFF2-40B4-BE49-F238E27FC236}">
                  <a16:creationId xmlns:a16="http://schemas.microsoft.com/office/drawing/2014/main" id="{D263B3D0-F84D-294D-B382-0AE0A482F0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37" y="1819033"/>
              <a:ext cx="666462" cy="669334"/>
            </a:xfrm>
            <a:prstGeom prst="rect">
              <a:avLst/>
            </a:prstGeom>
          </p:spPr>
        </p:pic>
        <p:sp>
          <p:nvSpPr>
            <p:cNvPr id="18" name="ZoneTexte 10">
              <a:extLst>
                <a:ext uri="{FF2B5EF4-FFF2-40B4-BE49-F238E27FC236}">
                  <a16:creationId xmlns:a16="http://schemas.microsoft.com/office/drawing/2014/main" id="{7C4EF57C-11FF-B743-9EB6-6C6A298E34F8}"/>
                </a:ext>
              </a:extLst>
            </p:cNvPr>
            <p:cNvSpPr txBox="1"/>
            <p:nvPr userDrawn="1"/>
          </p:nvSpPr>
          <p:spPr>
            <a:xfrm>
              <a:off x="303835" y="2456334"/>
              <a:ext cx="8980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err="1"/>
                <a:t>cargo.resinfo.org</a:t>
              </a:r>
              <a:endParaRPr lang="fr-F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7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60000" y="4886155"/>
            <a:ext cx="2133600" cy="20087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100" b="1">
                <a:solidFill>
                  <a:srgbClr val="62C4DD"/>
                </a:solidFill>
              </a:defRPr>
            </a:lvl1pPr>
          </a:lstStyle>
          <a:p>
            <a:fld id="{DB6599DF-A345-3E41-A146-9766BB8E1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6719874" y="4886154"/>
            <a:ext cx="2133600" cy="19267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endParaRPr lang="en-US" sz="1100" b="1" dirty="0">
              <a:solidFill>
                <a:srgbClr val="62C4DD"/>
              </a:solidFill>
              <a:latin typeface="+mn-lt"/>
              <a:cs typeface="Arial Narrow"/>
            </a:endParaRPr>
          </a:p>
        </p:txBody>
      </p:sp>
      <p:pic>
        <p:nvPicPr>
          <p:cNvPr id="2" name="Image 1" descr="cargo-logo-ful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83" y="4949617"/>
            <a:ext cx="797234" cy="20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6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  <p:sldLayoutId id="2147483682" r:id="rId3"/>
    <p:sldLayoutId id="2147483700" r:id="rId4"/>
    <p:sldLayoutId id="2147483687" r:id="rId5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cargo-cc-talks" TargetMode="External"/><Relationship Id="rId2" Type="http://schemas.openxmlformats.org/officeDocument/2006/relationships/hyperlink" Target="https://cargo.resinfo.org/spip.php?article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utt.ly/cargo-cc-v9-pa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go.resinfo.org/spip.php?article8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06659" y="476250"/>
            <a:ext cx="4910320" cy="1530970"/>
          </a:xfrm>
        </p:spPr>
        <p:txBody>
          <a:bodyPr/>
          <a:lstStyle/>
          <a:p>
            <a:r>
              <a:rPr lang="fr-FR" sz="5400" b="1"/>
              <a:t>CargoChat v9</a:t>
            </a:r>
            <a:br>
              <a:rPr lang="fr-FR" sz="5400" b="1"/>
            </a:br>
            <a:r>
              <a:rPr lang="fr-FR" sz="2800" i="1"/>
              <a:t>EOSC et SLICES</a:t>
            </a:r>
            <a:endParaRPr lang="fr-FR" sz="3600" i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360000" y="4886155"/>
            <a:ext cx="2133600" cy="200879"/>
          </a:xfrm>
        </p:spPr>
        <p:txBody>
          <a:bodyPr/>
          <a:lstStyle/>
          <a:p>
            <a:fld id="{DB6599DF-A345-3E41-A146-9766BB8E198A}" type="slidenum">
              <a:rPr lang="en-US" smtClean="0"/>
              <a:pPr/>
              <a:t>1</a:t>
            </a:fld>
            <a:r>
              <a:rPr lang="en-US"/>
              <a:t> – 11 février 2022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79719-ABAC-3242-972F-3549F37AFD70}"/>
              </a:ext>
            </a:extLst>
          </p:cNvPr>
          <p:cNvSpPr txBox="1"/>
          <p:nvPr/>
        </p:nvSpPr>
        <p:spPr>
          <a:xfrm>
            <a:off x="7457037" y="5692975"/>
            <a:ext cx="14371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FR" sz="1400"/>
              <a:t>7 mai 2021</a:t>
            </a:r>
          </a:p>
        </p:txBody>
      </p:sp>
    </p:spTree>
    <p:extLst>
      <p:ext uri="{BB962C8B-B14F-4D97-AF65-F5344CB8AC3E}">
        <p14:creationId xmlns:p14="http://schemas.microsoft.com/office/powerpoint/2010/main" val="180965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120A3B-1EFF-4C47-A8FD-16CBA293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99DF-A345-3E41-A146-9766BB8E19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554E8-312D-F348-BF63-D7C66741AF59}"/>
              </a:ext>
            </a:extLst>
          </p:cNvPr>
          <p:cNvSpPr txBox="1"/>
          <p:nvPr/>
        </p:nvSpPr>
        <p:spPr>
          <a:xfrm>
            <a:off x="3366655" y="714895"/>
            <a:ext cx="5444618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189">
              <a:spcBef>
                <a:spcPct val="20000"/>
              </a:spcBef>
              <a:buClr>
                <a:srgbClr val="62C4DD"/>
              </a:buClr>
              <a:buSzPct val="120000"/>
              <a:buFont typeface="Wingdings" charset="2"/>
              <a:buChar char="•"/>
            </a:pPr>
            <a:r>
              <a:rPr lang="en-GB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Web: </a:t>
            </a:r>
            <a:r>
              <a:rPr lang="en-GB" sz="1400">
                <a:solidFill>
                  <a:srgbClr val="2A3835"/>
                </a:solidFill>
                <a:latin typeface="Courier" pitchFamily="2" charset="0"/>
                <a:cs typeface="Calibri Light" panose="020F0302020204030204" pitchFamily="34" charset="0"/>
                <a:hlinkClick r:id="rId2"/>
              </a:rPr>
              <a:t>cargo.resinfo.org/spip.php?article86</a:t>
            </a:r>
            <a:r>
              <a:rPr lang="en-GB" sz="1400">
                <a:solidFill>
                  <a:srgbClr val="2A3835"/>
                </a:solidFill>
                <a:latin typeface="Courier" pitchFamily="2" charset="0"/>
                <a:cs typeface="Calibri Light" panose="020F0302020204030204" pitchFamily="34" charset="0"/>
              </a:rPr>
              <a:t> </a:t>
            </a:r>
            <a:endParaRPr lang="en-GB">
              <a:solidFill>
                <a:srgbClr val="2A3835"/>
              </a:solidFill>
              <a:latin typeface="Courier" pitchFamily="2" charset="0"/>
              <a:cs typeface="Calibri Light" panose="020F0302020204030204" pitchFamily="34" charset="0"/>
            </a:endParaRPr>
          </a:p>
          <a:p>
            <a:pPr marL="285750" indent="-285750" defTabSz="457189">
              <a:spcBef>
                <a:spcPct val="20000"/>
              </a:spcBef>
              <a:buClr>
                <a:srgbClr val="62C4DD"/>
              </a:buClr>
              <a:buSzPct val="120000"/>
              <a:buFont typeface="Wingdings" charset="2"/>
              <a:buChar char="•"/>
            </a:pPr>
            <a:r>
              <a:rPr lang="en-GB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Présentation: </a:t>
            </a:r>
            <a:r>
              <a:rPr lang="en-GB" sz="1400">
                <a:solidFill>
                  <a:srgbClr val="2A3835"/>
                </a:solidFill>
                <a:latin typeface="Courier" pitchFamily="2" charset="0"/>
                <a:cs typeface="Calibri Light" panose="020F0302020204030204" pitchFamily="34" charset="0"/>
                <a:hlinkClick r:id="rId3"/>
              </a:rPr>
              <a:t>cutt.ly/cargo-cc-talks</a:t>
            </a:r>
            <a:r>
              <a:rPr lang="en-GB" sz="1400">
                <a:solidFill>
                  <a:srgbClr val="2A3835"/>
                </a:solidFill>
                <a:latin typeface="Courier" pitchFamily="2" charset="0"/>
                <a:cs typeface="Calibri Light" panose="020F0302020204030204" pitchFamily="34" charset="0"/>
              </a:rPr>
              <a:t>  </a:t>
            </a:r>
          </a:p>
          <a:p>
            <a:pPr marL="285750" indent="-285750" defTabSz="457189">
              <a:spcBef>
                <a:spcPct val="20000"/>
              </a:spcBef>
              <a:buClr>
                <a:srgbClr val="62C4DD"/>
              </a:buClr>
              <a:buSzPct val="120000"/>
              <a:buFont typeface="Wingdings" charset="2"/>
              <a:buChar char="•"/>
            </a:pPr>
            <a:r>
              <a:rPr lang="en-GB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Pad: </a:t>
            </a:r>
            <a:r>
              <a:rPr lang="en-GB" sz="1400">
                <a:solidFill>
                  <a:srgbClr val="2A3835"/>
                </a:solidFill>
                <a:latin typeface="Courier" pitchFamily="2" charset="0"/>
                <a:cs typeface="Calibri Light" panose="020F0302020204030204" pitchFamily="34" charset="0"/>
                <a:hlinkClick r:id="rId4"/>
              </a:rPr>
              <a:t>cutt.ly/cargo-cc-v9-pad</a:t>
            </a:r>
            <a:endParaRPr lang="en-GB" sz="1400">
              <a:solidFill>
                <a:srgbClr val="2A3835"/>
              </a:solidFill>
              <a:latin typeface="Courier" pitchFamily="2" charset="0"/>
              <a:cs typeface="Calibri Light" panose="020F0302020204030204" pitchFamily="34" charset="0"/>
            </a:endParaRPr>
          </a:p>
          <a:p>
            <a:pPr defTabSz="457189">
              <a:spcBef>
                <a:spcPct val="20000"/>
              </a:spcBef>
              <a:buClr>
                <a:srgbClr val="62C4DD"/>
              </a:buClr>
              <a:buSzPct val="120000"/>
            </a:pPr>
            <a:endParaRPr lang="en-GB">
              <a:solidFill>
                <a:srgbClr val="2A383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defTabSz="457189">
              <a:spcBef>
                <a:spcPct val="20000"/>
              </a:spcBef>
              <a:buClr>
                <a:srgbClr val="62C4DD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 parle pendant max 45min pour terminer à 11h00, </a:t>
            </a:r>
          </a:p>
          <a:p>
            <a:pPr marL="285750" indent="-285750" defTabSz="457189">
              <a:spcBef>
                <a:spcPct val="20000"/>
              </a:spcBef>
              <a:buClr>
                <a:srgbClr val="62C4DD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Utilisez le Chat de BBB pour échanger et  le pad pour les questions et vos contributions</a:t>
            </a:r>
          </a:p>
          <a:p>
            <a:pPr marL="285750" indent="-285750" defTabSz="457189">
              <a:spcBef>
                <a:spcPct val="20000"/>
              </a:spcBef>
              <a:buClr>
                <a:srgbClr val="62C4DD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Allumez le micro pour prendre la parole</a:t>
            </a:r>
          </a:p>
        </p:txBody>
      </p:sp>
    </p:spTree>
    <p:extLst>
      <p:ext uri="{BB962C8B-B14F-4D97-AF65-F5344CB8AC3E}">
        <p14:creationId xmlns:p14="http://schemas.microsoft.com/office/powerpoint/2010/main" val="320899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AC71B-0E19-B14D-A8B0-B1993C29F5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FR"/>
              <a:t>Dans la course de demain à l’innovation et à la souveraineté nationale, et dans un contexte où les objets d’étude sont de plus en plus complexe, la communauté scientifique a besoin aujourd’hui de faire de la recherche d’excellence avec</a:t>
            </a:r>
          </a:p>
          <a:p>
            <a:r>
              <a:rPr lang="en-FR"/>
              <a:t>des données de la recherche qui suivent </a:t>
            </a:r>
            <a:r>
              <a:rPr lang="en-GB"/>
              <a:t>les principes FAIR dans l’objectif d’améliorer leur réutilisation pour une science reproductible</a:t>
            </a:r>
          </a:p>
          <a:p>
            <a:r>
              <a:rPr lang="en-GB"/>
              <a:t>la possibilité d’appliquer différentes méthodologies d’expérimentation (algorithm, simulation, emulation, prototype, benchmarking and real-scale) pour une validation alternative à la méthode analytique.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EE7A9-A65A-0E40-A5C9-987F4C95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99DF-A345-3E41-A146-9766BB8E19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2C6361-5C1C-E744-A857-89CEE2C9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42" y="524866"/>
            <a:ext cx="7310316" cy="793795"/>
          </a:xfrm>
        </p:spPr>
        <p:txBody>
          <a:bodyPr/>
          <a:lstStyle/>
          <a:p>
            <a:r>
              <a:rPr lang="en-US" b="0"/>
              <a:t>Pour une Science Ouverte &amp; Experimentale</a:t>
            </a:r>
            <a:endParaRPr lang="en-FR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A39B7-3B36-EA48-9DB4-A349DDB4EBB6}"/>
              </a:ext>
            </a:extLst>
          </p:cNvPr>
          <p:cNvSpPr txBox="1"/>
          <p:nvPr/>
        </p:nvSpPr>
        <p:spPr>
          <a:xfrm>
            <a:off x="5762176" y="4530703"/>
            <a:ext cx="38009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0E6E6D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hlinkClick r:id="rId3"/>
              </a:rPr>
              <a:t>https://cargo.resinfo.org/spip.php?article86</a:t>
            </a:r>
            <a:r>
              <a:rPr lang="en-GB" sz="1400">
                <a:solidFill>
                  <a:srgbClr val="0E6E6D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 </a:t>
            </a:r>
            <a:endParaRPr lang="en-FR" sz="1400">
              <a:solidFill>
                <a:srgbClr val="0E6E6D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2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BA9778-0B72-AB47-A7ED-979B7D9754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65A42-B019-1544-A6B7-610E4538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99DF-A345-3E41-A146-9766BB8E19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D59F2F-FC8A-C649-B65A-5EF43D6D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0DB96-08E5-F34D-B693-7B4492412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481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958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odele">
  <a:themeElements>
    <a:clrScheme name="Personnalisée CNRS">
      <a:dk1>
        <a:srgbClr val="00294B"/>
      </a:dk1>
      <a:lt1>
        <a:sysClr val="window" lastClr="FFFFFF"/>
      </a:lt1>
      <a:dk2>
        <a:srgbClr val="456487"/>
      </a:dk2>
      <a:lt2>
        <a:srgbClr val="62C4D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eynote" id="{0FF87C22-DB06-8F4E-997C-EE5B23223486}" vid="{36D9B249-7F65-5047-8E4B-4CC22E51034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presentation_modele</Template>
  <TotalTime>2183</TotalTime>
  <Words>334</Words>
  <Application>Microsoft Macintosh PowerPoint</Application>
  <PresentationFormat>On-screen Show (16:9)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Courier</vt:lpstr>
      <vt:lpstr>Wingdings</vt:lpstr>
      <vt:lpstr>presentation_modele</vt:lpstr>
      <vt:lpstr>CargoChat v9 EOSC et SLICES</vt:lpstr>
      <vt:lpstr>PowerPoint Presentation</vt:lpstr>
      <vt:lpstr>Pour une Science Ouverte &amp; Experimentale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CargoChat v3 Système de fichiers distribués/parallèle</dc:title>
  <dc:creator>Richard Randriatoamanana</dc:creator>
  <cp:lastModifiedBy>Richard Randriatoamanana</cp:lastModifiedBy>
  <cp:revision>48</cp:revision>
  <dcterms:created xsi:type="dcterms:W3CDTF">2021-05-06T13:01:07Z</dcterms:created>
  <dcterms:modified xsi:type="dcterms:W3CDTF">2022-02-10T18:17:08Z</dcterms:modified>
</cp:coreProperties>
</file>