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932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44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315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13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1650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531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461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540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108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55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080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529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28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68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504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674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BA59D-D36E-41A5-A695-E062B98E50F9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34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1DDA88-1BED-F4D4-4D1C-2CFF3E21A0A2}"/>
              </a:ext>
            </a:extLst>
          </p:cNvPr>
          <p:cNvSpPr/>
          <p:nvPr/>
        </p:nvSpPr>
        <p:spPr>
          <a:xfrm>
            <a:off x="2681726" y="4527326"/>
            <a:ext cx="73052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Versionning</a:t>
            </a:r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avec GIT</a:t>
            </a:r>
          </a:p>
        </p:txBody>
      </p:sp>
      <p:pic>
        <p:nvPicPr>
          <p:cNvPr id="3" name="Image 2" descr="Une image contenant Police, symbole, logo, Graphique&#10;&#10;Description générée automatiquement">
            <a:extLst>
              <a:ext uri="{FF2B5EF4-FFF2-40B4-BE49-F238E27FC236}">
                <a16:creationId xmlns:a16="http://schemas.microsoft.com/office/drawing/2014/main" id="{20471CB7-3069-4623-504A-4B7291A6F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29" y="1407344"/>
            <a:ext cx="5334000" cy="304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2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AFB76-12B0-DDC2-A132-A20DB284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440" y="624110"/>
            <a:ext cx="8911687" cy="507619"/>
          </a:xfrm>
        </p:spPr>
        <p:txBody>
          <a:bodyPr>
            <a:normAutofit/>
          </a:bodyPr>
          <a:lstStyle/>
          <a:p>
            <a:r>
              <a:rPr lang="fr-FR" sz="2400" b="1" u="sng" dirty="0">
                <a:latin typeface="+mn-lt"/>
              </a:rPr>
              <a:t>Fonctionnalités avancées de Git: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268ECE7B-1A53-AF59-30C7-AC10DD353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68860"/>
              </p:ext>
            </p:extLst>
          </p:nvPr>
        </p:nvGraphicFramePr>
        <p:xfrm>
          <a:off x="3139440" y="1131729"/>
          <a:ext cx="5913120" cy="5533234"/>
        </p:xfrm>
        <a:graphic>
          <a:graphicData uri="http://schemas.openxmlformats.org/drawingml/2006/table">
            <a:tbl>
              <a:tblPr/>
              <a:tblGrid>
                <a:gridCol w="1971040">
                  <a:extLst>
                    <a:ext uri="{9D8B030D-6E8A-4147-A177-3AD203B41FA5}">
                      <a16:colId xmlns:a16="http://schemas.microsoft.com/office/drawing/2014/main" val="1228270481"/>
                    </a:ext>
                  </a:extLst>
                </a:gridCol>
                <a:gridCol w="1971040">
                  <a:extLst>
                    <a:ext uri="{9D8B030D-6E8A-4147-A177-3AD203B41FA5}">
                      <a16:colId xmlns:a16="http://schemas.microsoft.com/office/drawing/2014/main" val="870457099"/>
                    </a:ext>
                  </a:extLst>
                </a:gridCol>
                <a:gridCol w="1971040">
                  <a:extLst>
                    <a:ext uri="{9D8B030D-6E8A-4147-A177-3AD203B41FA5}">
                      <a16:colId xmlns:a16="http://schemas.microsoft.com/office/drawing/2014/main" val="1881331252"/>
                    </a:ext>
                  </a:extLst>
                </a:gridCol>
              </a:tblGrid>
              <a:tr h="232923">
                <a:tc>
                  <a:txBody>
                    <a:bodyPr/>
                    <a:lstStyle/>
                    <a:p>
                      <a:r>
                        <a:rPr lang="fr-FR" sz="1200" b="1"/>
                        <a:t>Fonctionnalité</a:t>
                      </a:r>
                      <a:endParaRPr lang="fr-FR" sz="1200"/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/>
                        <a:t>Utilité</a:t>
                      </a:r>
                      <a:endParaRPr lang="fr-FR" sz="1200"/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/>
                        <a:t>Commande</a:t>
                      </a:r>
                      <a:endParaRPr lang="fr-FR" sz="1200"/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51516"/>
                  </a:ext>
                </a:extLst>
              </a:tr>
              <a:tr h="812373">
                <a:tc>
                  <a:txBody>
                    <a:bodyPr/>
                    <a:lstStyle/>
                    <a:p>
                      <a:r>
                        <a:rPr lang="fr-FR" sz="1200" b="1" dirty="0"/>
                        <a:t>Git </a:t>
                      </a:r>
                      <a:r>
                        <a:rPr lang="fr-FR" sz="1200" b="1" dirty="0" err="1"/>
                        <a:t>Stash</a:t>
                      </a:r>
                      <a:endParaRPr lang="fr-FR" sz="1200" dirty="0"/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Mettre de côté des modifications en cours pour revenir à une branche propre.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git stash save "message"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490922"/>
                  </a:ext>
                </a:extLst>
              </a:tr>
              <a:tr h="812373">
                <a:tc>
                  <a:txBody>
                    <a:bodyPr/>
                    <a:lstStyle/>
                    <a:p>
                      <a:r>
                        <a:rPr lang="fr-FR" sz="1200" b="1"/>
                        <a:t>Rebase Interactif</a:t>
                      </a:r>
                      <a:endParaRPr lang="fr-FR" sz="1200"/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Réécrire l'historique des </a:t>
                      </a:r>
                      <a:r>
                        <a:rPr lang="fr-FR" sz="1200" dirty="0" err="1"/>
                        <a:t>commits</a:t>
                      </a:r>
                      <a:r>
                        <a:rPr lang="fr-FR" sz="1200" dirty="0"/>
                        <a:t> pour des changements plus clairs et organisés.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git rebase -i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419322"/>
                  </a:ext>
                </a:extLst>
              </a:tr>
              <a:tr h="619223">
                <a:tc>
                  <a:txBody>
                    <a:bodyPr/>
                    <a:lstStyle/>
                    <a:p>
                      <a:r>
                        <a:rPr lang="fr-FR" sz="1200" b="1"/>
                        <a:t>Cherry-Picking</a:t>
                      </a:r>
                      <a:endParaRPr lang="fr-FR" sz="1200"/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Appliquer des commits spécifiques d'une branche à une autre.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git cherry-pick &lt;commit&gt;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03833"/>
                  </a:ext>
                </a:extLst>
              </a:tr>
              <a:tr h="619223">
                <a:tc>
                  <a:txBody>
                    <a:bodyPr/>
                    <a:lstStyle/>
                    <a:p>
                      <a:r>
                        <a:rPr lang="fr-FR" sz="1200" b="1"/>
                        <a:t>Git Bisect</a:t>
                      </a:r>
                      <a:endParaRPr lang="fr-FR" sz="1200"/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Identifier le commit exact où un bug a été introduit.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git </a:t>
                      </a:r>
                      <a:r>
                        <a:rPr lang="fr-FR" sz="1200" dirty="0" err="1"/>
                        <a:t>bisect</a:t>
                      </a:r>
                      <a:r>
                        <a:rPr lang="fr-FR" sz="1200" dirty="0"/>
                        <a:t> start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547455"/>
                  </a:ext>
                </a:extLst>
              </a:tr>
              <a:tr h="619223">
                <a:tc>
                  <a:txBody>
                    <a:bodyPr/>
                    <a:lstStyle/>
                    <a:p>
                      <a:r>
                        <a:rPr lang="fr-FR" sz="1200" b="1"/>
                        <a:t>Submodules</a:t>
                      </a:r>
                      <a:endParaRPr lang="fr-FR" sz="1200"/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Gérer des référentiels Git imbriqués au sein d'un autre référentiels.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git submodule add &lt;repo_url&gt;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431851"/>
                  </a:ext>
                </a:extLst>
              </a:tr>
              <a:tr h="1005523">
                <a:tc>
                  <a:txBody>
                    <a:bodyPr/>
                    <a:lstStyle/>
                    <a:p>
                      <a:r>
                        <a:rPr lang="fr-FR" sz="1200" b="1"/>
                        <a:t>Hooks Git</a:t>
                      </a:r>
                      <a:endParaRPr lang="fr-FR" sz="1200"/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Automatiser des tâches en exécutant des scripts à des étapes spécifiques du processus Git.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Divers hooks, comme pré-commit hook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138972"/>
                  </a:ext>
                </a:extLst>
              </a:tr>
              <a:tr h="812373">
                <a:tc>
                  <a:txBody>
                    <a:bodyPr/>
                    <a:lstStyle/>
                    <a:p>
                      <a:r>
                        <a:rPr lang="fr-FR" sz="1200" b="1"/>
                        <a:t>Git Worktree</a:t>
                      </a:r>
                      <a:endParaRPr lang="fr-FR" sz="1200"/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Travailler sur plusieurs branches en parallèle dans différents répertoires de travail.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git </a:t>
                      </a:r>
                      <a:r>
                        <a:rPr lang="en-US" sz="1200" dirty="0" err="1"/>
                        <a:t>worktree</a:t>
                      </a:r>
                      <a:r>
                        <a:rPr lang="en-US" sz="1200" dirty="0"/>
                        <a:t> add &lt;</a:t>
                      </a:r>
                      <a:r>
                        <a:rPr lang="en-US" sz="1200" dirty="0" err="1"/>
                        <a:t>dir</a:t>
                      </a:r>
                      <a:r>
                        <a:rPr lang="en-US" sz="1200" dirty="0"/>
                        <a:t>&gt; &lt;branch&gt;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303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459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0A6852-9B13-C16D-4339-DFABA21A1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126" y="2123497"/>
            <a:ext cx="5081588" cy="3777622"/>
          </a:xfrm>
        </p:spPr>
        <p:txBody>
          <a:bodyPr>
            <a:normAutofit/>
          </a:bodyPr>
          <a:lstStyle/>
          <a:p>
            <a:r>
              <a:rPr lang="fr-FR" sz="1600" dirty="0"/>
              <a:t>Plateforme d’hébergement référentiel Git basée sur le cloud.</a:t>
            </a:r>
          </a:p>
          <a:p>
            <a:r>
              <a:rPr lang="fr-FR" sz="1600" dirty="0"/>
              <a:t>Convient au débutant grâce son interface convivial.</a:t>
            </a:r>
          </a:p>
          <a:p>
            <a:r>
              <a:rPr lang="fr-FR" sz="1600" dirty="0"/>
              <a:t>Hébergement gratuit de dépôts publics.</a:t>
            </a:r>
          </a:p>
          <a:p>
            <a:r>
              <a:rPr lang="fr-FR" sz="1600" dirty="0"/>
              <a:t>Offre payante pour les dépôts privés, incluant la gestion des équipes et la sécurité. </a:t>
            </a:r>
          </a:p>
          <a:p>
            <a:r>
              <a:rPr lang="fr-FR" sz="1600" dirty="0"/>
              <a:t>Majoritairement des projets open-source.</a:t>
            </a:r>
          </a:p>
          <a:p>
            <a:r>
              <a:rPr lang="fr-FR" sz="1600" dirty="0"/>
              <a:t>Adopté par divers professionnelles et grandes entreprises.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F6B8D2-349C-223C-2D4A-E2A4CA5A2157}"/>
              </a:ext>
            </a:extLst>
          </p:cNvPr>
          <p:cNvSpPr/>
          <p:nvPr/>
        </p:nvSpPr>
        <p:spPr>
          <a:xfrm>
            <a:off x="1588337" y="623612"/>
            <a:ext cx="100719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III. Présentation de GitHub et ses alternatives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589E13F-C0AB-2748-B79B-A8F41DAC04FE}"/>
              </a:ext>
            </a:extLst>
          </p:cNvPr>
          <p:cNvSpPr txBox="1"/>
          <p:nvPr/>
        </p:nvSpPr>
        <p:spPr>
          <a:xfrm>
            <a:off x="1645126" y="1474352"/>
            <a:ext cx="230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/>
              <a:t>GitHub:</a:t>
            </a:r>
          </a:p>
        </p:txBody>
      </p:sp>
      <p:pic>
        <p:nvPicPr>
          <p:cNvPr id="7" name="Image 6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AA119246-39C6-656A-82AF-BDB589203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714" y="1981256"/>
            <a:ext cx="5396876" cy="326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81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B5B90754-2C37-390F-E0DF-8A580623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685" y="1148966"/>
            <a:ext cx="3807876" cy="503650"/>
          </a:xfrm>
        </p:spPr>
        <p:txBody>
          <a:bodyPr>
            <a:normAutofit/>
          </a:bodyPr>
          <a:lstStyle/>
          <a:p>
            <a:r>
              <a:rPr lang="fr-FR" sz="2400" b="1" u="sng" dirty="0"/>
              <a:t>Alternatives à GitHub: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C2CA709-380B-8DA5-7E3A-0926A97FF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1969475"/>
            <a:ext cx="3992732" cy="576262"/>
          </a:xfrm>
        </p:spPr>
        <p:txBody>
          <a:bodyPr/>
          <a:lstStyle/>
          <a:p>
            <a:pPr algn="ctr"/>
            <a:r>
              <a:rPr lang="fr-FR" sz="2000" b="1" u="sng" dirty="0" err="1"/>
              <a:t>GitLab</a:t>
            </a:r>
            <a:endParaRPr lang="fr-FR" sz="2000" b="1" u="sng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17A833C-052F-BFD0-785A-EF222F527B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600" dirty="0"/>
              <a:t>Meilleure option de remplacement.</a:t>
            </a:r>
          </a:p>
          <a:p>
            <a:r>
              <a:rPr lang="fr-FR" sz="1600" dirty="0"/>
              <a:t>Utilisé par des entreprises mondialement connues. (NASA, Bayer,…)</a:t>
            </a:r>
          </a:p>
          <a:p>
            <a:r>
              <a:rPr lang="fr-FR" sz="1600" dirty="0"/>
              <a:t>Très proche de GitHub.</a:t>
            </a:r>
          </a:p>
          <a:p>
            <a:r>
              <a:rPr lang="fr-FR" sz="1600" dirty="0"/>
              <a:t>Migration facile de votre code.</a:t>
            </a:r>
          </a:p>
          <a:p>
            <a:r>
              <a:rPr lang="fr-FR" sz="1600" dirty="0"/>
              <a:t>Collaboration possible avec d’autres membres.</a:t>
            </a:r>
          </a:p>
          <a:p>
            <a:r>
              <a:rPr lang="fr-FR" sz="1600" dirty="0"/>
              <a:t>Données fournies afin de mieux gérer et protéger votre projet.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8B7B05D-04F9-EFA7-47B5-503CB863E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36793" y="2028870"/>
            <a:ext cx="3999001" cy="576262"/>
          </a:xfrm>
        </p:spPr>
        <p:txBody>
          <a:bodyPr/>
          <a:lstStyle/>
          <a:p>
            <a:pPr algn="ctr"/>
            <a:r>
              <a:rPr lang="fr-FR" sz="2000" b="1" u="sng" dirty="0" err="1"/>
              <a:t>BitBucket</a:t>
            </a:r>
            <a:endParaRPr lang="fr-FR" sz="2000" b="1" u="sng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8C0276A1-2F8C-7B13-70CA-8B404FC4C8E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sz="1600" dirty="0"/>
              <a:t>Interface intuitive.</a:t>
            </a:r>
          </a:p>
          <a:p>
            <a:r>
              <a:rPr lang="fr-FR" sz="1600" dirty="0"/>
              <a:t>Dépôts de référentiels privés illimités et gratuits.</a:t>
            </a:r>
          </a:p>
          <a:p>
            <a:r>
              <a:rPr lang="fr-FR" sz="1600" dirty="0"/>
              <a:t>Possibilités de donner des permissions aux </a:t>
            </a:r>
            <a:r>
              <a:rPr lang="fr-FR" sz="1600" dirty="0" err="1"/>
              <a:t>utlilisateurs</a:t>
            </a:r>
            <a:r>
              <a:rPr lang="fr-FR" sz="1600" dirty="0"/>
              <a:t>.</a:t>
            </a:r>
          </a:p>
          <a:p>
            <a:r>
              <a:rPr lang="fr-FR" sz="1600" dirty="0"/>
              <a:t>Bonne alternative pour les grandes entreprises.</a:t>
            </a:r>
          </a:p>
          <a:p>
            <a:r>
              <a:rPr lang="fr-FR" sz="1600" dirty="0"/>
              <a:t>Peut être intégré à d’autres outils de l’éditeur.</a:t>
            </a:r>
          </a:p>
          <a:p>
            <a:endParaRPr lang="fr-FR" sz="1600" dirty="0"/>
          </a:p>
        </p:txBody>
      </p:sp>
      <p:pic>
        <p:nvPicPr>
          <p:cNvPr id="19" name="Image 18" descr="Une image contenant logo, Police, Graphique, conception&#10;&#10;Description générée automatiquement">
            <a:extLst>
              <a:ext uri="{FF2B5EF4-FFF2-40B4-BE49-F238E27FC236}">
                <a16:creationId xmlns:a16="http://schemas.microsoft.com/office/drawing/2014/main" id="{3F9B1A51-0B11-7D44-27E6-365AAAFD2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44" y="1969475"/>
            <a:ext cx="821223" cy="640554"/>
          </a:xfrm>
          <a:prstGeom prst="rect">
            <a:avLst/>
          </a:prstGeom>
        </p:spPr>
      </p:pic>
      <p:pic>
        <p:nvPicPr>
          <p:cNvPr id="21" name="Image 20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92531961-ECB7-EB63-D71B-D6D14F14F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143" y="1968431"/>
            <a:ext cx="1125100" cy="86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47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22E97F-4D6F-9AF1-048D-9884B17DE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1969475"/>
            <a:ext cx="3992732" cy="576262"/>
          </a:xfrm>
        </p:spPr>
        <p:txBody>
          <a:bodyPr/>
          <a:lstStyle/>
          <a:p>
            <a:pPr algn="ctr"/>
            <a:r>
              <a:rPr lang="fr-FR" sz="2000" b="1" u="sng" dirty="0"/>
              <a:t>Cloud Source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D4D922-BF2C-CE14-85DE-7F53F25AD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1" y="2570230"/>
            <a:ext cx="4342893" cy="3354060"/>
          </a:xfrm>
        </p:spPr>
        <p:txBody>
          <a:bodyPr>
            <a:normAutofit/>
          </a:bodyPr>
          <a:lstStyle/>
          <a:p>
            <a:r>
              <a:rPr lang="fr-FR" sz="1600" dirty="0"/>
              <a:t>Appartient à Google.</a:t>
            </a:r>
          </a:p>
          <a:p>
            <a:r>
              <a:rPr lang="fr-FR" sz="1600" dirty="0"/>
              <a:t>Compatible avec GitHub et </a:t>
            </a:r>
            <a:r>
              <a:rPr lang="fr-FR" sz="1600" dirty="0" err="1"/>
              <a:t>BitBucket</a:t>
            </a:r>
            <a:r>
              <a:rPr lang="fr-FR" sz="1600" dirty="0"/>
              <a:t>.</a:t>
            </a:r>
          </a:p>
          <a:p>
            <a:r>
              <a:rPr lang="fr-FR" sz="1600" dirty="0"/>
              <a:t>Profiter des autres outils de GCP comme Google app Engine.</a:t>
            </a:r>
          </a:p>
          <a:p>
            <a:r>
              <a:rPr lang="fr-FR" sz="1600" dirty="0"/>
              <a:t>Rechercher rapide de code via le navigateur source.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CD1108-C10E-9483-6C1F-090EFA957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36793" y="1967910"/>
            <a:ext cx="3999001" cy="576262"/>
          </a:xfrm>
        </p:spPr>
        <p:txBody>
          <a:bodyPr/>
          <a:lstStyle/>
          <a:p>
            <a:pPr algn="ctr"/>
            <a:r>
              <a:rPr lang="fr-FR" sz="2000" b="1" u="sng" dirty="0" err="1"/>
              <a:t>SourceForge</a:t>
            </a:r>
            <a:endParaRPr lang="fr-FR" sz="2000" b="1" u="sng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B17688-CFF7-B674-BDD0-602A6EEFF5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sz="1600" dirty="0"/>
              <a:t>Le plus apprécié dans la communité Linux.</a:t>
            </a:r>
          </a:p>
          <a:p>
            <a:r>
              <a:rPr lang="fr-FR" sz="1600" dirty="0"/>
              <a:t>Possibilités de créer en illimité et gratuitement des projets open-source.</a:t>
            </a:r>
          </a:p>
          <a:p>
            <a:r>
              <a:rPr lang="fr-FR" sz="1600" dirty="0"/>
              <a:t>Fusionner des requêtes d’extraction.</a:t>
            </a:r>
          </a:p>
          <a:p>
            <a:r>
              <a:rPr lang="fr-FR" sz="1600" dirty="0"/>
              <a:t>Répertoire de code intégré.</a:t>
            </a:r>
          </a:p>
          <a:p>
            <a:r>
              <a:rPr lang="fr-FR" sz="1600" dirty="0"/>
              <a:t>Données statistiques communiquées sur les systèmes d’exploitation.</a:t>
            </a:r>
          </a:p>
          <a:p>
            <a:r>
              <a:rPr lang="fr-FR" sz="1600" dirty="0"/>
              <a:t>Emplacements des personnes ayant téléchargé votre code.</a:t>
            </a:r>
          </a:p>
        </p:txBody>
      </p:sp>
      <p:pic>
        <p:nvPicPr>
          <p:cNvPr id="8" name="Image 7" descr="Une image contenant Graphique, Police, graphisme, logo&#10;&#10;Description générée automatiquement">
            <a:extLst>
              <a:ext uri="{FF2B5EF4-FFF2-40B4-BE49-F238E27FC236}">
                <a16:creationId xmlns:a16="http://schemas.microsoft.com/office/drawing/2014/main" id="{273E3D0E-9178-C80D-8BF0-7D2291E3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75" y="2161742"/>
            <a:ext cx="496825" cy="396241"/>
          </a:xfrm>
          <a:prstGeom prst="rect">
            <a:avLst/>
          </a:prstGeom>
        </p:spPr>
      </p:pic>
      <p:pic>
        <p:nvPicPr>
          <p:cNvPr id="10" name="Image 9" descr="Une image contenant Police, logo, blanc, Graphique&#10;&#10;Description générée automatiquement">
            <a:extLst>
              <a:ext uri="{FF2B5EF4-FFF2-40B4-BE49-F238E27FC236}">
                <a16:creationId xmlns:a16="http://schemas.microsoft.com/office/drawing/2014/main" id="{C7C941B7-DDFC-7BD7-2996-96BF45ECE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207" y="1870858"/>
            <a:ext cx="1050827" cy="72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05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D1E3AD4-6BCB-7161-AFDD-6CB507B87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568990"/>
            <a:ext cx="8911687" cy="463010"/>
          </a:xfrm>
        </p:spPr>
        <p:txBody>
          <a:bodyPr>
            <a:normAutofit/>
          </a:bodyPr>
          <a:lstStyle/>
          <a:p>
            <a:r>
              <a:rPr lang="fr-FR" sz="2000" b="1" u="sng" dirty="0"/>
              <a:t>AWS </a:t>
            </a:r>
            <a:r>
              <a:rPr lang="fr-FR" sz="2000" b="1" u="sng" dirty="0" err="1"/>
              <a:t>CodeCommit</a:t>
            </a:r>
            <a:endParaRPr lang="fr-FR" sz="2000" b="1" u="sng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41180C3-0C75-76BF-E798-68E584216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Appartient à Amazon.</a:t>
            </a:r>
          </a:p>
          <a:p>
            <a:r>
              <a:rPr lang="fr-FR" dirty="0"/>
              <a:t>Bonne alternative si vous utilisez les autres services d’Amazon Web Services.</a:t>
            </a:r>
          </a:p>
          <a:p>
            <a:r>
              <a:rPr lang="fr-FR" dirty="0"/>
              <a:t>Code stocké dans AWS Cloud.</a:t>
            </a:r>
          </a:p>
          <a:p>
            <a:r>
              <a:rPr lang="fr-FR" dirty="0"/>
              <a:t>AWS Identity and Access Management permet de connaitre qui accède a votre dépôt et pourquoi?</a:t>
            </a:r>
          </a:p>
          <a:p>
            <a:r>
              <a:rPr lang="fr-FR" dirty="0"/>
              <a:t>Facilite la collaboration et détient toutes les fonctionnalités d’une alternative.</a:t>
            </a:r>
          </a:p>
        </p:txBody>
      </p:sp>
      <p:pic>
        <p:nvPicPr>
          <p:cNvPr id="10" name="Image 9" descr="Une image contenant conception&#10;&#10;Description générée automatiquement avec une confiance moyenne">
            <a:extLst>
              <a:ext uri="{FF2B5EF4-FFF2-40B4-BE49-F238E27FC236}">
                <a16:creationId xmlns:a16="http://schemas.microsoft.com/office/drawing/2014/main" id="{E3BA52D9-7620-CAF0-37FD-F356E2878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1114162"/>
            <a:ext cx="2795905" cy="113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70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D6AFC-07F2-529D-9AA7-4F27D1D25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Pilier essentiel du développement collaboratif.</a:t>
            </a:r>
          </a:p>
          <a:p>
            <a:r>
              <a:rPr lang="fr-FR" dirty="0"/>
              <a:t>Organiser le code, suivre son évolution et de travailler efficacement en équipe.</a:t>
            </a:r>
          </a:p>
          <a:p>
            <a:r>
              <a:rPr lang="fr-FR" dirty="0" err="1"/>
              <a:t>GitFlow</a:t>
            </a:r>
            <a:r>
              <a:rPr lang="fr-FR" dirty="0"/>
              <a:t> permet de structurer, gérer les branches et assurer la stabilité du projet.</a:t>
            </a:r>
          </a:p>
          <a:p>
            <a:r>
              <a:rPr lang="fr-FR" dirty="0"/>
              <a:t>GitHub facilite d’avantage cette collaboration.</a:t>
            </a:r>
          </a:p>
          <a:p>
            <a:r>
              <a:rPr lang="fr-FR" dirty="0"/>
              <a:t>Fonctionnalités de revue de code, de pull </a:t>
            </a:r>
            <a:r>
              <a:rPr lang="fr-FR" dirty="0" err="1"/>
              <a:t>requests</a:t>
            </a:r>
            <a:r>
              <a:rPr lang="fr-FR" dirty="0"/>
              <a:t> et de gestion de projet.</a:t>
            </a:r>
          </a:p>
          <a:p>
            <a:r>
              <a:rPr lang="fr-FR" dirty="0"/>
              <a:t>Fonctionnalités avancées maitrisées, productivité plus importante.</a:t>
            </a:r>
          </a:p>
          <a:p>
            <a:r>
              <a:rPr lang="fr-FR" dirty="0"/>
              <a:t>Indispensable dans le monde du développement logiciel.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858726-6C15-6E70-B75F-760D89A955A6}"/>
              </a:ext>
            </a:extLst>
          </p:cNvPr>
          <p:cNvSpPr/>
          <p:nvPr/>
        </p:nvSpPr>
        <p:spPr>
          <a:xfrm>
            <a:off x="4024151" y="576553"/>
            <a:ext cx="3940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03763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04C40E-C838-5408-B68C-5074BD8EC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/>
              <a:t>Introduction </a:t>
            </a:r>
          </a:p>
          <a:p>
            <a:r>
              <a:rPr lang="fr-FR" sz="3200" dirty="0"/>
              <a:t>I. Historique et utilité des VCS</a:t>
            </a:r>
          </a:p>
          <a:p>
            <a:r>
              <a:rPr lang="fr-FR" sz="3200" dirty="0"/>
              <a:t>II. Principes fondamentaux de Git</a:t>
            </a:r>
          </a:p>
          <a:p>
            <a:r>
              <a:rPr lang="fr-FR" sz="3200" dirty="0"/>
              <a:t>III. Présentation de GitHub et ses alternatives</a:t>
            </a:r>
          </a:p>
          <a:p>
            <a:r>
              <a:rPr lang="fr-FR" sz="3200" dirty="0"/>
              <a:t>Conclusion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1D76C-BB13-82E8-845E-1E8B11FA91EF}"/>
              </a:ext>
            </a:extLst>
          </p:cNvPr>
          <p:cNvSpPr/>
          <p:nvPr/>
        </p:nvSpPr>
        <p:spPr>
          <a:xfrm>
            <a:off x="4530385" y="485113"/>
            <a:ext cx="35798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10274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038E60-82C0-715D-6B26-CBAE2BFEFC5A}"/>
              </a:ext>
            </a:extLst>
          </p:cNvPr>
          <p:cNvSpPr/>
          <p:nvPr/>
        </p:nvSpPr>
        <p:spPr>
          <a:xfrm>
            <a:off x="4314262" y="485113"/>
            <a:ext cx="4217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Introduction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F232B5-5C53-9968-D574-280D316CA45F}"/>
              </a:ext>
            </a:extLst>
          </p:cNvPr>
          <p:cNvSpPr txBox="1"/>
          <p:nvPr/>
        </p:nvSpPr>
        <p:spPr>
          <a:xfrm>
            <a:off x="1219200" y="1629770"/>
            <a:ext cx="3978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u="sng" dirty="0">
                <a:latin typeface="+mj-lt"/>
              </a:rPr>
              <a:t>Versioning: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7CE4A256-3152-0E84-2AE6-C033D6DFB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2214545"/>
            <a:ext cx="8915400" cy="2428911"/>
          </a:xfrm>
        </p:spPr>
        <p:txBody>
          <a:bodyPr/>
          <a:lstStyle/>
          <a:p>
            <a:r>
              <a:rPr lang="fr-FR" dirty="0"/>
              <a:t>Processus permettant de suivre, gérer et conserver les modifications apportées à un fichier.</a:t>
            </a:r>
          </a:p>
          <a:p>
            <a:r>
              <a:rPr lang="fr-FR" dirty="0"/>
              <a:t>Principalement utilisé en développement.</a:t>
            </a:r>
          </a:p>
          <a:p>
            <a:r>
              <a:rPr lang="fr-FR" dirty="0"/>
              <a:t>Enregistre différentes versions de votre code.</a:t>
            </a:r>
          </a:p>
          <a:p>
            <a:r>
              <a:rPr lang="fr-FR" dirty="0"/>
              <a:t>Modifiez votre code sans impacter tout votre travail.</a:t>
            </a:r>
          </a:p>
          <a:p>
            <a:r>
              <a:rPr lang="fr-FR" dirty="0"/>
              <a:t>Permet de revenir à un état stable.</a:t>
            </a:r>
          </a:p>
        </p:txBody>
      </p:sp>
      <p:pic>
        <p:nvPicPr>
          <p:cNvPr id="14" name="Image 13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2BEB393B-7E90-E5F3-26FE-980C958EF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22" y="4643456"/>
            <a:ext cx="4964499" cy="171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85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7E853C-C6FE-4239-D83D-61B419D06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487" y="1993218"/>
            <a:ext cx="8915400" cy="3777622"/>
          </a:xfrm>
        </p:spPr>
        <p:txBody>
          <a:bodyPr/>
          <a:lstStyle/>
          <a:p>
            <a:r>
              <a:rPr lang="fr-FR" dirty="0"/>
              <a:t>Permet aux équipes de sauvegarder et archiver le code source de leurs projets.</a:t>
            </a:r>
          </a:p>
          <a:p>
            <a:r>
              <a:rPr lang="fr-FR" dirty="0"/>
              <a:t>Restaurer anciennes versions si erreur de conception survient.</a:t>
            </a:r>
          </a:p>
          <a:p>
            <a:r>
              <a:rPr lang="fr-FR" dirty="0"/>
              <a:t>Gère les modifications de fichiers en enregistrant chaque version avec horodatage et identifiant unique.</a:t>
            </a:r>
          </a:p>
          <a:p>
            <a:r>
              <a:rPr lang="fr-FR" dirty="0"/>
              <a:t>Facilite le travail collaboratif.</a:t>
            </a:r>
          </a:p>
          <a:p>
            <a:r>
              <a:rPr lang="fr-FR" dirty="0"/>
              <a:t>Permet le développement simultané via des branches distinctes.</a:t>
            </a:r>
          </a:p>
          <a:p>
            <a:r>
              <a:rPr lang="fr-FR" dirty="0"/>
              <a:t>Plus connus sont Apache Subversion (SVN) et Git</a:t>
            </a:r>
          </a:p>
          <a:p>
            <a:r>
              <a:rPr lang="fr-FR" dirty="0"/>
              <a:t>Deux grands types : centralisé et décentralisé.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D79304-E578-2C3F-471B-4A948798CA0D}"/>
              </a:ext>
            </a:extLst>
          </p:cNvPr>
          <p:cNvSpPr/>
          <p:nvPr/>
        </p:nvSpPr>
        <p:spPr>
          <a:xfrm>
            <a:off x="1870487" y="485113"/>
            <a:ext cx="98603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I. Historique et utilité des VCS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270400-B743-C945-B610-4E80797C333D}"/>
              </a:ext>
            </a:extLst>
          </p:cNvPr>
          <p:cNvSpPr txBox="1"/>
          <p:nvPr/>
        </p:nvSpPr>
        <p:spPr>
          <a:xfrm>
            <a:off x="1870487" y="1408443"/>
            <a:ext cx="5981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u="sng" dirty="0">
                <a:latin typeface="+mj-lt"/>
              </a:rPr>
              <a:t>VCS(Version Control System): </a:t>
            </a:r>
          </a:p>
        </p:txBody>
      </p:sp>
    </p:spTree>
    <p:extLst>
      <p:ext uri="{BB962C8B-B14F-4D97-AF65-F5344CB8AC3E}">
        <p14:creationId xmlns:p14="http://schemas.microsoft.com/office/powerpoint/2010/main" val="2805685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A962C-8B1F-B1C3-BA38-07B2CF4E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124" y="932741"/>
            <a:ext cx="4401433" cy="605589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200" b="1" u="sng" dirty="0"/>
              <a:t>VCS Centralisé (SVN):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1C94C4-4363-EF9A-BD8A-B8C62225E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834" y="1844842"/>
            <a:ext cx="4718385" cy="3689684"/>
          </a:xfrm>
        </p:spPr>
        <p:txBody>
          <a:bodyPr>
            <a:normAutofit/>
          </a:bodyPr>
          <a:lstStyle/>
          <a:p>
            <a:r>
              <a:rPr lang="fr-FR" sz="2400" dirty="0"/>
              <a:t>Dépôt central unique.</a:t>
            </a:r>
          </a:p>
          <a:p>
            <a:r>
              <a:rPr lang="fr-FR" sz="2400" dirty="0"/>
              <a:t>Travail en réseau.</a:t>
            </a:r>
          </a:p>
          <a:p>
            <a:r>
              <a:rPr lang="fr-FR" sz="2400" dirty="0"/>
              <a:t>Dépendance totale au serveur.</a:t>
            </a:r>
          </a:p>
        </p:txBody>
      </p:sp>
      <p:pic>
        <p:nvPicPr>
          <p:cNvPr id="5" name="Image 4" descr="Une image contenant texte, capture d’écran, lampe, conception&#10;&#10;Description générée automatiquement">
            <a:extLst>
              <a:ext uri="{FF2B5EF4-FFF2-40B4-BE49-F238E27FC236}">
                <a16:creationId xmlns:a16="http://schemas.microsoft.com/office/drawing/2014/main" id="{91F5DE52-C0B6-3F7D-0406-79D443AF5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376" y="1463006"/>
            <a:ext cx="4718385" cy="39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77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3ED02-ABFC-2EFF-0DA4-B737C228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894" y="1002978"/>
            <a:ext cx="5444170" cy="883848"/>
          </a:xfrm>
        </p:spPr>
        <p:txBody>
          <a:bodyPr>
            <a:normAutofit/>
          </a:bodyPr>
          <a:lstStyle/>
          <a:p>
            <a:pPr algn="ctr"/>
            <a:r>
              <a:rPr lang="fr-FR" sz="2900" b="1" u="sng" dirty="0"/>
              <a:t>VCS Décentralisé (Git):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542A93-FD91-195A-A66E-9A949E8D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6283" y="1886826"/>
            <a:ext cx="5110999" cy="3834062"/>
          </a:xfrm>
        </p:spPr>
        <p:txBody>
          <a:bodyPr>
            <a:normAutofit/>
          </a:bodyPr>
          <a:lstStyle/>
          <a:p>
            <a:r>
              <a:rPr lang="fr-FR" sz="2400" dirty="0"/>
              <a:t>Dépôt local + dépôt distant.</a:t>
            </a:r>
          </a:p>
          <a:p>
            <a:r>
              <a:rPr lang="fr-FR" sz="2400" dirty="0"/>
              <a:t>Travail hors ligne.</a:t>
            </a:r>
          </a:p>
          <a:p>
            <a:r>
              <a:rPr lang="fr-FR" sz="2400" dirty="0"/>
              <a:t>Synchronisation manuelle.</a:t>
            </a:r>
          </a:p>
          <a:p>
            <a:r>
              <a:rPr lang="fr-FR" sz="2400" dirty="0"/>
              <a:t>Plus rapide et plus flexible.</a:t>
            </a:r>
          </a:p>
        </p:txBody>
      </p:sp>
      <p:pic>
        <p:nvPicPr>
          <p:cNvPr id="5" name="Image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55FF16DC-59E8-7D03-883B-95F16E0B5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028" y="2085474"/>
            <a:ext cx="4464583" cy="343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13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B3F0BBED-CF6F-B763-3F71-E5C33B4E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629" y="838658"/>
            <a:ext cx="3615371" cy="723427"/>
          </a:xfrm>
        </p:spPr>
        <p:txBody>
          <a:bodyPr>
            <a:normAutofit/>
          </a:bodyPr>
          <a:lstStyle/>
          <a:p>
            <a:pPr algn="ctr"/>
            <a:r>
              <a:rPr lang="fr-FR" sz="2800" b="1" u="sng" dirty="0"/>
              <a:t>Evolution des VCS: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6A3D1A82-4D79-9C91-70E6-3DA2D2304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3268" y="1805351"/>
            <a:ext cx="3992732" cy="576262"/>
          </a:xfrm>
        </p:spPr>
        <p:txBody>
          <a:bodyPr/>
          <a:lstStyle/>
          <a:p>
            <a:pPr algn="ctr"/>
            <a:r>
              <a:rPr lang="fr-FR" sz="2000" b="1" u="sng" dirty="0"/>
              <a:t>CVS (Concurrent Version System) – Années 1980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315F00C9-0B97-2FCF-228E-EEB68A1EB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80629" y="2417401"/>
            <a:ext cx="4342893" cy="4172676"/>
          </a:xfrm>
        </p:spPr>
        <p:txBody>
          <a:bodyPr>
            <a:normAutofit/>
          </a:bodyPr>
          <a:lstStyle/>
          <a:p>
            <a:r>
              <a:rPr lang="fr-FR" dirty="0"/>
              <a:t>Un des premiers VCS.</a:t>
            </a:r>
          </a:p>
          <a:p>
            <a:r>
              <a:rPr lang="fr-FR" dirty="0"/>
              <a:t>Modèle centralisé.</a:t>
            </a:r>
          </a:p>
          <a:p>
            <a:r>
              <a:rPr lang="fr-FR" dirty="0"/>
              <a:t>Plusieurs utilisateurs peuvent travailler simultanément.</a:t>
            </a:r>
          </a:p>
          <a:p>
            <a:r>
              <a:rPr lang="fr-FR" dirty="0"/>
              <a:t>Stocke uniquement les différences entre chaque version.</a:t>
            </a:r>
          </a:p>
          <a:p>
            <a:r>
              <a:rPr lang="fr-FR" dirty="0"/>
              <a:t>Gestion de branches limitée et complexe.</a:t>
            </a:r>
          </a:p>
          <a:p>
            <a:r>
              <a:rPr lang="fr-FR" dirty="0"/>
              <a:t>Risque de perte de données si panne du serveur central.</a:t>
            </a:r>
          </a:p>
          <a:p>
            <a:r>
              <a:rPr lang="fr-FR" dirty="0"/>
              <a:t>Faible support pour la gestion de conflits</a:t>
            </a:r>
          </a:p>
          <a:p>
            <a:endParaRPr lang="fr-FR" dirty="0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6D12B4E9-07E0-A3A3-3B4A-8AFF3D844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22578" y="1517220"/>
            <a:ext cx="3999001" cy="576262"/>
          </a:xfrm>
        </p:spPr>
        <p:txBody>
          <a:bodyPr/>
          <a:lstStyle/>
          <a:p>
            <a:pPr algn="ctr"/>
            <a:r>
              <a:rPr lang="fr-FR" sz="2000" b="1" u="sng" dirty="0"/>
              <a:t>Subversion (SVN) - 2000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80718071-13D2-555E-D584-F216FDFD5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7" y="2256979"/>
            <a:ext cx="4338674" cy="4333097"/>
          </a:xfrm>
        </p:spPr>
        <p:txBody>
          <a:bodyPr>
            <a:normAutofit/>
          </a:bodyPr>
          <a:lstStyle/>
          <a:p>
            <a:r>
              <a:rPr lang="fr-FR" dirty="0"/>
              <a:t>Amélioration de CVS.</a:t>
            </a:r>
          </a:p>
          <a:p>
            <a:r>
              <a:rPr lang="fr-FR" dirty="0"/>
              <a:t>Système centralisé avec fonctionnalités avancées.</a:t>
            </a:r>
          </a:p>
          <a:p>
            <a:r>
              <a:rPr lang="fr-FR" dirty="0" err="1"/>
              <a:t>Versionnement</a:t>
            </a:r>
            <a:r>
              <a:rPr lang="fr-FR" dirty="0"/>
              <a:t> des répertoires et des fichiers individuellement.</a:t>
            </a:r>
          </a:p>
          <a:p>
            <a:r>
              <a:rPr lang="fr-FR" dirty="0"/>
              <a:t>Meilleure gestion des branches et fusions.</a:t>
            </a:r>
          </a:p>
          <a:p>
            <a:r>
              <a:rPr lang="fr-FR" dirty="0"/>
              <a:t>Toujours dépendant d’un serveur central.</a:t>
            </a:r>
          </a:p>
          <a:p>
            <a:r>
              <a:rPr lang="fr-FR" dirty="0"/>
              <a:t>Impossible de travailler hors ligne.</a:t>
            </a:r>
          </a:p>
          <a:p>
            <a:r>
              <a:rPr lang="fr-FR" dirty="0"/>
              <a:t>Moins flexible que les systèmes distribués.</a:t>
            </a:r>
          </a:p>
        </p:txBody>
      </p:sp>
    </p:spTree>
    <p:extLst>
      <p:ext uri="{BB962C8B-B14F-4D97-AF65-F5344CB8AC3E}">
        <p14:creationId xmlns:p14="http://schemas.microsoft.com/office/powerpoint/2010/main" val="3106855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2E007499-69C4-CD30-C3AB-88E7D843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946778"/>
            <a:ext cx="4112675" cy="643216"/>
          </a:xfrm>
        </p:spPr>
        <p:txBody>
          <a:bodyPr>
            <a:normAutofit/>
          </a:bodyPr>
          <a:lstStyle/>
          <a:p>
            <a:r>
              <a:rPr lang="fr-FR" sz="2400" b="1" u="sng" dirty="0"/>
              <a:t>Git – 2005 (Linus </a:t>
            </a:r>
            <a:r>
              <a:rPr lang="fr-FR" sz="2400" b="1" u="sng" dirty="0" err="1"/>
              <a:t>Torvalds</a:t>
            </a:r>
            <a:r>
              <a:rPr lang="fr-FR" sz="2400" b="1" u="sng" dirty="0"/>
              <a:t>):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8E48D4D2-7B6D-A777-B356-EB5920E0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9994"/>
            <a:ext cx="8915400" cy="4842890"/>
          </a:xfrm>
        </p:spPr>
        <p:txBody>
          <a:bodyPr>
            <a:noAutofit/>
          </a:bodyPr>
          <a:lstStyle/>
          <a:p>
            <a:r>
              <a:rPr lang="fr-FR" sz="2400" dirty="0"/>
              <a:t>Décentralisé corrigeant les défauts des VCS centralisés.</a:t>
            </a:r>
          </a:p>
          <a:p>
            <a:r>
              <a:rPr lang="fr-FR" sz="2400" dirty="0"/>
              <a:t>Chaque utilisateur possède une copie complète du dépôt.</a:t>
            </a:r>
          </a:p>
          <a:p>
            <a:r>
              <a:rPr lang="fr-FR" sz="2400" dirty="0"/>
              <a:t>Travail hors ligne.</a:t>
            </a:r>
          </a:p>
          <a:p>
            <a:r>
              <a:rPr lang="fr-FR" sz="2400" dirty="0"/>
              <a:t>Gestion avancée des branches et fusions, simplifiant le travail collaboratif.</a:t>
            </a:r>
          </a:p>
          <a:p>
            <a:r>
              <a:rPr lang="fr-FR" sz="2400" dirty="0"/>
              <a:t>Sécurisé: chaque commit à un identifiant unique.</a:t>
            </a:r>
          </a:p>
          <a:p>
            <a:r>
              <a:rPr lang="fr-FR" sz="2400" dirty="0"/>
              <a:t>Pas de point de défaillance unique.</a:t>
            </a:r>
          </a:p>
          <a:p>
            <a:r>
              <a:rPr lang="fr-FR" sz="2400" dirty="0"/>
              <a:t>Standard de l’industrie.</a:t>
            </a:r>
          </a:p>
          <a:p>
            <a:r>
              <a:rPr lang="fr-FR" sz="2400" dirty="0"/>
              <a:t>Utilisé par des millions de développeurs dans le monde.</a:t>
            </a:r>
          </a:p>
        </p:txBody>
      </p:sp>
    </p:spTree>
    <p:extLst>
      <p:ext uri="{BB962C8B-B14F-4D97-AF65-F5344CB8AC3E}">
        <p14:creationId xmlns:p14="http://schemas.microsoft.com/office/powerpoint/2010/main" val="1626246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82F334-8F49-DB3B-FA59-07E00CC32ECF}"/>
              </a:ext>
            </a:extLst>
          </p:cNvPr>
          <p:cNvSpPr/>
          <p:nvPr/>
        </p:nvSpPr>
        <p:spPr>
          <a:xfrm>
            <a:off x="1991756" y="562057"/>
            <a:ext cx="926728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II. Principes fondamentaux de Git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1C68442-A00D-3BDC-4305-A4E059F19B4D}"/>
              </a:ext>
            </a:extLst>
          </p:cNvPr>
          <p:cNvSpPr txBox="1"/>
          <p:nvPr/>
        </p:nvSpPr>
        <p:spPr>
          <a:xfrm>
            <a:off x="2312598" y="1484371"/>
            <a:ext cx="3561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/>
              <a:t>Les commandes de base:</a:t>
            </a:r>
          </a:p>
        </p:txBody>
      </p:sp>
      <p:pic>
        <p:nvPicPr>
          <p:cNvPr id="8" name="Image 7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F5057352-648F-0C02-79B8-1AA61995A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036" y="2037354"/>
            <a:ext cx="4531360" cy="4248150"/>
          </a:xfrm>
          <a:prstGeom prst="rect">
            <a:avLst/>
          </a:prstGeom>
        </p:spPr>
      </p:pic>
      <p:pic>
        <p:nvPicPr>
          <p:cNvPr id="10" name="Image 9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1875B9FE-65C7-3492-C2C1-5139E7420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77" y="5141035"/>
            <a:ext cx="4531360" cy="62871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E74F8A8-9A86-AAA7-78B3-2622207C43D1}"/>
              </a:ext>
            </a:extLst>
          </p:cNvPr>
          <p:cNvSpPr txBox="1"/>
          <p:nvPr/>
        </p:nvSpPr>
        <p:spPr>
          <a:xfrm>
            <a:off x="6727677" y="5810392"/>
            <a:ext cx="3850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Git init -&gt; Initialise un nouveau dépôt Git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CC389C-8FF5-8895-DA65-8592D3E8A893}"/>
              </a:ext>
            </a:extLst>
          </p:cNvPr>
          <p:cNvSpPr txBox="1"/>
          <p:nvPr/>
        </p:nvSpPr>
        <p:spPr>
          <a:xfrm>
            <a:off x="6727677" y="2299628"/>
            <a:ext cx="3820160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dirty="0"/>
              <a:t>Git </a:t>
            </a:r>
            <a:r>
              <a:rPr lang="fr-FR" sz="1600" dirty="0" err="1"/>
              <a:t>add</a:t>
            </a:r>
            <a:r>
              <a:rPr lang="fr-FR" sz="1600" dirty="0"/>
              <a:t> -&gt; Ajouter des fichiers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Git commit -&gt; Valider les modifications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Git push -&gt; Envoyer les modifications sur le serveur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Git pull -&gt; Récupérer les dernières </a:t>
            </a:r>
            <a:r>
              <a:rPr lang="fr-FR" sz="1600"/>
              <a:t>modifications</a:t>
            </a: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Git </a:t>
            </a:r>
            <a:r>
              <a:rPr lang="fr-FR" sz="1600" dirty="0" err="1"/>
              <a:t>checkout</a:t>
            </a:r>
            <a:r>
              <a:rPr lang="fr-FR" sz="1600" dirty="0"/>
              <a:t> -&gt; Changer de branche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Git merge -&gt; Fusionner une branche dans une autre</a:t>
            </a:r>
          </a:p>
        </p:txBody>
      </p:sp>
    </p:spTree>
    <p:extLst>
      <p:ext uri="{BB962C8B-B14F-4D97-AF65-F5344CB8AC3E}">
        <p14:creationId xmlns:p14="http://schemas.microsoft.com/office/powerpoint/2010/main" val="1971657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1EDF447733D641B56E061378CC1212" ma:contentTypeVersion="6" ma:contentTypeDescription="Create a new document." ma:contentTypeScope="" ma:versionID="9005497a31cf7e721c91e535bd529658">
  <xsd:schema xmlns:xsd="http://www.w3.org/2001/XMLSchema" xmlns:xs="http://www.w3.org/2001/XMLSchema" xmlns:p="http://schemas.microsoft.com/office/2006/metadata/properties" xmlns:ns3="927fcc14-8fc7-4e74-acb3-c7cb1a9b5aec" targetNamespace="http://schemas.microsoft.com/office/2006/metadata/properties" ma:root="true" ma:fieldsID="ccc3d158844a86c8fedb5ea3ed885c54" ns3:_="">
    <xsd:import namespace="927fcc14-8fc7-4e74-acb3-c7cb1a9b5ae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fcc14-8fc7-4e74-acb3-c7cb1a9b5ae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7fcc14-8fc7-4e74-acb3-c7cb1a9b5aec" xsi:nil="true"/>
  </documentManagement>
</p:properties>
</file>

<file path=customXml/itemProps1.xml><?xml version="1.0" encoding="utf-8"?>
<ds:datastoreItem xmlns:ds="http://schemas.openxmlformats.org/officeDocument/2006/customXml" ds:itemID="{71E786F0-4759-43A5-B0B6-8350E0F408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7fcc14-8fc7-4e74-acb3-c7cb1a9b5a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FD2386-D18B-49D5-8777-5DD802CFFA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4EED6B-E72D-4981-B859-448DD8E0A942}">
  <ds:schemaRefs>
    <ds:schemaRef ds:uri="http://purl.org/dc/elements/1.1/"/>
    <ds:schemaRef ds:uri="http://purl.org/dc/terms/"/>
    <ds:schemaRef ds:uri="927fcc14-8fc7-4e74-acb3-c7cb1a9b5aec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TM02892315[[fn=Brin]]</Template>
  <TotalTime>319</TotalTime>
  <Words>938</Words>
  <Application>Microsoft Office PowerPoint</Application>
  <PresentationFormat>Grand écran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Brin</vt:lpstr>
      <vt:lpstr>Présentation PowerPoint</vt:lpstr>
      <vt:lpstr>Présentation PowerPoint</vt:lpstr>
      <vt:lpstr>Présentation PowerPoint</vt:lpstr>
      <vt:lpstr>Présentation PowerPoint</vt:lpstr>
      <vt:lpstr>VCS Centralisé (SVN):</vt:lpstr>
      <vt:lpstr>VCS Décentralisé (Git):</vt:lpstr>
      <vt:lpstr>Evolution des VCS:</vt:lpstr>
      <vt:lpstr>Git – 2005 (Linus Torvalds):</vt:lpstr>
      <vt:lpstr>Présentation PowerPoint</vt:lpstr>
      <vt:lpstr>Fonctionnalités avancées de Git:</vt:lpstr>
      <vt:lpstr>Présentation PowerPoint</vt:lpstr>
      <vt:lpstr>Alternatives à GitHub:</vt:lpstr>
      <vt:lpstr>Présentation PowerPoint</vt:lpstr>
      <vt:lpstr>AWS CodeCommit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Ckevin RANDRIANIRINA</dc:creator>
  <cp:lastModifiedBy>ckevin randrianirina</cp:lastModifiedBy>
  <cp:revision>4</cp:revision>
  <dcterms:created xsi:type="dcterms:W3CDTF">2025-01-30T10:16:44Z</dcterms:created>
  <dcterms:modified xsi:type="dcterms:W3CDTF">2025-01-30T22:59:55Z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0x010100711EDF447733D641B56E061378CC1212</vt:lpwstr>
  </property>
</Properties>
</file>