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2FC7-843B-4112-3D40-D27E6F00A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02D5C-92EF-CA77-0023-6D6BC3B80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FCA16-367B-85D2-AD15-F9B68922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57A-3F3D-4A42-BF5C-C8587BC7EFE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02F8B-74C0-C6BD-1B2E-4AEA94CC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74015-6159-9CC4-6DB0-CCAFFA9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9A1-4280-4C5B-B99D-ECDFDF5E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1823-59DA-E0E8-EB66-25C1E8BE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26720-6E78-2183-3C54-AA75F5980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64482-DE85-CF5C-1081-6E5A2943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57A-3F3D-4A42-BF5C-C8587BC7EFE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0DCC1-79A2-01B6-A583-DB9C59D2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C227-86CC-BA3A-D2BA-A9BD42BB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9A1-4280-4C5B-B99D-ECDFDF5E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6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CF0AC-1876-FDB0-F5DF-39F06875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B1051-6DCF-ED65-2466-433834227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BAA97-5C3D-D23D-A323-3686CF21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57A-3F3D-4A42-BF5C-C8587BC7EFE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921C-6086-84AD-1C92-3A98F7E2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F49E-25A9-198F-59FF-C0E2426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9A1-4280-4C5B-B99D-ECDFDF5E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232F-A05A-6365-32BF-C08AC3CD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4307-ECF4-B079-1DA7-6EDE0B9F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9ABC-5607-9691-6EA0-8CDB0E7B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57A-3F3D-4A42-BF5C-C8587BC7EFE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CFBD-B2BD-C1F4-59FB-9441A74E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826C-C188-96B0-8EB9-CE6F5E69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9A1-4280-4C5B-B99D-ECDFDF5E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90C7-3D29-24C8-21A4-A7639EA6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74CA6-649F-4DD0-F62C-C7E3CE462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D45A-962F-47E2-FA26-D53C28DA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57A-3F3D-4A42-BF5C-C8587BC7EFE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1A0BE-0B92-1D51-D6FB-D4B777CF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04C3-D499-110A-CD7B-EED30DBC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9A1-4280-4C5B-B99D-ECDFDF5E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0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2F93-1146-0417-1590-ED81D84D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4932-F013-964F-5B04-66C5B3EB5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D8980-971C-F8E1-29AF-A22A5ABBF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E19F-C0F0-945A-F2FB-0856F0BA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57A-3F3D-4A42-BF5C-C8587BC7EFE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A8434-7091-0769-FBF9-7C789B11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E2133-91D0-5201-6917-D66AF650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9A1-4280-4C5B-B99D-ECDFDF5E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7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2C86-5EF7-A90C-B107-EAA6C70E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66E6D-6303-AD3A-DB23-02985A01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E5069-0FD9-53C7-9A6D-E9960F274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0A8BC-4A8F-30FC-1D7C-57DD909C2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BC237-DBFC-1E3F-D61A-61E194766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BD9FE-7319-033E-F15E-B991D41A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57A-3F3D-4A42-BF5C-C8587BC7EFE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D8818-EFA3-C578-D764-ABEE27A7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2B3BB-8BF6-2D81-C3CE-6BB776E7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9A1-4280-4C5B-B99D-ECDFDF5E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4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3AB3-680B-EEE3-CC65-62908848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F0B57-5357-1DC8-587B-AB366CE5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57A-3F3D-4A42-BF5C-C8587BC7EFE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81BAD-8484-7890-AEB3-0AD0BFFF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D6C8A-C173-39FC-761F-E34D5960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9A1-4280-4C5B-B99D-ECDFDF5E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1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80544-E8D6-1364-B830-A0BAB298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57A-3F3D-4A42-BF5C-C8587BC7EFE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FB3F7-0CAD-02BB-AF62-2848F316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CDA1A-743E-0B50-716D-35FFE2BC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9A1-4280-4C5B-B99D-ECDFDF5E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4ADD-6A9A-9778-69CA-27ECF13E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B58AC-E26F-5737-B127-CA2BB0A2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F9998-3850-FC1D-00E3-26AF74B5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A1581-0F20-4EE4-C3A2-A43A3F68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57A-3F3D-4A42-BF5C-C8587BC7EFE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5E1B8-DE38-8BCA-DAE7-8BF86C4F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C39EE-7B12-F490-0DE6-1E534501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9A1-4280-4C5B-B99D-ECDFDF5E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2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C81C-B655-99E8-A710-7C8AE60D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E6D41-B8DB-B2A0-A5C0-30CCC2D65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5E0A4-CE05-7229-E4B5-D1C7F2DE9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936B-4B48-3E1D-242F-283DF92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57A-3F3D-4A42-BF5C-C8587BC7EFE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579E2-A839-5BF1-4663-6B050EB1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8BE79-2457-06D6-252E-C16A71F0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29A1-4280-4C5B-B99D-ECDFDF5E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2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7C71F-4FA1-2FBE-4FE3-3DB08214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FB958-BFDB-9330-5225-4C4B6F58B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893DB-87F2-EB47-244D-8728262F3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F57A-3F3D-4A42-BF5C-C8587BC7EFE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B98C5-CF40-52B9-0478-4C7BFFC26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54E0-6031-C31A-17F3-F54558820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F29A1-4280-4C5B-B99D-ECDFDF5E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7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07BD-0AC3-C717-ABB2-3BFCAA3E2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Wine Quality from Wine Chemistry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0B2F6-704C-734F-E9CF-7E27F0A98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8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18B8-D021-3003-0E79-47F37AFC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E4F1-C72D-E2E3-B2D7-C10C298B2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second logit model we removed </a:t>
            </a:r>
          </a:p>
          <a:p>
            <a:pPr lvl="1"/>
            <a:r>
              <a:rPr lang="en-US" dirty="0"/>
              <a:t>fixed acidity (collinear with other acidity measures)</a:t>
            </a:r>
          </a:p>
          <a:p>
            <a:pPr lvl="1"/>
            <a:r>
              <a:rPr lang="en-US" dirty="0"/>
              <a:t>Chlorides (not a significant coefficient)</a:t>
            </a:r>
          </a:p>
          <a:p>
            <a:r>
              <a:rPr lang="en-US" dirty="0"/>
              <a:t>With these two adjustments accuracy improved to 53.6%</a:t>
            </a:r>
          </a:p>
        </p:txBody>
      </p:sp>
    </p:spTree>
    <p:extLst>
      <p:ext uri="{BB962C8B-B14F-4D97-AF65-F5344CB8AC3E}">
        <p14:creationId xmlns:p14="http://schemas.microsoft.com/office/powerpoint/2010/main" val="215547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B0FF-4D36-9B20-A982-581A1810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</a:t>
            </a:r>
            <a:r>
              <a:rPr lang="en-US" dirty="0" err="1"/>
              <a:t>Probit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113B-140E-2063-55D8-74ACA0D2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Rerunning the second model with a </a:t>
            </a:r>
            <a:r>
              <a:rPr lang="en-US" dirty="0" err="1"/>
              <a:t>probit</a:t>
            </a:r>
            <a:r>
              <a:rPr lang="en-US" dirty="0"/>
              <a:t> kernel didn’t improve the model meaningfully – accuracy was ~52%</a:t>
            </a:r>
          </a:p>
        </p:txBody>
      </p:sp>
    </p:spTree>
    <p:extLst>
      <p:ext uri="{BB962C8B-B14F-4D97-AF65-F5344CB8AC3E}">
        <p14:creationId xmlns:p14="http://schemas.microsoft.com/office/powerpoint/2010/main" val="260289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F791-9903-B098-79E4-83D0E340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Logit Model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4DD38-26DD-1DF0-7E3C-91866B220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368" y="1288284"/>
            <a:ext cx="3739896" cy="556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6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64C2-1FBE-D6D2-611C-8038ACC8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B38E-E7BD-FB7B-C686-AB173C39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these categorical regression techniques have not provided robust predictive ability</a:t>
            </a:r>
          </a:p>
          <a:p>
            <a:r>
              <a:rPr lang="en-US" dirty="0"/>
              <a:t>Next we will examine the final model, a tuned 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111834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4E91-AD56-CCC3-3077-5810BDAF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BB0ED-B0B2-133C-4632-4254D7548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05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5-fold cross validation and tuning the following hyperparameters using a deterministic search:</a:t>
            </a:r>
          </a:p>
          <a:p>
            <a:pPr lvl="2"/>
            <a:r>
              <a:rPr lang="en-US" dirty="0"/>
              <a:t>Max Depth</a:t>
            </a:r>
          </a:p>
          <a:p>
            <a:pPr lvl="2"/>
            <a:r>
              <a:rPr lang="en-US" dirty="0"/>
              <a:t>Max Features</a:t>
            </a:r>
          </a:p>
          <a:p>
            <a:pPr lvl="2"/>
            <a:r>
              <a:rPr lang="en-US" dirty="0"/>
              <a:t>Min Samples Leaf</a:t>
            </a:r>
          </a:p>
          <a:p>
            <a:pPr lvl="2"/>
            <a:r>
              <a:rPr lang="en-US" dirty="0"/>
              <a:t>Min Samples Split</a:t>
            </a:r>
          </a:p>
          <a:p>
            <a:pPr lvl="2"/>
            <a:r>
              <a:rPr lang="en-US" dirty="0"/>
              <a:t>N estimators</a:t>
            </a:r>
          </a:p>
          <a:p>
            <a:pPr lvl="1"/>
            <a:r>
              <a:rPr lang="en-US" dirty="0"/>
              <a:t>We find the best hyperparameter values are</a:t>
            </a:r>
          </a:p>
          <a:p>
            <a:pPr lvl="2"/>
            <a:r>
              <a:rPr lang="en-US" dirty="0"/>
              <a:t>Max Depth = 43</a:t>
            </a:r>
          </a:p>
          <a:p>
            <a:pPr lvl="2"/>
            <a:r>
              <a:rPr lang="en-US" dirty="0"/>
              <a:t>Max Features = Auto</a:t>
            </a:r>
          </a:p>
          <a:p>
            <a:pPr lvl="2"/>
            <a:r>
              <a:rPr lang="en-US" dirty="0"/>
              <a:t>Min Samples / Leaf =1</a:t>
            </a:r>
          </a:p>
          <a:p>
            <a:pPr lvl="2"/>
            <a:r>
              <a:rPr lang="en-US" dirty="0"/>
              <a:t>Min Samples Split =2</a:t>
            </a:r>
          </a:p>
          <a:p>
            <a:pPr lvl="2"/>
            <a:r>
              <a:rPr lang="en-US" dirty="0"/>
              <a:t>N estimators = 134</a:t>
            </a:r>
          </a:p>
        </p:txBody>
      </p:sp>
    </p:spTree>
    <p:extLst>
      <p:ext uri="{BB962C8B-B14F-4D97-AF65-F5344CB8AC3E}">
        <p14:creationId xmlns:p14="http://schemas.microsoft.com/office/powerpoint/2010/main" val="173758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738-1A30-95FE-4701-8B7C2495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354BB-D9CC-EA31-F413-D904002B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best hyperparameters the model improved dramatically to 64.5%</a:t>
            </a:r>
          </a:p>
        </p:txBody>
      </p:sp>
    </p:spTree>
    <p:extLst>
      <p:ext uri="{BB962C8B-B14F-4D97-AF65-F5344CB8AC3E}">
        <p14:creationId xmlns:p14="http://schemas.microsoft.com/office/powerpoint/2010/main" val="1109227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A169-5D0F-E05E-DFB1-2AACC466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</a:t>
            </a:r>
            <a:r>
              <a:rPr lang="en-US"/>
              <a:t>for Additional </a:t>
            </a:r>
            <a:r>
              <a:rPr lang="en-US" dirty="0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6697-504F-8FC7-1E00-2438B521E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second optimization should be done with additional hyperparameters.</a:t>
            </a:r>
          </a:p>
          <a:p>
            <a:r>
              <a:rPr lang="en-US" dirty="0"/>
              <a:t>Because the middle quality scores where not being predicted as well as the scores at either end, some consolidation and renaming of score values might improve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39400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0EFA-C9D8-F8F8-FE84-5E52E528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Considerations on Model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7C35-5A1D-2C89-AE54-5C58CFFBA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like this can be used to sample wine coming down the production line and use the model to get estimates on the quality of wine</a:t>
            </a:r>
          </a:p>
          <a:p>
            <a:r>
              <a:rPr lang="en-US" dirty="0"/>
              <a:t>Additional uses of this type of model would be in the area where materials need to be tested continuously</a:t>
            </a:r>
          </a:p>
        </p:txBody>
      </p:sp>
    </p:spTree>
    <p:extLst>
      <p:ext uri="{BB962C8B-B14F-4D97-AF65-F5344CB8AC3E}">
        <p14:creationId xmlns:p14="http://schemas.microsoft.com/office/powerpoint/2010/main" val="160350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4B73-42CE-5528-76F8-A27564FB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Set Investigated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2C4F-4FEA-E348-694F-5BA161CA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looked at data provide by UCI for red and wine quality and various chemical constituents.</a:t>
            </a:r>
          </a:p>
          <a:p>
            <a:r>
              <a:rPr lang="en-US" dirty="0"/>
              <a:t>In al  there were 1599 red wine varieties and 4808 white wind varietals.</a:t>
            </a:r>
          </a:p>
          <a:p>
            <a:r>
              <a:rPr lang="en-US" dirty="0"/>
              <a:t>The databases where </a:t>
            </a:r>
            <a:r>
              <a:rPr lang="en-US" dirty="0" err="1"/>
              <a:t>unioned</a:t>
            </a:r>
            <a:r>
              <a:rPr lang="en-US" dirty="0"/>
              <a:t> together for purposes of analysis</a:t>
            </a:r>
          </a:p>
        </p:txBody>
      </p:sp>
    </p:spTree>
    <p:extLst>
      <p:ext uri="{BB962C8B-B14F-4D97-AF65-F5344CB8AC3E}">
        <p14:creationId xmlns:p14="http://schemas.microsoft.com/office/powerpoint/2010/main" val="406634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6B70-8E20-BB6E-1582-38532F51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E118-7F6A-2DB6-46BF-17AD5981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wine data table was very complete with no missing data.</a:t>
            </a:r>
          </a:p>
          <a:p>
            <a:r>
              <a:rPr lang="en-US" dirty="0"/>
              <a:t>Training and test data where collect based on a stratification method such that each wine quality and wine color would be represented in the test and training sets.  20% of the data were set aside for later testing and confirmation</a:t>
            </a:r>
          </a:p>
          <a:p>
            <a:r>
              <a:rPr lang="en-US" dirty="0"/>
              <a:t>The data are not particularly normal. See the following charts to see this situation</a:t>
            </a:r>
          </a:p>
        </p:txBody>
      </p:sp>
    </p:spTree>
    <p:extLst>
      <p:ext uri="{BB962C8B-B14F-4D97-AF65-F5344CB8AC3E}">
        <p14:creationId xmlns:p14="http://schemas.microsoft.com/office/powerpoint/2010/main" val="171063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4C09-09F9-C336-E905-9311463A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of the Combined Wine Color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954C1-61C7-7791-552B-D5B760B38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711" y="1825625"/>
            <a:ext cx="6604577" cy="4351338"/>
          </a:xfrm>
        </p:spPr>
      </p:pic>
    </p:spTree>
    <p:extLst>
      <p:ext uri="{BB962C8B-B14F-4D97-AF65-F5344CB8AC3E}">
        <p14:creationId xmlns:p14="http://schemas.microsoft.com/office/powerpoint/2010/main" val="418516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C2BE-3849-0A10-EE81-5552D38B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Correlation Heat Maps of the Exogenous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ACFCA-ABDB-6CC1-AC80-8D8CE7269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28" y="1422303"/>
            <a:ext cx="5724144" cy="5167952"/>
          </a:xfrm>
        </p:spPr>
      </p:pic>
    </p:spTree>
    <p:extLst>
      <p:ext uri="{BB962C8B-B14F-4D97-AF65-F5344CB8AC3E}">
        <p14:creationId xmlns:p14="http://schemas.microsoft.com/office/powerpoint/2010/main" val="54362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D6BE-767D-654A-FEC4-C89DCE93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Investigated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3BAAC-858E-F03B-6F4A-9EC6D79B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Logistic Model</a:t>
            </a:r>
          </a:p>
          <a:p>
            <a:r>
              <a:rPr lang="en-US" dirty="0"/>
              <a:t>Ordered </a:t>
            </a:r>
            <a:r>
              <a:rPr lang="en-US" dirty="0" err="1"/>
              <a:t>Probit</a:t>
            </a:r>
            <a:r>
              <a:rPr lang="en-US" dirty="0"/>
              <a:t> Model</a:t>
            </a:r>
          </a:p>
          <a:p>
            <a:r>
              <a:rPr lang="en-US" dirty="0"/>
              <a:t>Random Forest Generator (untuned)</a:t>
            </a:r>
          </a:p>
          <a:p>
            <a:r>
              <a:rPr lang="en-US" dirty="0"/>
              <a:t>Random Forest Generator Tuned</a:t>
            </a:r>
          </a:p>
        </p:txBody>
      </p:sp>
    </p:spTree>
    <p:extLst>
      <p:ext uri="{BB962C8B-B14F-4D97-AF65-F5344CB8AC3E}">
        <p14:creationId xmlns:p14="http://schemas.microsoft.com/office/powerpoint/2010/main" val="175809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D17A-98A8-29D4-6880-4CD59B2F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Logit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427FA-1838-E0CF-0C3D-431F0954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9639"/>
          </a:xfrm>
        </p:spPr>
        <p:txBody>
          <a:bodyPr/>
          <a:lstStyle/>
          <a:p>
            <a:r>
              <a:rPr lang="en-US" dirty="0"/>
              <a:t>Model picked because capable of regressing against and ordinal y.</a:t>
            </a:r>
          </a:p>
          <a:p>
            <a:r>
              <a:rPr lang="en-US" dirty="0"/>
              <a:t>Using the conventional statistics approach to select features our final model contained the following: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9F21A-7247-7639-0938-80C66D30F4AC}"/>
              </a:ext>
            </a:extLst>
          </p:cNvPr>
          <p:cNvSpPr txBox="1"/>
          <p:nvPr/>
        </p:nvSpPr>
        <p:spPr>
          <a:xfrm>
            <a:off x="838200" y="3602736"/>
            <a:ext cx="3889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Volatile acidity</a:t>
            </a:r>
          </a:p>
          <a:p>
            <a:pPr lvl="1"/>
            <a:r>
              <a:rPr lang="en-US" dirty="0"/>
              <a:t>Residual Sugar</a:t>
            </a:r>
          </a:p>
          <a:p>
            <a:pPr lvl="1"/>
            <a:r>
              <a:rPr lang="en-US" dirty="0"/>
              <a:t>Free Sulfur Dioxide</a:t>
            </a:r>
          </a:p>
          <a:p>
            <a:pPr lvl="1"/>
            <a:r>
              <a:rPr lang="en-US" dirty="0"/>
              <a:t>Total Sulfur Dioxide</a:t>
            </a:r>
          </a:p>
          <a:p>
            <a:pPr lvl="1"/>
            <a:r>
              <a:rPr lang="en-US" dirty="0"/>
              <a:t>Density</a:t>
            </a:r>
          </a:p>
          <a:p>
            <a:pPr lvl="1"/>
            <a:r>
              <a:rPr lang="en-US" dirty="0"/>
              <a:t>pH</a:t>
            </a:r>
          </a:p>
          <a:p>
            <a:pPr lvl="1"/>
            <a:r>
              <a:rPr lang="en-US" dirty="0"/>
              <a:t>Sulphates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980C6-34B3-C0CA-B1C8-1745897D97B7}"/>
              </a:ext>
            </a:extLst>
          </p:cNvPr>
          <p:cNvSpPr txBox="1"/>
          <p:nvPr/>
        </p:nvSpPr>
        <p:spPr>
          <a:xfrm>
            <a:off x="5260848" y="3599688"/>
            <a:ext cx="3889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Alcohol</a:t>
            </a:r>
          </a:p>
          <a:p>
            <a:pPr lvl="1"/>
            <a:r>
              <a:rPr lang="en-US" dirty="0"/>
              <a:t>Wine Color</a:t>
            </a:r>
          </a:p>
          <a:p>
            <a:pPr lvl="1"/>
            <a:r>
              <a:rPr lang="en-US" dirty="0"/>
              <a:t>3/4 Intercept</a:t>
            </a:r>
          </a:p>
          <a:p>
            <a:pPr lvl="1"/>
            <a:r>
              <a:rPr lang="en-US" dirty="0"/>
              <a:t>4/5 Intercept</a:t>
            </a:r>
          </a:p>
          <a:p>
            <a:pPr lvl="1"/>
            <a:r>
              <a:rPr lang="en-US" dirty="0"/>
              <a:t>5/6 Intercept</a:t>
            </a:r>
          </a:p>
          <a:p>
            <a:pPr lvl="1"/>
            <a:r>
              <a:rPr lang="en-US" dirty="0"/>
              <a:t>6/7 Intercept</a:t>
            </a:r>
          </a:p>
          <a:p>
            <a:pPr lvl="1"/>
            <a:r>
              <a:rPr lang="en-US" dirty="0"/>
              <a:t>7/8 Intercept</a:t>
            </a:r>
          </a:p>
          <a:p>
            <a:pPr lvl="1"/>
            <a:r>
              <a:rPr lang="en-US" dirty="0"/>
              <a:t>8/9 Intercept</a:t>
            </a:r>
          </a:p>
        </p:txBody>
      </p:sp>
    </p:spTree>
    <p:extLst>
      <p:ext uri="{BB962C8B-B14F-4D97-AF65-F5344CB8AC3E}">
        <p14:creationId xmlns:p14="http://schemas.microsoft.com/office/powerpoint/2010/main" val="321300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9A7F-A583-98F8-9DF4-16A88C5F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First Logit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E07F2-18A3-8A3C-23E0-BA38FA80B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2313"/>
            <a:ext cx="2902099" cy="486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3970F-73BC-939A-FFE1-89DF90232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211" y="2983691"/>
            <a:ext cx="4940554" cy="9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1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CA35-533C-DEC1-B456-8E6B739C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Fit for Logit 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3608-9AC1-2F18-5037-92C65F401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this first model predicted the correct quality ~52% of the time</a:t>
            </a:r>
          </a:p>
          <a:p>
            <a:r>
              <a:rPr lang="en-US" dirty="0"/>
              <a:t>Additional Steps were taken with respect to removing weaker variables from the model.  </a:t>
            </a:r>
          </a:p>
        </p:txBody>
      </p:sp>
    </p:spTree>
    <p:extLst>
      <p:ext uri="{BB962C8B-B14F-4D97-AF65-F5344CB8AC3E}">
        <p14:creationId xmlns:p14="http://schemas.microsoft.com/office/powerpoint/2010/main" val="288768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499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Predicting Wine Quality from Wine Chemistry</vt:lpstr>
      <vt:lpstr>The Data Set Investigated</vt:lpstr>
      <vt:lpstr>Preprocessing</vt:lpstr>
      <vt:lpstr>Density of the Combined Wine Color</vt:lpstr>
      <vt:lpstr>Correlation Heat Maps of the Exogenous Variables</vt:lpstr>
      <vt:lpstr>Models Investigated</vt:lpstr>
      <vt:lpstr>Ordinal Logit Model</vt:lpstr>
      <vt:lpstr>Summary of First Logit Model</vt:lpstr>
      <vt:lpstr>Overall Fit for Logit Model 1</vt:lpstr>
      <vt:lpstr>Logit Model 2</vt:lpstr>
      <vt:lpstr>Ordered Probit</vt:lpstr>
      <vt:lpstr>Second Logit Model Summary</vt:lpstr>
      <vt:lpstr>Categorical Techniques</vt:lpstr>
      <vt:lpstr>Tuned Random Forest</vt:lpstr>
      <vt:lpstr>Final Results</vt:lpstr>
      <vt:lpstr>Areas for Additional Work</vt:lpstr>
      <vt:lpstr>Final Considerations on Model 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Wine Quality from Wine Chemistry</dc:title>
  <dc:creator>Robert Moel</dc:creator>
  <cp:lastModifiedBy>Robert Moel</cp:lastModifiedBy>
  <cp:revision>3</cp:revision>
  <dcterms:created xsi:type="dcterms:W3CDTF">2022-05-09T02:21:28Z</dcterms:created>
  <dcterms:modified xsi:type="dcterms:W3CDTF">2022-05-11T22:33:45Z</dcterms:modified>
</cp:coreProperties>
</file>