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49"/>
  </p:notesMasterIdLst>
  <p:handoutMasterIdLst>
    <p:handoutMasterId r:id="rId50"/>
  </p:handoutMasterIdLst>
  <p:sldIdLst>
    <p:sldId id="394" r:id="rId4"/>
    <p:sldId id="395" r:id="rId5"/>
    <p:sldId id="598" r:id="rId6"/>
    <p:sldId id="578" r:id="rId7"/>
    <p:sldId id="544" r:id="rId8"/>
    <p:sldId id="584" r:id="rId9"/>
    <p:sldId id="602" r:id="rId10"/>
    <p:sldId id="580" r:id="rId11"/>
    <p:sldId id="581" r:id="rId12"/>
    <p:sldId id="583" r:id="rId13"/>
    <p:sldId id="545" r:id="rId14"/>
    <p:sldId id="532" r:id="rId15"/>
    <p:sldId id="571" r:id="rId16"/>
    <p:sldId id="582" r:id="rId17"/>
    <p:sldId id="546" r:id="rId18"/>
    <p:sldId id="569" r:id="rId19"/>
    <p:sldId id="570" r:id="rId20"/>
    <p:sldId id="585" r:id="rId21"/>
    <p:sldId id="455" r:id="rId22"/>
    <p:sldId id="589" r:id="rId23"/>
    <p:sldId id="586" r:id="rId24"/>
    <p:sldId id="587" r:id="rId25"/>
    <p:sldId id="590" r:id="rId26"/>
    <p:sldId id="591" r:id="rId27"/>
    <p:sldId id="592" r:id="rId28"/>
    <p:sldId id="593" r:id="rId29"/>
    <p:sldId id="594" r:id="rId30"/>
    <p:sldId id="574" r:id="rId31"/>
    <p:sldId id="595" r:id="rId32"/>
    <p:sldId id="596" r:id="rId33"/>
    <p:sldId id="536" r:id="rId34"/>
    <p:sldId id="597" r:id="rId35"/>
    <p:sldId id="575" r:id="rId36"/>
    <p:sldId id="599" r:id="rId37"/>
    <p:sldId id="576" r:id="rId38"/>
    <p:sldId id="577" r:id="rId39"/>
    <p:sldId id="600" r:id="rId40"/>
    <p:sldId id="601" r:id="rId41"/>
    <p:sldId id="572" r:id="rId42"/>
    <p:sldId id="573" r:id="rId43"/>
    <p:sldId id="478" r:id="rId44"/>
    <p:sldId id="421" r:id="rId45"/>
    <p:sldId id="603" r:id="rId46"/>
    <p:sldId id="352" r:id="rId47"/>
    <p:sldId id="393" r:id="rId4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398"/>
    <a:srgbClr val="ADA485"/>
    <a:srgbClr val="F37D3B"/>
    <a:srgbClr val="E85C0E"/>
    <a:srgbClr val="FF6600"/>
    <a:srgbClr val="603A14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5" autoAdjust="0"/>
    <p:restoredTop sz="94595" autoAdjust="0"/>
  </p:normalViewPr>
  <p:slideViewPr>
    <p:cSldViewPr>
      <p:cViewPr varScale="1">
        <p:scale>
          <a:sx n="87" d="100"/>
          <a:sy n="87" d="100"/>
        </p:scale>
        <p:origin x="595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10/5/2016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934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3450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64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7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Notes Placeholder 5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foreach (KeyValuePair&lt;string, int&gt; keyValuePair in phonebook)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Console.WriteLine("name: {0}, mobile number: {1}",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keyValuePair.Key,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keyValuePair.Value);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84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63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82470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10/5/2016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10/5/2016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5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55268"/>
            <a:ext cx="8125251" cy="138501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Dictionaries,</a:t>
            </a:r>
            <a:br>
              <a:rPr lang="en-US" dirty="0"/>
            </a:br>
            <a:r>
              <a:rPr lang="en-US" dirty="0"/>
              <a:t>Lambda and 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286000"/>
            <a:ext cx="8125251" cy="1298864"/>
          </a:xfrm>
        </p:spPr>
        <p:txBody>
          <a:bodyPr>
            <a:normAutofit/>
          </a:bodyPr>
          <a:lstStyle/>
          <a:p>
            <a:r>
              <a:rPr lang="en-US" dirty="0"/>
              <a:t>Collections and Queries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075472" y="3412131"/>
            <a:ext cx="1787669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Dictionaries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Lambda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 txBox="1">
            <a:spLocks/>
          </p:cNvSpPr>
          <p:nvPr/>
        </p:nvSpPr>
        <p:spPr>
          <a:xfrm>
            <a:off x="7632901" y="2597007"/>
            <a:ext cx="3962401" cy="2000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96148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336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632902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614103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dictionaries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329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141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329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6141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2902" y="25908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632903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14104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6329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6141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815" y="259080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KeyValuePair&lt;string, string&gt; keyValuePair    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41612" y="1863488"/>
            <a:ext cx="744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Each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4328" y="44766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.Key              .Value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76336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148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336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6148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9614852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7633652" y="36779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</p:spTree>
    <p:extLst>
      <p:ext uri="{BB962C8B-B14F-4D97-AF65-F5344CB8AC3E}">
        <p14:creationId xmlns:p14="http://schemas.microsoft.com/office/powerpoint/2010/main" val="12385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3.7037E-6 L -0.49518 0.125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627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3.7037E-6 L -0.43892 0.12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2.59259E-6 L -0.49518 0.05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29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2.59259E-6 L -0.43892 0.059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-4.07407E-6 L -0.43892 -0.007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-3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-4.07407E-6 L -0.49518 -0.00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Phonebook – Dictionary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65430" y="1259010"/>
            <a:ext cx="10486782" cy="4819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/>
                </a:solidFill>
              </a:rPr>
              <a:t>var phonebook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"John Smith"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"+1-555-8976";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"Lisa Smith"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"+1-555-1234";</a:t>
            </a:r>
          </a:p>
          <a:p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"Sam Doe"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"+1-555-5030";</a:t>
            </a:r>
          </a:p>
          <a:p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"Nakov"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"+359-899-555-592";</a:t>
            </a:r>
          </a:p>
          <a:p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"Nakov"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"+359-2-981-9819";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/>
                </a:solidFill>
              </a:rPr>
              <a:t>phonebook.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dirty="0">
                <a:solidFill>
                  <a:schemeClr val="tx2"/>
                </a:solidFill>
              </a:rPr>
              <a:t>("John Smith");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/>
                </a:solidFill>
              </a:rPr>
              <a:t>foreach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KeyValuePair</a:t>
            </a:r>
            <a:r>
              <a:rPr lang="en-US" dirty="0">
                <a:solidFill>
                  <a:schemeClr val="tx2"/>
                </a:solidFill>
              </a:rPr>
              <a:t>&lt;string, string&gt; pair in phonebook)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</a:rPr>
              <a:t>   Console.WriteLine("{0} --&gt; {1}", pair.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>
                <a:solidFill>
                  <a:schemeClr val="tx2"/>
                </a:solidFill>
              </a:rPr>
              <a:t>, pair.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8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Write a program to extract from given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sequence of words </a:t>
            </a:r>
            <a:r>
              <a:rPr lang="en-US" sz="3300" dirty="0"/>
              <a:t>all elements that present in it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odd number of times</a:t>
            </a:r>
            <a:r>
              <a:rPr lang="en-US" sz="3300" dirty="0"/>
              <a:t> (case-insensitive)</a:t>
            </a:r>
          </a:p>
          <a:p>
            <a:pPr lvl="1"/>
            <a:r>
              <a:rPr lang="en-US" sz="3100" dirty="0"/>
              <a:t>Words are given in a single line, space separated</a:t>
            </a:r>
          </a:p>
          <a:p>
            <a:pPr lvl="1"/>
            <a:r>
              <a:rPr lang="en-US" sz="3100" dirty="0"/>
              <a:t>Print the result elements in lowercase, in their order of appearance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Occurrences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52" y="37474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94651" y="38889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64650" y="37474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1052" y="45856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94651" y="47271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64650" y="45856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https://judge.softuni.bg/Contests/Practice/Index/174#1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1052" y="5421754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4651" y="556328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4650" y="5421754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66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Occurrences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208841"/>
            <a:ext cx="10528096" cy="45158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string input = Console.ReadLine().ToLower();</a:t>
            </a:r>
          </a:p>
          <a:p>
            <a:r>
              <a:rPr lang="en-US" dirty="0"/>
              <a:t>string[] words = input.Split(' ');</a:t>
            </a:r>
          </a:p>
          <a:p>
            <a:pPr>
              <a:spcBef>
                <a:spcPts val="1200"/>
              </a:spcBef>
            </a:pPr>
            <a:r>
              <a:rPr lang="en-US" dirty="0"/>
              <a:t>var counts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dirty="0"/>
              <a:t>();</a:t>
            </a:r>
          </a:p>
          <a:p>
            <a:r>
              <a:rPr lang="en-US" dirty="0"/>
              <a:t>foreach (var word in words)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dirty="0"/>
              <a:t>(word))</a:t>
            </a:r>
          </a:p>
          <a:p>
            <a:r>
              <a:rPr lang="en-US" dirty="0"/>
              <a:t>     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dirty="0"/>
              <a:t>;</a:t>
            </a:r>
          </a:p>
          <a:p>
            <a:r>
              <a:rPr lang="en-US" dirty="0"/>
              <a:t>   else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;</a:t>
            </a:r>
          </a:p>
          <a:p>
            <a:pPr>
              <a:spcBef>
                <a:spcPts val="1200"/>
              </a:spcBef>
            </a:pPr>
            <a:r>
              <a:rPr lang="en-US" dirty="0"/>
              <a:t>var results = new List&lt;string&gt;();</a:t>
            </a:r>
          </a:p>
          <a:p>
            <a:r>
              <a:rPr lang="en-US" dirty="0"/>
              <a:t>foreach (var pair in counts)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TODO: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add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results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is odd</a:t>
            </a:r>
          </a:p>
          <a:p>
            <a:r>
              <a:rPr lang="en-US" dirty="0"/>
              <a:t>Console.WriteLine(string.Join(", ", results));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2727928"/>
            <a:ext cx="3505200" cy="1691672"/>
          </a:xfrm>
          <a:prstGeom prst="wedgeRoundRectCallout">
            <a:avLst>
              <a:gd name="adj1" fmla="val -66032"/>
              <a:gd name="adj2" fmla="val -58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counts[word]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SortedDictionary&lt;K, 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– </a:t>
            </a:r>
            <a:r>
              <a:rPr lang="en-US" noProof="1"/>
              <a:t>SortedDictionary</a:t>
            </a:r>
            <a:r>
              <a:rPr lang="en-US" dirty="0"/>
              <a:t>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820400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var events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SortedDictionary&lt;DateTime,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DateTime(1998,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9,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"Google's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DateTime(1975,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"Microsoft's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DateTime(2004,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2,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"Facebook's birth date";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 was founded";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foreach (var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entry</a:t>
            </a:r>
            <a:r>
              <a:rPr lang="en-US" sz="2600" dirty="0">
                <a:solidFill>
                  <a:schemeClr val="tx2"/>
                </a:solidFill>
              </a:rPr>
              <a:t> in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sz="2600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{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Console.WriteLine("{0:dd-MMM-yyyy}: {1}", 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  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600" dirty="0">
                <a:solidFill>
                  <a:schemeClr val="tx2"/>
                </a:solidFill>
              </a:rPr>
              <a:t>,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600" dirty="0">
                <a:solidFill>
                  <a:schemeClr val="tx2"/>
                </a:solidFill>
              </a:rPr>
              <a:t>);</a:t>
            </a:r>
          </a:p>
          <a:p>
            <a:r>
              <a:rPr lang="en-US" sz="26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2750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380" y="2707741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380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 times</a:t>
            </a:r>
          </a:p>
        </p:txBody>
      </p:sp>
      <p:sp>
        <p:nvSpPr>
          <p:cNvPr id="7" name="Down Arrow 6"/>
          <p:cNvSpPr/>
          <p:nvPr/>
        </p:nvSpPr>
        <p:spPr>
          <a:xfrm>
            <a:off x="2272380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34580" y="2707741"/>
            <a:ext cx="304186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0496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 times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003112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03261" y="2707741"/>
            <a:ext cx="326659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 times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181545"/>
            <a:ext cx="10375696" cy="46081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string[] nums = Console.ReadLine().Split(' ')</a:t>
            </a:r>
            <a:r>
              <a:rPr lang="bg-BG" sz="2800" dirty="0"/>
              <a:t>;</a:t>
            </a:r>
          </a:p>
          <a:p>
            <a:r>
              <a:rPr lang="en-US" sz="2800" dirty="0"/>
              <a:t>var counts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SortedDictionary&lt;double,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sz="2800" dirty="0"/>
              <a:t>();</a:t>
            </a:r>
          </a:p>
          <a:p>
            <a:r>
              <a:rPr lang="en-US" sz="2800" dirty="0"/>
              <a:t>foreach (var num in nums)</a:t>
            </a:r>
          </a:p>
          <a:p>
            <a:r>
              <a:rPr lang="en-US" sz="2800" dirty="0"/>
              <a:t>   double parsedNum = double.Parse(num);</a:t>
            </a:r>
          </a:p>
          <a:p>
            <a:r>
              <a:rPr lang="en-US" sz="2800" dirty="0"/>
              <a:t>   if (counts.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sz="2800" dirty="0"/>
              <a:t>(parsedNum))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parsedNum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sz="2800" dirty="0"/>
              <a:t>;</a:t>
            </a:r>
          </a:p>
          <a:p>
            <a:r>
              <a:rPr lang="en-US" sz="2800" dirty="0"/>
              <a:t>   else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parsedNum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dirty="0"/>
              <a:t>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foreach (var num in 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sz="2800" dirty="0"/>
              <a:t>)</a:t>
            </a:r>
          </a:p>
          <a:p>
            <a:r>
              <a:rPr lang="en-US" sz="2800" dirty="0"/>
              <a:t>    Console.WriteLine($"{num} -&gt; {counts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}");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725046" y="3352800"/>
            <a:ext cx="3415352" cy="1477657"/>
          </a:xfrm>
          <a:prstGeom prst="wedgeRoundRectCallout">
            <a:avLst>
              <a:gd name="adj1" fmla="val -43434"/>
              <a:gd name="adj2" fmla="val -1306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688256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2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9012" y="4783528"/>
            <a:ext cx="10263928" cy="820600"/>
          </a:xfrm>
        </p:spPr>
        <p:txBody>
          <a:bodyPr/>
          <a:lstStyle/>
          <a:p>
            <a:r>
              <a:rPr lang="en-US" dirty="0"/>
              <a:t>Lambda Functions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89012" y="5690936"/>
            <a:ext cx="10263928" cy="688256"/>
          </a:xfrm>
        </p:spPr>
        <p:txBody>
          <a:bodyPr/>
          <a:lstStyle/>
          <a:p>
            <a:pPr lvl="0"/>
            <a:r>
              <a:rPr lang="en-US" dirty="0"/>
              <a:t>LINQ in Action: Filtering, Mapping, Ordering</a:t>
            </a:r>
          </a:p>
        </p:txBody>
      </p:sp>
      <p:sp>
        <p:nvSpPr>
          <p:cNvPr id="7" name="TextBox 6"/>
          <p:cNvSpPr txBox="1"/>
          <p:nvPr/>
        </p:nvSpPr>
        <p:spPr>
          <a:xfrm rot="21003577">
            <a:off x="4492966" y="2784776"/>
            <a:ext cx="3256020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8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23909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marL="712788" lvl="1" indent="-409575"/>
            <a:r>
              <a:rPr lang="en-US" dirty="0"/>
              <a:t>Mapping Keys to Values</a:t>
            </a:r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Data Processing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Lambda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endParaRPr lang="en-US" dirty="0"/>
          </a:p>
          <a:p>
            <a:pPr marL="712788" lvl="1" indent="-409575"/>
            <a:r>
              <a:rPr lang="en-US" dirty="0"/>
              <a:t>Filtering, Mapping, Ordering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828800"/>
            <a:ext cx="3074424" cy="39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Min()</a:t>
            </a:r>
            <a:r>
              <a:rPr lang="en-US" dirty="0"/>
              <a:t> – Finds the smallest element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Max()</a:t>
            </a:r>
            <a:r>
              <a:rPr lang="en-US" dirty="0"/>
              <a:t> – Finds the largest element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Sum()</a:t>
            </a:r>
            <a:r>
              <a:rPr lang="en-US" dirty="0"/>
              <a:t> – Finds the sum of all elements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Average()</a:t>
            </a:r>
            <a:r>
              <a:rPr lang="en-US" dirty="0"/>
              <a:t> – Finds the average of all elements in a collection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Operations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2" y="18288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{1, 2, 3, 4, -1, -5, 0, 50} =&gt; 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12" y="3293926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{1, 2, 3, 4, -1, -5, 0, 50} =&gt; 50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812" y="4692852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{1, 2, 3, 4, -1, -5, 0, 50} =&gt; 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1812" y="5956399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{1, 2, 3, 4, -1, -5, 0, 50} =&gt; 6.75</a:t>
            </a:r>
          </a:p>
        </p:txBody>
      </p:sp>
    </p:spTree>
    <p:extLst>
      <p:ext uri="{BB962C8B-B14F-4D97-AF65-F5344CB8AC3E}">
        <p14:creationId xmlns:p14="http://schemas.microsoft.com/office/powerpoint/2010/main" val="29973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integers and print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/>
              <a:t> values: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Problem: Sum, Min, Max, Average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937419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46587" y="2667000"/>
            <a:ext cx="3080417" cy="30603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72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14.4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23820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32988" y="2667001"/>
            <a:ext cx="3266824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135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33.75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16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Solution: Sum, Min, Max</a:t>
            </a:r>
            <a:r>
              <a:rPr lang="bg-BG" sz="3900" dirty="0"/>
              <a:t>, </a:t>
            </a:r>
            <a:r>
              <a:rPr lang="en-US" sz="3900" dirty="0"/>
              <a:t>Average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9464" y="1450742"/>
            <a:ext cx="10572748" cy="43869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System.Linq;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Console.WriteLine("Min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print also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max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and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average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values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041260" y="1164608"/>
            <a:ext cx="6091483" cy="1121392"/>
          </a:xfrm>
          <a:prstGeom prst="wedgeRoundRectCallout">
            <a:avLst>
              <a:gd name="adj1" fmla="val -57714"/>
              <a:gd name="adj2" fmla="val 58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enable LINQ functions like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.Max()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.Sum()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1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Collections on a Single Line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Select()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read collections: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1724" y="2143332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		.Split()</a:t>
            </a:r>
          </a:p>
          <a:p>
            <a:r>
              <a:rPr lang="en-US" noProof="1"/>
              <a:t>		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(number =&gt; double.Parse(number));</a:t>
            </a:r>
          </a:p>
          <a:p>
            <a:r>
              <a:rPr lang="en-US" noProof="1">
                <a:solidFill>
                  <a:srgbClr val="ADA485"/>
                </a:solidFill>
              </a:rPr>
              <a:t>// </a:t>
            </a:r>
            <a:r>
              <a:rPr lang="bg-BG" noProof="1">
                <a:solidFill>
                  <a:srgbClr val="ADA485"/>
                </a:solidFill>
              </a:rPr>
              <a:t>		</a:t>
            </a:r>
            <a:r>
              <a:rPr lang="en-US" noProof="1">
                <a:solidFill>
                  <a:srgbClr val="ADA485"/>
                </a:solidFill>
              </a:rPr>
              <a:t>.Select(double.Parse);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124532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		.Split()</a:t>
            </a:r>
          </a:p>
          <a:p>
            <a:r>
              <a:rPr lang="en-US" noProof="1"/>
              <a:t>		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(int.Parse);</a:t>
            </a:r>
          </a:p>
          <a:p>
            <a:r>
              <a:rPr lang="en-US" noProof="1">
                <a:solidFill>
                  <a:srgbClr val="ADA485"/>
                </a:solidFill>
              </a:rPr>
              <a:t>// </a:t>
            </a:r>
            <a:r>
              <a:rPr lang="bg-BG" noProof="1">
                <a:solidFill>
                  <a:srgbClr val="ADA485"/>
                </a:solidFill>
              </a:rPr>
              <a:t>		</a:t>
            </a:r>
            <a:r>
              <a:rPr lang="en-US" noProof="1">
                <a:solidFill>
                  <a:srgbClr val="ADA485"/>
                </a:solidFill>
              </a:rPr>
              <a:t>.Select(number =&gt; int.Parse(number));</a:t>
            </a:r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convert collections: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is also 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ToDictionary()</a:t>
            </a:r>
            <a:r>
              <a:rPr lang="en-US" dirty="0"/>
              <a:t> and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ToCharArray()</a:t>
            </a:r>
            <a:r>
              <a:rPr lang="en-US" dirty="0"/>
              <a:t> methods that we will see in the next slides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2067343"/>
            <a:ext cx="10882200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int[] nums = Console.ReadLine()</a:t>
            </a:r>
          </a:p>
          <a:p>
            <a:r>
              <a:rPr lang="en-US" sz="2000" noProof="1"/>
              <a:t>		.Split()</a:t>
            </a:r>
          </a:p>
          <a:p>
            <a:r>
              <a:rPr lang="en-US" sz="2000" noProof="1"/>
              <a:t>		.Select(number =&gt; int.Parse(number))</a:t>
            </a:r>
          </a:p>
          <a:p>
            <a:r>
              <a:rPr lang="en-US" sz="2000" noProof="1"/>
              <a:t>		.</a:t>
            </a:r>
            <a:r>
              <a:rPr lang="en-US" sz="20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000" noProof="1"/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3581400"/>
            <a:ext cx="10882200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List&lt;double&gt; nums = Console.ReadLine()</a:t>
            </a:r>
          </a:p>
          <a:p>
            <a:r>
              <a:rPr lang="en-US" sz="2000" noProof="1"/>
              <a:t>		.Split()</a:t>
            </a:r>
          </a:p>
          <a:p>
            <a:r>
              <a:rPr lang="en-US" sz="2000" noProof="1"/>
              <a:t>		.Select(double.Parse)</a:t>
            </a:r>
          </a:p>
          <a:p>
            <a:r>
              <a:rPr lang="en-US" sz="2000" noProof="1"/>
              <a:t>		.</a:t>
            </a:r>
            <a:r>
              <a:rPr lang="en-US" sz="20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000" noProof="1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8291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OrderByDescending()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18288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</a:t>
            </a:r>
          </a:p>
          <a:p>
            <a:r>
              <a:rPr lang="en-US" noProof="1"/>
              <a:t>	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noProof="1"/>
              <a:t>(num =&gt; num)</a:t>
            </a:r>
          </a:p>
          <a:p>
            <a:r>
              <a:rPr lang="en-US" noProof="1"/>
              <a:t>	</a:t>
            </a:r>
            <a:r>
              <a:rPr lang="bg-BG" noProof="1"/>
              <a:t>    </a:t>
            </a:r>
            <a:r>
              <a:rPr lang="en-US" noProof="1"/>
              <a:t>.ToList()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7508" y="45720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</a:t>
            </a:r>
          </a:p>
          <a:p>
            <a:r>
              <a:rPr lang="en-US" noProof="1"/>
              <a:t>	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OrderByDescending</a:t>
            </a:r>
            <a:r>
              <a:rPr lang="en-US" noProof="1"/>
              <a:t>(num =&gt; num)</a:t>
            </a:r>
          </a:p>
          <a:p>
            <a:r>
              <a:rPr lang="en-US" noProof="1"/>
              <a:t>	</a:t>
            </a:r>
            <a:r>
              <a:rPr lang="bg-BG" noProof="1"/>
              <a:t>    </a:t>
            </a:r>
            <a:r>
              <a:rPr lang="en-US" noProof="1"/>
              <a:t>.ToList()</a:t>
            </a:r>
          </a:p>
        </p:txBody>
      </p:sp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ThenBy()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more than 1 criteria: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Similar to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OrderByDescending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				there is also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ThenByDescending()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2133600"/>
            <a:ext cx="10882200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Dictionary&lt;int, string&gt; products = </a:t>
            </a:r>
          </a:p>
          <a:p>
            <a:r>
              <a:rPr lang="en-US" noProof="1"/>
              <a:t>			     new Dictionary&lt;int, string&gt;();</a:t>
            </a:r>
          </a:p>
          <a:p>
            <a:r>
              <a:rPr lang="en-US" noProof="1"/>
              <a:t>Dictionary&lt;int, string&gt; sortedDict = products</a:t>
            </a:r>
          </a:p>
          <a:p>
            <a:r>
              <a:rPr lang="en-US" noProof="1"/>
              <a:t>			.OrderBy(pair =&gt; pair.Value)</a:t>
            </a:r>
          </a:p>
          <a:p>
            <a:r>
              <a:rPr lang="en-US" noProof="1"/>
              <a:t>			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ThenBy</a:t>
            </a:r>
            <a:r>
              <a:rPr lang="en-US" noProof="1"/>
              <a:t>(pair =&gt; pair.Key)</a:t>
            </a:r>
          </a:p>
          <a:p>
            <a:r>
              <a:rPr lang="en-US" noProof="1"/>
              <a:t>			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ToDictionary</a:t>
            </a:r>
            <a:r>
              <a:rPr lang="en-US" noProof="1"/>
              <a:t>(pair =&gt; pair.Key,</a:t>
            </a:r>
          </a:p>
          <a:p>
            <a:r>
              <a:rPr lang="en-US" noProof="1"/>
              <a:t>		 			pair =&gt; pair.Value);</a:t>
            </a:r>
          </a:p>
        </p:txBody>
      </p:sp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Take/Skip N Elements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Take()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Skip()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2067343"/>
            <a:ext cx="10882200" cy="20536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nums = nums</a:t>
            </a:r>
          </a:p>
          <a:p>
            <a:r>
              <a:rPr lang="en-US" sz="2400" noProof="1"/>
              <a:t>	    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400" noProof="1"/>
              <a:t>(3)</a:t>
            </a:r>
          </a:p>
          <a:p>
            <a:r>
              <a:rPr lang="en-US" sz="2400" noProof="1"/>
              <a:t>	    .ToArray();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nums = [1, 2, 3]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326892"/>
            <a:ext cx="108822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nums = nums</a:t>
            </a:r>
          </a:p>
          <a:p>
            <a:r>
              <a:rPr lang="en-US" sz="2400" noProof="1"/>
              <a:t>	    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sz="2400" noProof="1"/>
              <a:t>(3)</a:t>
            </a:r>
          </a:p>
          <a:p>
            <a:r>
              <a:rPr lang="en-US" sz="2400" noProof="1"/>
              <a:t>	    .ToArray();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nums = [4, 5, 6]</a:t>
            </a:r>
          </a:p>
        </p:txBody>
      </p:sp>
    </p:spTree>
    <p:extLst>
      <p:ext uri="{BB962C8B-B14F-4D97-AF65-F5344CB8AC3E}">
        <p14:creationId xmlns:p14="http://schemas.microsoft.com/office/powerpoint/2010/main" val="23158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largest 3 of them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412" y="2261901"/>
            <a:ext cx="35541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81516" y="2261900"/>
            <a:ext cx="1981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50 30 20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385564" y="2365326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63068" y="3443597"/>
            <a:ext cx="14478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20 30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08372" y="3443596"/>
            <a:ext cx="13226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385564" y="3531249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65412" y="4593747"/>
            <a:ext cx="3554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0 -5 -1 -3 -2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81516" y="4593746"/>
            <a:ext cx="1981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0 -1 -2</a:t>
            </a:r>
          </a:p>
        </p:txBody>
      </p:sp>
      <p:sp>
        <p:nvSpPr>
          <p:cNvPr id="14" name="Right Arrow 15"/>
          <p:cNvSpPr/>
          <p:nvPr/>
        </p:nvSpPr>
        <p:spPr>
          <a:xfrm>
            <a:off x="6385564" y="4697172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1788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65293" y="1676400"/>
            <a:ext cx="10668000" cy="34632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string[] strings = Console.ReadLine().Split(' ');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List&lt;int&gt; nums = strings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			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Select(int.Parse)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			</a:t>
            </a:r>
            <a:r>
              <a:rPr lang="en-US" sz="2800" noProof="1"/>
              <a:t>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800" noProof="1"/>
              <a:t>();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var sortedNums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OrderByDescending(x =&gt; x)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var largest3Nums = sortedNums.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Take(3)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Console.WriteLine(string.Join(" ", largest3Nums));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1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0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#Tech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93579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lambda expression is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anonymous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containing expressions and statements</a:t>
            </a:r>
          </a:p>
          <a:p>
            <a:pPr>
              <a:lnSpc>
                <a:spcPct val="100000"/>
              </a:lnSpc>
            </a:pPr>
            <a:r>
              <a:rPr lang="en-US" dirty="0"/>
              <a:t>Lambda expressions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Read as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goes to</a:t>
            </a:r>
            <a:r>
              <a:rPr lang="en-US" sz="32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left side specifies the input parameters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right side holds the expression or statement 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30463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1301087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Lambda functions </a:t>
            </a:r>
            <a:r>
              <a:rPr lang="en-US" sz="3400" dirty="0"/>
              <a:t>are inline methods (functions) that take input parameters and return values:</a:t>
            </a: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0412" y="2367888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87810" y="2367888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2930524" y="2535723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387810" y="3181775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bool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2930524" y="3349610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0412" y="3181775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2930524" y="4194175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60412" y="4026340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42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387810" y="4026340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42;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061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67358"/>
            <a:ext cx="10882200" cy="20536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nums = nums</a:t>
            </a:r>
          </a:p>
          <a:p>
            <a:r>
              <a:rPr lang="en-US" sz="2400" noProof="1"/>
              <a:t>	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400" noProof="1"/>
              <a:t>(num =&gt; num % 2 == 0)</a:t>
            </a:r>
          </a:p>
          <a:p>
            <a:r>
              <a:rPr lang="en-US" sz="2400" noProof="1"/>
              <a:t>	.ToArray();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nums = [2, 4, 6]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373730"/>
            <a:ext cx="108822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int count = nums.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400" noProof="1"/>
              <a:t>(num =&gt; num % 2 == 0);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count = 3</a:t>
            </a:r>
          </a:p>
        </p:txBody>
      </p:sp>
    </p:spTree>
    <p:extLst>
      <p:ext uri="{BB962C8B-B14F-4D97-AF65-F5344CB8AC3E}">
        <p14:creationId xmlns:p14="http://schemas.microsoft.com/office/powerpoint/2010/main" val="109215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with Lambda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4876" y="1143000"/>
            <a:ext cx="10806000" cy="42850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int[] nums = { 11, 99, 33, 55, 77, 44, 66, 22, 88 };</a:t>
            </a:r>
          </a:p>
          <a:p>
            <a:pPr>
              <a:spcBef>
                <a:spcPts val="6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(3);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11 22 33</a:t>
            </a:r>
          </a:p>
          <a:p>
            <a:pPr>
              <a:spcBef>
                <a:spcPts val="6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&lt; 50</a:t>
            </a:r>
            <a:r>
              <a:rPr lang="en-US" sz="2600" noProof="1"/>
              <a:t>);</a:t>
            </a:r>
          </a:p>
          <a:p>
            <a:r>
              <a:rPr lang="en-US" sz="2600" noProof="1">
                <a:solidFill>
                  <a:srgbClr val="BAB398"/>
                </a:solidFill>
              </a:rPr>
              <a:t>// 11 33 44 22</a:t>
            </a:r>
          </a:p>
          <a:p>
            <a:pPr>
              <a:spcBef>
                <a:spcPts val="6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% 2 == 1</a:t>
            </a:r>
            <a:r>
              <a:rPr lang="en-US" sz="2600" noProof="1"/>
              <a:t>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5</a:t>
            </a:r>
          </a:p>
          <a:p>
            <a:pPr>
              <a:spcBef>
                <a:spcPts val="6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* 2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(5);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22 198 66 110 154</a:t>
            </a:r>
          </a:p>
        </p:txBody>
      </p:sp>
    </p:spTree>
    <p:extLst>
      <p:ext uri="{BB962C8B-B14F-4D97-AF65-F5344CB8AC3E}">
        <p14:creationId xmlns:p14="http://schemas.microsoft.com/office/powerpoint/2010/main" val="2838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Unique Elements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Distinct()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67358"/>
            <a:ext cx="108822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2, 3, 4, 5, 6, -2, 2, 0, 15, 3, 1, 0, 6};</a:t>
            </a:r>
          </a:p>
          <a:p>
            <a:r>
              <a:rPr lang="en-US" sz="2400" noProof="1"/>
              <a:t>nums = nums</a:t>
            </a:r>
          </a:p>
          <a:p>
            <a:r>
              <a:rPr lang="en-US" sz="2400" noProof="1"/>
              <a:t>	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Distinct</a:t>
            </a:r>
            <a:r>
              <a:rPr lang="en-US" sz="2400" noProof="1"/>
              <a:t>()</a:t>
            </a:r>
          </a:p>
          <a:p>
            <a:r>
              <a:rPr lang="en-US" sz="2400" noProof="1"/>
              <a:t>	.ToArray();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nums = [1, 2, 3, 4, 5, 6, -2, 0, 15]</a:t>
            </a:r>
          </a:p>
        </p:txBody>
      </p:sp>
    </p:spTree>
    <p:extLst>
      <p:ext uri="{BB962C8B-B14F-4D97-AF65-F5344CB8AC3E}">
        <p14:creationId xmlns:p14="http://schemas.microsoft.com/office/powerpoint/2010/main" val="3538234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n-US" dirty="0"/>
              <a:t>, extract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words</a:t>
            </a:r>
            <a:r>
              <a:rPr lang="en-US" dirty="0"/>
              <a:t>, find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short words </a:t>
            </a:r>
            <a:r>
              <a:rPr lang="en-US" dirty="0"/>
              <a:t>(less than 5 characters) and print them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alphabetically</a:t>
            </a:r>
            <a:r>
              <a:rPr lang="en-US" dirty="0"/>
              <a:t>,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 case</a:t>
            </a:r>
          </a:p>
          <a:p>
            <a:pPr lvl="1"/>
            <a:r>
              <a:rPr lang="en-US" dirty="0"/>
              <a:t>Use the following separators: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(space)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case-insensitive</a:t>
            </a:r>
            <a:r>
              <a:rPr lang="en-US" dirty="0"/>
              <a:t> matching; remove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duplicated</a:t>
            </a:r>
            <a:r>
              <a:rPr lang="en-US" dirty="0"/>
              <a:t> words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6916" y="3863294"/>
            <a:ext cx="108822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 SoftUni you can study Java, C#, PHP and JavaScript. JAVA and c# developers graduate in 2-3 years. Go in!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6916" y="5248542"/>
            <a:ext cx="10882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2-3, and, c#, can, go, in, java, php, you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https://judge.softuni.bg/Contests/Practice/Index/174#4</a:t>
            </a:r>
            <a:endParaRPr lang="en-US" dirty="0"/>
          </a:p>
        </p:txBody>
      </p:sp>
      <p:sp>
        <p:nvSpPr>
          <p:cNvPr id="11" name="Curved Right Arrow 10"/>
          <p:cNvSpPr/>
          <p:nvPr/>
        </p:nvSpPr>
        <p:spPr>
          <a:xfrm>
            <a:off x="188815" y="4321142"/>
            <a:ext cx="390256" cy="12687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76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6620" y="1066800"/>
            <a:ext cx="11422792" cy="44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char[] separators = new char[] </a:t>
            </a:r>
          </a:p>
          <a:p>
            <a:pPr>
              <a:lnSpc>
                <a:spcPct val="11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{'.',',',':',';','(',')','[',']','\\','\"','\'','/','!','?',' '};</a:t>
            </a:r>
          </a:p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 sentence = Console.ReadLine().ToLower();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string[] words = sentence.Split(separators);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result = words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 != ""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filter by word length &lt; 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OrderBy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Distinct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result));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10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Single Element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First()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Last()</a:t>
            </a:r>
            <a:r>
              <a:rPr lang="en-US" dirty="0"/>
              <a:t> 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Single()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2067343"/>
            <a:ext cx="108822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int num = nums.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2400" noProof="1"/>
              <a:t>(x =&gt; x % 2 == 0);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 = 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1724" y="3505200"/>
            <a:ext cx="108822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int num = nums.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sz="2400" noProof="1"/>
              <a:t>(x =&gt; x % 2 == 1);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 = 5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1724" y="4943057"/>
            <a:ext cx="108822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int num = nums.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sz="2400" noProof="1"/>
              <a:t>(x =&gt; x == 4);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 = 4</a:t>
            </a:r>
          </a:p>
        </p:txBody>
      </p:sp>
    </p:spTree>
    <p:extLst>
      <p:ext uri="{BB962C8B-B14F-4D97-AF65-F5344CB8AC3E}">
        <p14:creationId xmlns:p14="http://schemas.microsoft.com/office/powerpoint/2010/main" val="341416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Operations over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Reverse()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Concat()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6612" y="1957959"/>
            <a:ext cx="108822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nums = nums.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400" noProof="1"/>
              <a:t>();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nums = 6, 5, 4, 3, 2, 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8945" y="4038600"/>
            <a:ext cx="108822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 };</a:t>
            </a:r>
          </a:p>
          <a:p>
            <a:r>
              <a:rPr lang="en-US" sz="2400" noProof="1"/>
              <a:t>int[] otherNums = { 7, 8, 9, 0 };</a:t>
            </a:r>
          </a:p>
          <a:p>
            <a:r>
              <a:rPr lang="en-US" sz="2400" noProof="1"/>
              <a:t>nums = nums.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2400" noProof="1"/>
              <a:t>(otherNums);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nums = 1, 2, 3, 4, 5, 6, 7, 8, 9, 0</a:t>
            </a:r>
          </a:p>
        </p:txBody>
      </p:sp>
    </p:spTree>
    <p:extLst>
      <p:ext uri="{BB962C8B-B14F-4D97-AF65-F5344CB8AC3E}">
        <p14:creationId xmlns:p14="http://schemas.microsoft.com/office/powerpoint/2010/main" val="167481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 array of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4*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fold</a:t>
            </a:r>
            <a:r>
              <a:rPr lang="en-US" dirty="0"/>
              <a:t> it like shown below,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upper and lower rows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Fold and Sum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0087" y="3815379"/>
            <a:ext cx="27432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7 8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919165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https://judge.softuni.bg/Contests/Practice/Index/174#5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32979" y="3815379"/>
            <a:ext cx="151214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2 1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</a:t>
            </a: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9079659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599612" y="3815379"/>
            <a:ext cx="17526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5 5 13 13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5132627"/>
            <a:ext cx="4359726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3 -1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2 5 0 1 9 8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7 -2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265177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4869" y="5132627"/>
            <a:ext cx="2356943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-1 3 4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-2 7 6</a:t>
            </a:r>
          </a:p>
          <a:p>
            <a:pPr algn="ctr"/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2 5 0  1 9 8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8304212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832355" y="5132627"/>
            <a:ext cx="2519857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8 4 -1 16 14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783286" y="2510204"/>
            <a:ext cx="1520925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8440090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941979" y="2510204"/>
            <a:ext cx="88623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endParaRPr lang="en-US" sz="2600" b="1" spc="-15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endParaRPr lang="en-US" sz="2600" b="1" spc="-150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953967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460721" y="2510204"/>
            <a:ext cx="891491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7 9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69498" y="2537012"/>
            <a:ext cx="3015114" cy="2167538"/>
            <a:chOff x="216658" y="2563502"/>
            <a:chExt cx="3015114" cy="2167538"/>
          </a:xfrm>
        </p:grpSpPr>
        <p:sp>
          <p:nvSpPr>
            <p:cNvPr id="30" name="Rectangle 29"/>
            <p:cNvSpPr/>
            <p:nvPr/>
          </p:nvSpPr>
          <p:spPr>
            <a:xfrm>
              <a:off x="988438" y="2617571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rot="543358">
              <a:off x="216658" y="2563502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rot="21172160">
              <a:off x="2502736" y="2573917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9BE5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9584" y="4350040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9767020">
              <a:off x="936768" y="3865274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 rot="11713478">
              <a:off x="1804211" y="3848545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9D8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1528440" y="3202281"/>
              <a:ext cx="381000" cy="4180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9935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68941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Dictionary&lt;Key, Value&gt;</a:t>
            </a:r>
          </a:p>
        </p:txBody>
      </p:sp>
      <p:sp>
        <p:nvSpPr>
          <p:cNvPr id="6" name="Oval 5"/>
          <p:cNvSpPr/>
          <p:nvPr/>
        </p:nvSpPr>
        <p:spPr>
          <a:xfrm>
            <a:off x="1979612" y="12954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ivan</a:t>
            </a:r>
            <a:r>
              <a:rPr lang="bg-BG" sz="2800" dirty="0"/>
              <a:t> </a:t>
            </a:r>
            <a:endParaRPr lang="en-US" sz="2800" dirty="0"/>
          </a:p>
          <a:p>
            <a:pPr algn="ctr"/>
            <a:r>
              <a:rPr lang="en-US" sz="2800" dirty="0"/>
              <a:t>gosho</a:t>
            </a:r>
          </a:p>
          <a:p>
            <a:pPr algn="ctr"/>
            <a:r>
              <a:rPr lang="en-US" sz="2800" dirty="0"/>
              <a:t>pesho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9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7" idx="1"/>
          </p:cNvCxnSpPr>
          <p:nvPr/>
        </p:nvCxnSpPr>
        <p:spPr>
          <a:xfrm flipV="1">
            <a:off x="4265612" y="2466201"/>
            <a:ext cx="2743200" cy="931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Fold and Sum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0412" y="1103857"/>
            <a:ext cx="10668000" cy="4915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900" noProof="1"/>
              <a:t>int[] arr = Console.ReadLine()</a:t>
            </a:r>
          </a:p>
          <a:p>
            <a:r>
              <a:rPr lang="en-US" sz="2900" noProof="1"/>
              <a:t>  .Split(' ').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(int.Parse).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r>
              <a:rPr lang="en-US" sz="2900" noProof="1"/>
              <a:t>int k = arr.Length / 4;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int[] row1left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().ToArray();</a:t>
            </a:r>
          </a:p>
          <a:p>
            <a:r>
              <a:rPr lang="en-US" sz="2900" noProof="1"/>
              <a:t>int[] row1right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(k).ToArray();</a:t>
            </a:r>
          </a:p>
          <a:p>
            <a:r>
              <a:rPr lang="en-US" sz="2900" noProof="1"/>
              <a:t>int[] row1 = row1left.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2900" noProof="1"/>
              <a:t>(row1right).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r>
              <a:rPr lang="en-US" sz="2900" noProof="1"/>
              <a:t>int[] row2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(2 * 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var sumArr =</a:t>
            </a:r>
          </a:p>
          <a:p>
            <a:r>
              <a:rPr lang="en-US" sz="2900" noProof="1"/>
              <a:t>  row1.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(x, index) =&gt; x + row2[index]</a:t>
            </a:r>
            <a:r>
              <a:rPr lang="en-US" sz="2900" noProof="1"/>
              <a:t>);</a:t>
            </a:r>
          </a:p>
          <a:p>
            <a:r>
              <a:rPr lang="en-US" sz="2900" noProof="1"/>
              <a:t>Console.WriteLine(string.Join(" ", sumArr));</a:t>
            </a:r>
            <a:endParaRPr lang="en-US" sz="29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52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592"/>
            <a:ext cx="10363200" cy="820600"/>
          </a:xfrm>
        </p:spPr>
        <p:txBody>
          <a:bodyPr/>
          <a:lstStyle/>
          <a:p>
            <a:r>
              <a:rPr lang="en-US" dirty="0"/>
              <a:t>Lambda Expressions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14400"/>
            <a:ext cx="3524026" cy="363756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 rot="21003577">
            <a:off x="928495" y="2849136"/>
            <a:ext cx="297709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0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42212" y="2895600"/>
            <a:ext cx="3733800" cy="1099744"/>
          </a:xfrm>
          <a:prstGeom prst="roundRect">
            <a:avLst>
              <a:gd name="adj" fmla="val 5188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  <a:scene3d>
            <a:camera prst="perspectiveHeroicExtremeLeftFacing"/>
            <a:lightRig rig="threePt" dir="t"/>
          </a:scene3d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% 2 == 0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pic>
        <p:nvPicPr>
          <p:cNvPr id="11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 rotWithShape="1">
          <a:blip r:embed="rId3" cstate="print"/>
          <a:srcRect l="4650" t="-10480" r="3968" b="9170"/>
          <a:stretch/>
        </p:blipFill>
        <p:spPr bwMode="auto">
          <a:xfrm>
            <a:off x="2284412" y="1341804"/>
            <a:ext cx="1703958" cy="944196"/>
          </a:xfrm>
          <a:prstGeom prst="roundRect">
            <a:avLst>
              <a:gd name="adj" fmla="val 6322"/>
            </a:avLst>
          </a:prstGeom>
          <a:solidFill>
            <a:srgbClr val="FFFFFF"/>
          </a:solidFill>
          <a:scene3d>
            <a:camera prst="perspectiveHeroicExtremeRightFacing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8995">
            <a:off x="8419598" y="951508"/>
            <a:ext cx="1716805" cy="1744056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72809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885199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sz="3200" dirty="0"/>
              <a:t> hold {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</a:t>
            </a:r>
            <a:r>
              <a:rPr lang="en-US" sz="3200" dirty="0">
                <a:sym typeface="Wingdings" panose="05000000000000000000" pitchFamily="2" charset="2"/>
              </a:rPr>
              <a:t>} pairs</a:t>
            </a:r>
          </a:p>
          <a:p>
            <a:pPr lvl="1">
              <a:spcBef>
                <a:spcPts val="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.Keys</a:t>
            </a:r>
            <a:r>
              <a:rPr lang="en-US" sz="3000" dirty="0">
                <a:sym typeface="Wingdings" panose="05000000000000000000" pitchFamily="2" charset="2"/>
              </a:rPr>
              <a:t> holds a set of unique keys</a:t>
            </a:r>
          </a:p>
          <a:p>
            <a:pPr lvl="1">
              <a:spcBef>
                <a:spcPts val="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.Values</a:t>
            </a:r>
            <a:r>
              <a:rPr lang="en-US" sz="3000" dirty="0">
                <a:sym typeface="Wingdings" panose="05000000000000000000" pitchFamily="2" charset="2"/>
              </a:rPr>
              <a:t> holds a collection of values</a:t>
            </a:r>
          </a:p>
          <a:p>
            <a:pPr lvl="1">
              <a:spcBef>
                <a:spcPts val="0"/>
              </a:spcBef>
            </a:pPr>
            <a:r>
              <a:rPr lang="en-US" sz="3000" dirty="0">
                <a:sym typeface="Wingdings" panose="05000000000000000000" pitchFamily="2" charset="2"/>
              </a:rPr>
              <a:t>When you iterate over dictionary you use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KeyValuePair&lt;K, V&gt;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Lambda</a:t>
            </a:r>
            <a:r>
              <a:rPr lang="en-US" sz="3200" dirty="0">
                <a:sym typeface="Wingdings" panose="05000000000000000000" pitchFamily="2" charset="2"/>
              </a:rPr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LINQ</a:t>
            </a:r>
            <a:r>
              <a:rPr lang="en-US" sz="3200" dirty="0">
                <a:sym typeface="Wingdings" panose="05000000000000000000" pitchFamily="2" charset="2"/>
              </a:rPr>
              <a:t> dramatically simplifies collection processing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822" y="1371600"/>
            <a:ext cx="3196990" cy="23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Dictionaries, Lambda and 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030650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95617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arrays</a:t>
            </a:r>
            <a:r>
              <a:rPr lang="en-US" dirty="0"/>
              <a:t> 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(Maps, Dictionaries)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479612" y="3151094"/>
            <a:ext cx="5359306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206471" y="3143375"/>
            <a:ext cx="5486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3400" dirty="0">
                <a:solidFill>
                  <a:prstClr val="white"/>
                </a:solidFill>
              </a:rPr>
              <a:t>Associative array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9612" y="3931801"/>
            <a:ext cx="5359306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8310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3257297"/>
              </p:ext>
            </p:extLst>
          </p:nvPr>
        </p:nvGraphicFramePr>
        <p:xfrm>
          <a:off x="16805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206471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388951"/>
              </p:ext>
            </p:extLst>
          </p:nvPr>
        </p:nvGraphicFramePr>
        <p:xfrm>
          <a:off x="6532879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41712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68654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4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4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10134600" cy="914400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</a:t>
            </a:r>
            <a:r>
              <a:rPr lang="bg-BG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SortedDictionary&lt;K, V&gt;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Have property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the number of key-value pairs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dirty="0"/>
              <a:t> – a set of unique keys</a:t>
            </a:r>
            <a:endParaRPr lang="bg-BG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dirty="0"/>
              <a:t> – a collection of all values</a:t>
            </a:r>
            <a:endParaRPr lang="bg-BG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Basic operations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2" y="2861398"/>
            <a:ext cx="108822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Dictionary&lt;string, int&gt; dict = new Dictionary&lt;string, int&gt;();</a:t>
            </a:r>
          </a:p>
          <a:p>
            <a:r>
              <a:rPr lang="en-US" sz="2400" noProof="1"/>
              <a:t>foreach(var key in dict.Keys)</a:t>
            </a:r>
          </a:p>
          <a:p>
            <a:r>
              <a:rPr lang="en-US" sz="2400" noProof="1"/>
              <a:t>	Console.WriteLine(key);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812" y="4953000"/>
            <a:ext cx="108822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foreach(var value in dict.Values)</a:t>
            </a:r>
          </a:p>
          <a:p>
            <a:r>
              <a:rPr lang="en-US" sz="2400" noProof="1"/>
              <a:t>	Console.WriteLine(value);</a:t>
            </a:r>
          </a:p>
        </p:txBody>
      </p:sp>
    </p:spTree>
    <p:extLst>
      <p:ext uri="{BB962C8B-B14F-4D97-AF65-F5344CB8AC3E}">
        <p14:creationId xmlns:p14="http://schemas.microsoft.com/office/powerpoint/2010/main" val="25373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10134600" cy="914400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</a:t>
            </a:r>
            <a:r>
              <a:rPr lang="bg-BG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SortedDictionary&lt;K, V&gt;</a:t>
            </a:r>
            <a:r>
              <a:rPr lang="bg-BG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(2)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Boolean </a:t>
            </a:r>
            <a:r>
              <a:rPr lang="en-US" noProof="1"/>
              <a:t>methods: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checks if a key is present in the dictionary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checks if a value is present in the dictionary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/>
              <a:t>check if a key is present in the dictionary and ouputs the value, or returns the default value of the type.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Dictionary&lt;K, V&gt;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29585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010785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29585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010785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29585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010785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328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14E-6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23449 L 0.62255 3.7037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91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7 L 0.62256 3.7037E-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14E-6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328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0595 L 0.62256 3.7037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5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6667 L 0.62255 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91" y="-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328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497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14E-6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 L 0.62255 -2.9629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91" y="-50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12616 L 0.62256 0.0002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Dictionary&lt;K, V&gt;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8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5996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8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5996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18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5996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2686</Words>
  <Application>Microsoft Office PowerPoint</Application>
  <PresentationFormat>Custom</PresentationFormat>
  <Paragraphs>550</Paragraphs>
  <Slides>45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Arial Black</vt:lpstr>
      <vt:lpstr>Calibri</vt:lpstr>
      <vt:lpstr>Consolas</vt:lpstr>
      <vt:lpstr>Wingdings</vt:lpstr>
      <vt:lpstr>Wingdings 2</vt:lpstr>
      <vt:lpstr>SoftUni 16x9</vt:lpstr>
      <vt:lpstr>1_SoftUni 16x9</vt:lpstr>
      <vt:lpstr>Dictionaries, Lambda and LINQ</vt:lpstr>
      <vt:lpstr>Table of Contents</vt:lpstr>
      <vt:lpstr>Questions?</vt:lpstr>
      <vt:lpstr>Associative Arrays</vt:lpstr>
      <vt:lpstr>Associative Arrays (Maps, Dictionaries)</vt:lpstr>
      <vt:lpstr>Dictionary&lt;K, V&gt;, SortedDictionary&lt;K, V&gt;</vt:lpstr>
      <vt:lpstr>Dictionary&lt;K, V&gt;, SortedDictionary&lt;K, V&gt;(2)</vt:lpstr>
      <vt:lpstr>Dictionary&lt;K, V&gt; – Add()</vt:lpstr>
      <vt:lpstr>Dictionary&lt;K, V&gt; – Remove()</vt:lpstr>
      <vt:lpstr>Looping through dictionaries</vt:lpstr>
      <vt:lpstr>Phonebook – Dictionary Example</vt:lpstr>
      <vt:lpstr>Problem: Odd Occurrences</vt:lpstr>
      <vt:lpstr>Solution: Odd Occurrences</vt:lpstr>
      <vt:lpstr>SortedDictionary&lt;K, V&gt; – Example</vt:lpstr>
      <vt:lpstr>Events – SortedDictionary Example</vt:lpstr>
      <vt:lpstr>Problem: Count Real Numbers </vt:lpstr>
      <vt:lpstr>Solution: Count Real Numbers</vt:lpstr>
      <vt:lpstr>Associative Arrays</vt:lpstr>
      <vt:lpstr>Lambda Functions and LINQ</vt:lpstr>
      <vt:lpstr>Math Operations</vt:lpstr>
      <vt:lpstr>Problem: Sum, Min, Max, Average</vt:lpstr>
      <vt:lpstr>Solution: Sum, Min, Max, Average</vt:lpstr>
      <vt:lpstr>Reading Collections on a Single Line</vt:lpstr>
      <vt:lpstr>Converting Collections</vt:lpstr>
      <vt:lpstr>Sorting Collections</vt:lpstr>
      <vt:lpstr>Sorting Collections(2)</vt:lpstr>
      <vt:lpstr>Take/Skip N Elements from Collection</vt:lpstr>
      <vt:lpstr>Problem: Largest 3 Numbers</vt:lpstr>
      <vt:lpstr>Solution: Largest 3 Numbers</vt:lpstr>
      <vt:lpstr>Lambda Expressions</vt:lpstr>
      <vt:lpstr>Lambda Functions</vt:lpstr>
      <vt:lpstr>Filter Collections</vt:lpstr>
      <vt:lpstr>Filtering and Sorting with Lambda Functions</vt:lpstr>
      <vt:lpstr>Getting Unique Elements from Collection</vt:lpstr>
      <vt:lpstr>Problem: Short Words Sorted</vt:lpstr>
      <vt:lpstr>Solution: Short Words Sorted</vt:lpstr>
      <vt:lpstr>Take Single Element from Collection</vt:lpstr>
      <vt:lpstr>Other Operations over Collections</vt:lpstr>
      <vt:lpstr>Problem: Fold and Sum</vt:lpstr>
      <vt:lpstr>Solution: Fold and Sum</vt:lpstr>
      <vt:lpstr>Lambda Expressions and LINQ</vt:lpstr>
      <vt:lpstr>Summary</vt:lpstr>
      <vt:lpstr>Dictionaries, Lambda and LINQ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Dictionaries, Lambda and LINQ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2016-10-05T13:20:19Z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