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4"/>
  </p:notesMasterIdLst>
  <p:handoutMasterIdLst>
    <p:handoutMasterId r:id="rId25"/>
  </p:handoutMasterIdLst>
  <p:sldIdLst>
    <p:sldId id="297" r:id="rId4"/>
    <p:sldId id="298" r:id="rId5"/>
    <p:sldId id="299" r:id="rId6"/>
    <p:sldId id="315" r:id="rId7"/>
    <p:sldId id="316" r:id="rId8"/>
    <p:sldId id="300" r:id="rId9"/>
    <p:sldId id="301" r:id="rId10"/>
    <p:sldId id="302" r:id="rId11"/>
    <p:sldId id="303" r:id="rId12"/>
    <p:sldId id="304" r:id="rId13"/>
    <p:sldId id="305" r:id="rId14"/>
    <p:sldId id="308" r:id="rId15"/>
    <p:sldId id="311" r:id="rId16"/>
    <p:sldId id="328" r:id="rId17"/>
    <p:sldId id="329" r:id="rId18"/>
    <p:sldId id="330" r:id="rId19"/>
    <p:sldId id="331" r:id="rId20"/>
    <p:sldId id="312" r:id="rId21"/>
    <p:sldId id="313" r:id="rId22"/>
    <p:sldId id="310" r:id="rId23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3" autoAdjust="0"/>
    <p:restoredTop sz="94660" autoAdjust="0"/>
  </p:normalViewPr>
  <p:slideViewPr>
    <p:cSldViewPr showGuides="1">
      <p:cViewPr varScale="1">
        <p:scale>
          <a:sx n="92" d="100"/>
          <a:sy n="92" d="100"/>
        </p:scale>
        <p:origin x="1725" y="54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2024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7285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小组成员：何宜庚、张明涛、张耘硕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张耘硕：设计发帖回帖的功能。负责</a:t>
            </a:r>
            <a:r>
              <a:rPr lang="zh-CN" altLang="zh-CN"/>
              <a:t>设置整个团队的工作</a:t>
            </a:r>
            <a:r>
              <a:rPr lang="zh-CN" altLang="zh-CN"/>
              <a:t>计划。</a:t>
            </a:r>
            <a:endParaRPr lang="zh-CN" altLang="zh-CN"/>
          </a:p>
          <a:p>
            <a:pPr eaLnBrk="1" hangingPunct="1"/>
            <a:r>
              <a:rPr lang="zh-CN" altLang="zh-CN"/>
              <a:t>何宜庚：设计管理员功能，实现对平台的监管。负责队员之间的沟通与</a:t>
            </a:r>
            <a:r>
              <a:rPr lang="zh-CN" altLang="zh-CN"/>
              <a:t>协调。</a:t>
            </a:r>
            <a:endParaRPr lang="zh-CN" altLang="zh-CN"/>
          </a:p>
          <a:p>
            <a:pPr eaLnBrk="1" hangingPunct="1"/>
            <a:r>
              <a:rPr lang="zh-CN" altLang="zh-CN"/>
              <a:t>张明涛：设计前端页面，并将其与功能捆绑。负责所有内容的整理与</a:t>
            </a:r>
            <a:r>
              <a:rPr lang="zh-CN" altLang="zh-CN"/>
              <a:t>测试。</a:t>
            </a:r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41325" y="1628775"/>
          <a:ext cx="8392795" cy="4366260"/>
        </p:xfrm>
        <a:graphic>
          <a:graphicData uri="http://schemas.openxmlformats.org/drawingml/2006/table">
            <a:tbl>
              <a:tblPr/>
              <a:tblGrid>
                <a:gridCol w="1018540"/>
                <a:gridCol w="2165350"/>
                <a:gridCol w="2252345"/>
                <a:gridCol w="2956560"/>
              </a:tblGrid>
              <a:tr h="321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任务名称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计划时间长度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实际耗费时间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发表观点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11-13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11-13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实现发帖回帖删帖等</a:t>
                      </a: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操作。</a:t>
                      </a:r>
                      <a:endParaRPr lang="zh-CN" altLang="en-US" sz="11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7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添加好友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12-15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用户之间可以进行添加</a:t>
                      </a: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好友。</a:t>
                      </a:r>
                      <a:endParaRPr lang="zh-CN" altLang="en-US" sz="11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73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评论和点赞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11-13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11-13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用户可以对帖子进行点赞</a:t>
                      </a: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评论。</a:t>
                      </a:r>
                      <a:endParaRPr lang="zh-CN" altLang="en-US" sz="11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7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审核新观点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11-13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11-13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管理员模式对帖子进行管理，检查所有内容是否</a:t>
                      </a: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符合社区规定。</a:t>
                      </a:r>
                      <a:endParaRPr lang="zh-CN" altLang="en-US" sz="11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7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查看好友列表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12-15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用户可以查询自己的好友</a:t>
                      </a:r>
                      <a:r>
                        <a:rPr lang="zh-CN" altLang="en-US" sz="11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列表。</a:t>
                      </a:r>
                      <a:endParaRPr lang="zh-CN" altLang="en-US" sz="11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7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收集</a:t>
                      </a:r>
                      <a:r>
                        <a:rPr lang="zh-CN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反馈</a:t>
                      </a:r>
                      <a:endParaRPr lang="zh-CN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15-17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15-</a:t>
                      </a:r>
                      <a:endParaRPr lang="en-US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管理员可以收集用户对平台的满意度</a:t>
                      </a:r>
                      <a:r>
                        <a:rPr lang="zh-CN" altLang="en-US" sz="11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信息。</a:t>
                      </a:r>
                      <a:endParaRPr lang="zh-CN" altLang="en-US" sz="11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技术可行性</a:t>
            </a:r>
            <a:endParaRPr lang="zh-CN" altLang="zh-CN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技术能力：本组成员具备实现项目的能力以及</a:t>
            </a:r>
            <a:r>
              <a:rPr lang="zh-CN" altLang="zh-CN"/>
              <a:t>硬件支持。</a:t>
            </a:r>
            <a:endParaRPr lang="zh-CN" altLang="zh-CN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技术风险：对于技术风险，我们组间会积极交流意见以及查询资料，</a:t>
            </a:r>
            <a:r>
              <a:rPr lang="zh-CN" altLang="zh-CN"/>
              <a:t>克服困难。</a:t>
            </a:r>
            <a:endParaRPr lang="zh-CN" altLang="zh-CN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技术成熟度：使用的技术都已经发行多年，如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tomcat</a:t>
            </a:r>
            <a:r>
              <a:rPr lang="zh-CN" altLang="en-US"/>
              <a:t>等，在本项目前也有很多相似的成功案例</a:t>
            </a:r>
            <a:r>
              <a:rPr lang="zh-CN" altLang="zh-CN"/>
              <a:t>。</a:t>
            </a:r>
            <a:endParaRPr lang="zh-CN" altLang="zh-CN"/>
          </a:p>
          <a:p>
            <a:pPr marL="228600" lvl="0" indent="-227330" eaLnBrk="1" hangingPunct="1">
              <a:buFont typeface="Wingdings" panose="05000000000000000000" charset="0"/>
              <a:buChar char="§"/>
            </a:pPr>
            <a:r>
              <a:rPr lang="zh-CN" altLang="zh-CN">
                <a:solidFill>
                  <a:srgbClr val="000000"/>
                </a:solidFill>
              </a:rPr>
              <a:t>操作可行性</a:t>
            </a:r>
            <a:endParaRPr lang="zh-CN" altLang="zh-CN">
              <a:solidFill>
                <a:srgbClr val="00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组织能力：经过</a:t>
            </a:r>
            <a:r>
              <a:rPr lang="en-US" altLang="zh-CN"/>
              <a:t>lab2</a:t>
            </a:r>
            <a:r>
              <a:rPr lang="zh-CN" altLang="en-US"/>
              <a:t>的实验，团队初步具备对项目的管理能力。</a:t>
            </a:r>
            <a:endParaRPr lang="zh-CN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用户接受度：会进行用户满意度调差并根据收集到的信息</a:t>
            </a:r>
            <a:r>
              <a:rPr lang="zh-CN" altLang="zh-CN"/>
              <a:t>逐步调整。</a:t>
            </a:r>
            <a:endParaRPr lang="zh-CN" altLang="zh-CN"/>
          </a:p>
          <a:p>
            <a:pPr marL="228600" lvl="0" indent="-227330" eaLnBrk="1" hangingPunct="1">
              <a:buFont typeface="Wingdings" panose="05000000000000000000" charset="0"/>
              <a:buChar char="§"/>
            </a:pPr>
            <a:r>
              <a:rPr lang="zh-CN" altLang="zh-CN">
                <a:solidFill>
                  <a:srgbClr val="000000"/>
                </a:solidFill>
              </a:rPr>
              <a:t>时间可行性</a:t>
            </a:r>
            <a:endParaRPr lang="zh-CN" altLang="zh-CN">
              <a:solidFill>
                <a:srgbClr val="00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时间规划：根据第一轮迭代的进度以及原有规划，项目可以在第二轮迭代前</a:t>
            </a:r>
            <a:r>
              <a:rPr lang="zh-CN" altLang="zh-CN"/>
              <a:t>完成。</a:t>
            </a:r>
            <a:endParaRPr lang="zh-CN" altLang="zh-CN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关键路径：</a:t>
            </a:r>
            <a:r>
              <a:rPr lang="zh-CN" altLang="zh-CN"/>
              <a:t>项目相应的难点已经在不断的进行分析以及思考</a:t>
            </a:r>
            <a:r>
              <a:rPr lang="zh-CN" altLang="zh-CN"/>
              <a:t>解决方案。</a:t>
            </a:r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登录</a:t>
            </a:r>
            <a:r>
              <a:rPr lang="zh-CN" altLang="zh-CN"/>
              <a:t>界面：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1988820"/>
            <a:ext cx="6393180" cy="40087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工大</a:t>
            </a:r>
            <a:r>
              <a:rPr lang="zh-CN" altLang="zh-CN"/>
              <a:t>圈子：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917065"/>
            <a:ext cx="681926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管理员</a:t>
            </a:r>
            <a:r>
              <a:rPr lang="zh-CN" altLang="zh-CN"/>
              <a:t>界面：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061210"/>
            <a:ext cx="6647180" cy="3562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板块</a:t>
            </a:r>
            <a:r>
              <a:rPr lang="zh-CN" altLang="zh-CN"/>
              <a:t>界面：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132965"/>
            <a:ext cx="6717030" cy="36328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新用户</a:t>
            </a:r>
            <a:r>
              <a:rPr lang="zh-CN" altLang="zh-CN"/>
              <a:t>注册界面：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221230"/>
            <a:ext cx="6778625" cy="36398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第一轮迭代已经完成了点赞评论等预期</a:t>
            </a:r>
            <a:r>
              <a:rPr lang="zh-CN" altLang="en-US" noProof="1"/>
              <a:t>目标。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第二轮迭代需要完善好友</a:t>
            </a:r>
            <a:r>
              <a:rPr lang="zh-CN" altLang="en-US" noProof="1"/>
              <a:t>列表以及其对应的</a:t>
            </a:r>
            <a:r>
              <a:rPr lang="zh-CN" altLang="en-US" noProof="1"/>
              <a:t>其他功能。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可能会修改完善以往已经实现的功能以及随时增添新的</a:t>
            </a:r>
            <a:r>
              <a:rPr lang="zh-CN" altLang="en-US" noProof="1"/>
              <a:t>功能。</a:t>
            </a:r>
            <a:endParaRPr lang="zh-CN" altLang="en-US" noProof="1"/>
          </a:p>
          <a:p>
            <a:pPr marL="0" indent="0" eaLnBrk="1" hangingPunct="1">
              <a:buNone/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9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zh-CN" altLang="en-US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将根据所提交材料进行评价，并给出意见和建议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工大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圈子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2103501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张耘硕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2021111966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i="0" u="none" strike="noStrike" cap="none" normalizeH="0" baseline="0">
                          <a:ln>
                            <a:noFill/>
                          </a:ln>
                          <a:effectLst/>
                          <a:ea typeface="宋体" panose="02010600030101010101" pitchFamily="2" charset="-122"/>
                        </a:rPr>
                        <a:t>641265208@qq.com</a:t>
                      </a:r>
                      <a:endParaRPr kumimoji="0" lang="zh-CN" altLang="zh-CN" sz="2000" i="0" u="none" strike="noStrike" cap="none" normalizeH="0" baseline="0">
                        <a:ln>
                          <a:noFill/>
                        </a:ln>
                        <a:effectLst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何宜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庚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2021110775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2012935280@qq.com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张明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涛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2021111391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1578044966@qq.com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https://github.com/randtaro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刘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铭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可用图或文字简要介绍所选系统的基本背景、现实意义、用户类型及需求等。</a:t>
            </a:r>
            <a:endParaRPr lang="zh-CN" altLang="en-US"/>
          </a:p>
          <a:p>
            <a:pPr eaLnBrk="1" hangingPunct="1"/>
            <a:r>
              <a:rPr lang="zh-CN" altLang="en-US"/>
              <a:t>基本</a:t>
            </a:r>
            <a:r>
              <a:rPr lang="zh-CN" altLang="en-US"/>
              <a:t>背景：</a:t>
            </a:r>
            <a:endParaRPr lang="zh-CN" altLang="en-US"/>
          </a:p>
          <a:p>
            <a:pPr marL="457200" lvl="1" indent="-227330"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</a:rPr>
              <a:t>构建工大人自己的圈子，用户可以通过圈子发表观点，用户之间可添加好友，添加好友后能够对好友的消息进行转发评论和点赞。管理员可以用户进行管理，包括添加、删除和修改用户的状态。</a:t>
            </a:r>
            <a:endParaRPr lang="zh-CN" altLang="en-US" sz="180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/>
              <a:t>现实</a:t>
            </a:r>
            <a:r>
              <a:rPr lang="zh-CN" altLang="en-US"/>
              <a:t>意义：</a:t>
            </a:r>
            <a:endParaRPr lang="zh-CN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人际关系拓展：用户可以通过添加好友扩展自己的社交圈，增强人与人之间的联系。</a:t>
            </a:r>
            <a:endParaRPr lang="zh-CN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观点交流：用户可以在圈子中分享自己的观点和想法，进行有意义的讨论和交流，促进思想碰撞和观点交融。</a:t>
            </a:r>
            <a:endParaRPr lang="zh-CN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信息分享：用户可以通过转发、评论和点赞等功能传播信息，加快信息流通，扩大信息的覆盖面和影响力。</a:t>
            </a:r>
            <a:endParaRPr lang="zh-CN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内容发现：用户能够发现和关注感兴趣的话题和观点，提高信息获取的效率和质量。</a:t>
            </a:r>
            <a:endParaRPr lang="zh-CN" altLang="en-US"/>
          </a:p>
          <a:p>
            <a:pPr marL="228600" lvl="0" indent="-227330" eaLnBrk="1" hangingPunct="1">
              <a:buFont typeface="Wingdings" panose="05000000000000000000" charset="0"/>
              <a:buChar char="§"/>
            </a:pPr>
            <a:endParaRPr lang="zh-CN" altLang="en-US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0803"/>
            <a:ext cx="8208962" cy="5113337"/>
          </a:xfrm>
        </p:spPr>
        <p:txBody>
          <a:bodyPr/>
          <a:lstStyle/>
          <a:p>
            <a:pPr marL="228600" lvl="0" indent="-227330" eaLnBrk="1" hangingPunct="1">
              <a:buFont typeface="Wingdings" panose="05000000000000000000" charset="0"/>
              <a:buChar char="§"/>
            </a:pPr>
            <a:r>
              <a:rPr lang="zh-CN" altLang="en-US">
                <a:sym typeface="+mn-ea"/>
              </a:rPr>
              <a:t>用户类型及需求：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marL="228600" lvl="0" indent="-227330" eaLnBrk="1" hangingPunct="1">
              <a:buFont typeface="Wingdings" panose="05000000000000000000" charset="0"/>
              <a:buChar char="§"/>
            </a:pPr>
            <a:r>
              <a:rPr lang="en-US" altLang="zh-CN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sym typeface="+mn-ea"/>
              </a:rPr>
              <a:t>、普通用户：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+mn-ea"/>
              </a:rPr>
              <a:t>社交互动：希望能够添加好友，关注感兴趣的人，进行交流和互动。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+mn-ea"/>
              </a:rPr>
              <a:t>内容分享：希望能发表自己的观点、分享信息，得到他人的关注和反馈。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+mn-ea"/>
              </a:rPr>
              <a:t>内容消费：希望获取有趣、有用的信息，阅读他人的观点和分享的内容。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+mn-ea"/>
              </a:rPr>
              <a:t>反馈机制：希望通过评论、点赞等方式对他人的内容进行反馈，表达自己的态度。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marL="228600" lvl="0" indent="-227330" eaLnBrk="1" hangingPunct="1">
              <a:buFont typeface="Wingdings" panose="05000000000000000000" charset="0"/>
              <a:buChar char="§"/>
            </a:pPr>
            <a:r>
              <a:rPr lang="en-US" altLang="zh-CN">
                <a:solidFill>
                  <a:srgbClr val="00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000000"/>
                </a:solidFill>
                <a:sym typeface="+mn-ea"/>
              </a:rPr>
              <a:t>、社区管理员：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+mn-ea"/>
              </a:rPr>
              <a:t>用户管理：希望能够管理用户，添加、删除或修改用户的状态，确保社区的健康和安全。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+mn-ea"/>
              </a:rPr>
              <a:t>内容审核：希望有权限审核和管理用户发布的内容，删除违规内容，维持社区秩序。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+mn-ea"/>
              </a:rPr>
              <a:t>用户支持：希望能够处理用户反馈和投诉，提供及时的支持和帮助。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+mn-ea"/>
              </a:rPr>
              <a:t>数据监控：希望能够监控社区的活跃度、用户行为和内容趋势，进行数据分析和决策。</a:t>
            </a:r>
            <a:endParaRPr lang="zh-CN" altLang="en-US">
              <a:solidFill>
                <a:srgbClr val="000000"/>
              </a:solidFill>
              <a:sym typeface="+mn-ea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lvl="0" indent="-227330" eaLnBrk="1" hangingPunct="1">
              <a:buFont typeface="Wingdings" panose="05000000000000000000" charset="0"/>
              <a:buChar char="§"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、开发者/技术支持：</a:t>
            </a:r>
            <a:endParaRPr lang="zh-CN" altLang="en-US">
              <a:sym typeface="+mn-ea"/>
            </a:endParaRPr>
          </a:p>
          <a:p>
            <a:pPr marL="744220" lvl="1" indent="-285750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功能扩展：希望能够根据用户需求不断优化和扩展平台功能，提升用户体验。</a:t>
            </a:r>
            <a:endParaRPr lang="zh-CN" altLang="en-US">
              <a:sym typeface="+mn-ea"/>
            </a:endParaRPr>
          </a:p>
          <a:p>
            <a:pPr marL="744220" lvl="1" indent="-285750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系统维护：希望能够监控和维护平台的稳定性和安全性，确保系统的正常运行。</a:t>
            </a:r>
            <a:endParaRPr lang="zh-CN" altLang="en-US">
              <a:sym typeface="+mn-ea"/>
            </a:endParaRPr>
          </a:p>
          <a:p>
            <a:pPr marL="744220" lvl="1" indent="-285750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用户反馈：希望获取用户的反馈和建议，改进平台的性能和功能。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844358"/>
            <a:ext cx="8208962" cy="5113337"/>
          </a:xfrm>
        </p:spPr>
        <p:txBody>
          <a:bodyPr/>
          <a:lstStyle/>
          <a:p>
            <a:pPr eaLnBrk="1" hangingPunct="1"/>
            <a:r>
              <a:rPr lang="zh-CN" altLang="en-US" dirty="0"/>
              <a:t>注册新用户：新用户可以注册身份，即选择性别以及更改</a:t>
            </a:r>
            <a:r>
              <a:rPr lang="zh-CN" altLang="en-US" dirty="0"/>
              <a:t>头像，并为自己的账号设置密码。</a:t>
            </a:r>
            <a:endParaRPr lang="zh-CN" altLang="en-US" dirty="0"/>
          </a:p>
          <a:p>
            <a:pPr eaLnBrk="1" hangingPunct="1"/>
            <a:r>
              <a:rPr lang="zh-CN" altLang="en-US" dirty="0"/>
              <a:t>发表</a:t>
            </a:r>
            <a:r>
              <a:rPr lang="zh-CN" altLang="en-US" dirty="0"/>
              <a:t>观点：普通用户可以进行发帖回帖的操作，并对帖子进行点赞等</a:t>
            </a:r>
            <a:r>
              <a:rPr lang="zh-CN" altLang="en-US" dirty="0"/>
              <a:t>操作。</a:t>
            </a:r>
            <a:endParaRPr lang="zh-CN" altLang="en-US" dirty="0"/>
          </a:p>
          <a:p>
            <a:pPr eaLnBrk="1" hangingPunct="1"/>
            <a:r>
              <a:rPr lang="zh-CN" altLang="en-US" dirty="0"/>
              <a:t>添加好友：用户之间可以添加好友，互为好友的用户可以对好友的消息进行转发点赞和评论。</a:t>
            </a:r>
            <a:endParaRPr lang="zh-CN" altLang="en-US" dirty="0"/>
          </a:p>
          <a:p>
            <a:pPr eaLnBrk="1" hangingPunct="1"/>
            <a:r>
              <a:rPr lang="zh-CN" altLang="en-US" dirty="0"/>
              <a:t>管理员：管理员可以登录管理员账号，对用户、帖子、板块进行管理，确保所有内容都符合社区规定，以此来保持社区内容的质量和安全。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1628458"/>
            <a:ext cx="8208962" cy="5113337"/>
          </a:xfrm>
        </p:spPr>
        <p:txBody>
          <a:bodyPr/>
          <a:lstStyle/>
          <a:p>
            <a:pPr eaLnBrk="1" hangingPunct="1"/>
            <a:r>
              <a:rPr lang="zh-CN" altLang="en-US"/>
              <a:t>可用性</a:t>
            </a:r>
            <a:r>
              <a:rPr lang="zh-CN" altLang="en-US"/>
              <a:t>高：</a:t>
            </a:r>
            <a:endParaRPr lang="zh-CN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系统提供简洁友好的用户界面，便于用户操作。</a:t>
            </a:r>
            <a:endParaRPr lang="zh-CN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系统提供及时的反馈机制，帮助用户了解操作结果和系统状态。</a:t>
            </a:r>
            <a:endParaRPr lang="zh-CN" altLang="en-US"/>
          </a:p>
          <a:p>
            <a:pPr marL="228600" lvl="0" indent="-227330" eaLnBrk="1" hangingPunct="1">
              <a:buFont typeface="Wingdings" panose="05000000000000000000" charset="0"/>
              <a:buChar char="§"/>
            </a:pPr>
            <a:r>
              <a:rPr lang="zh-CN" altLang="en-US">
                <a:solidFill>
                  <a:srgbClr val="000000"/>
                </a:solidFill>
              </a:rPr>
              <a:t>性能：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-227330" eaLnBrk="1" hangingPunct="1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000000"/>
                </a:solidFill>
              </a:rPr>
              <a:t>由于本系统外接</a:t>
            </a:r>
            <a:r>
              <a:rPr lang="en-US" altLang="zh-CN">
                <a:solidFill>
                  <a:srgbClr val="000000"/>
                </a:solidFill>
              </a:rPr>
              <a:t>MySQL</a:t>
            </a:r>
            <a:r>
              <a:rPr lang="zh-CN" altLang="en-US">
                <a:solidFill>
                  <a:srgbClr val="000000"/>
                </a:solidFill>
              </a:rPr>
              <a:t>数据库，因此响应时间短且可扩展性</a:t>
            </a:r>
            <a:r>
              <a:rPr lang="zh-CN" altLang="en-US">
                <a:solidFill>
                  <a:srgbClr val="000000"/>
                </a:solidFill>
              </a:rPr>
              <a:t>好。</a:t>
            </a:r>
            <a:endParaRPr lang="zh-CN" altLang="en-US">
              <a:solidFill>
                <a:srgbClr val="000000"/>
              </a:solidFill>
            </a:endParaRPr>
          </a:p>
          <a:p>
            <a:pPr marL="228600" lvl="0" indent="-227330" eaLnBrk="1" hangingPunct="1">
              <a:buFont typeface="Wingdings" panose="05000000000000000000" charset="0"/>
              <a:buChar char="§"/>
            </a:pPr>
            <a:r>
              <a:rPr lang="zh-CN" altLang="en-US">
                <a:solidFill>
                  <a:srgbClr val="000000"/>
                </a:solidFill>
              </a:rPr>
              <a:t>可维护性</a:t>
            </a:r>
            <a:endParaRPr lang="zh-CN" altLang="en-US">
              <a:solidFill>
                <a:srgbClr val="00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系统采用良好的编码规范和设计模式，保证代码的可读性和可维护性。</a:t>
            </a:r>
            <a:endParaRPr lang="zh-CN" altLang="en-US">
              <a:solidFill>
                <a:srgbClr val="00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系统具备良好的模块化设计，方便进行功能扩展和更新。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484630"/>
            <a:ext cx="6254750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编程语言：</a:t>
            </a:r>
            <a:r>
              <a:rPr lang="en-US" altLang="zh-CN"/>
              <a:t>Java</a:t>
            </a:r>
            <a:endParaRPr lang="zh-CN" altLang="en-US"/>
          </a:p>
          <a:p>
            <a:pPr eaLnBrk="1" hangingPunct="1"/>
            <a:r>
              <a:rPr lang="zh-CN" altLang="en-US"/>
              <a:t>开发环境：</a:t>
            </a:r>
            <a:r>
              <a:rPr lang="en-US" altLang="zh-CN"/>
              <a:t>Eclipse/JavaIdea/VsCode</a:t>
            </a:r>
            <a:endParaRPr lang="zh-CN" altLang="en-US"/>
          </a:p>
          <a:p>
            <a:pPr eaLnBrk="1" hangingPunct="1"/>
            <a:r>
              <a:rPr lang="zh-CN" altLang="en-US"/>
              <a:t>运行环境：</a:t>
            </a:r>
            <a:r>
              <a:rPr lang="en-US" altLang="zh-CN"/>
              <a:t>Tomcat</a:t>
            </a:r>
            <a:r>
              <a:rPr lang="zh-CN" altLang="en-US"/>
              <a:t>服务器、</a:t>
            </a:r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  <a:p>
            <a:pPr eaLnBrk="1" hangingPunct="1"/>
            <a:r>
              <a:rPr lang="zh-CN" altLang="en-US"/>
              <a:t>主要技术：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Tomcat</a:t>
            </a:r>
            <a:r>
              <a:rPr lang="zh-CN" altLang="en-US"/>
              <a:t>、</a:t>
            </a:r>
            <a:r>
              <a:rPr lang="en-US" altLang="zh-CN"/>
              <a:t>SQL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59*229"/>
  <p:tag name="TABLE_ENDDRAG_RECT" val="36*238*659*229"/>
</p:tagLst>
</file>

<file path=ppt/tags/tag2.xml><?xml version="1.0" encoding="utf-8"?>
<p:tagLst xmlns:p="http://schemas.openxmlformats.org/presentationml/2006/main">
  <p:tag name="commondata" val="eyJoZGlkIjoiMzc5MGE2ZDBiNGZjMjQ0ZDFkNDczY2Q4YjQ4Yjg4NDMifQ==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2334</Words>
  <Application>WPS 演示</Application>
  <PresentationFormat>全屏显示(4:3)</PresentationFormat>
  <Paragraphs>261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Wingdings</vt:lpstr>
      <vt:lpstr>微软雅黑</vt:lpstr>
      <vt:lpstr>Arial Unicode MS</vt:lpstr>
      <vt:lpstr>1_CITRUS</vt:lpstr>
      <vt:lpstr>2_CITRUS</vt:lpstr>
      <vt:lpstr>哈工大计算学部2024年春季学期 《软件工程》Project 第1轮 检查汇报</vt:lpstr>
      <vt:lpstr>选题与分组</vt:lpstr>
      <vt:lpstr>对题目的理解</vt:lpstr>
      <vt:lpstr>对题目的理解</vt:lpstr>
      <vt:lpstr>对题目的理解</vt:lpstr>
      <vt:lpstr>功能清单</vt:lpstr>
      <vt:lpstr>非功能需求</vt:lpstr>
      <vt:lpstr>系统的体系结构构思</vt:lpstr>
      <vt:lpstr>系统开发技术</vt:lpstr>
      <vt:lpstr>团队分工</vt:lpstr>
      <vt:lpstr>开发进度计划</vt:lpstr>
      <vt:lpstr>可行性分析</vt:lpstr>
      <vt:lpstr>第1轮成果</vt:lpstr>
      <vt:lpstr>第1轮成果</vt:lpstr>
      <vt:lpstr>第1轮成果</vt:lpstr>
      <vt:lpstr>第1轮成果</vt:lpstr>
      <vt:lpstr>第1轮成果</vt:lpstr>
      <vt:lpstr>小结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Z</cp:lastModifiedBy>
  <cp:revision>439</cp:revision>
  <dcterms:created xsi:type="dcterms:W3CDTF">2007-06-25T17:21:00Z</dcterms:created>
  <dcterms:modified xsi:type="dcterms:W3CDTF">2024-06-09T12:45:58Z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A83FD8D95B2643BB8C433BB70A8FEA27_13</vt:lpwstr>
  </property>
  <property fmtid="{D5CDD505-2E9C-101B-9397-08002B2CF9AE}" pid="3" name="KSOProductBuildVer">
    <vt:lpwstr>2052-12.1.0.16929</vt:lpwstr>
  </property>
</Properties>
</file>