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FB7689-5266-2BAF-E6B4-8484B9541707}" v="73" dt="2025-03-10T16:32:36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3DAB9-7E46-4F87-83B5-61CA0B418E6C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B95E6B3-9BA1-4F47-B36F-DE97969806F5}">
      <dgm:prSet/>
      <dgm:spPr/>
      <dgm:t>
        <a:bodyPr/>
        <a:lstStyle/>
        <a:p>
          <a:r>
            <a:rPr lang="en-US" b="1"/>
            <a:t>Lithographic and Non-Lithographic Processes</a:t>
          </a:r>
          <a:r>
            <a:rPr lang="en-US"/>
            <a:t> are techniques for </a:t>
          </a:r>
          <a:r>
            <a:rPr lang="en-US" b="1"/>
            <a:t>nanostructure fabrication</a:t>
          </a:r>
          <a:r>
            <a:rPr lang="en-US"/>
            <a:t>.</a:t>
          </a:r>
        </a:p>
      </dgm:t>
    </dgm:pt>
    <dgm:pt modelId="{0B817F87-1E87-490C-8D1B-578206DE72B7}" type="parTrans" cxnId="{2F1F7BA1-2799-4703-97BC-91F8247A5A7B}">
      <dgm:prSet/>
      <dgm:spPr/>
      <dgm:t>
        <a:bodyPr/>
        <a:lstStyle/>
        <a:p>
          <a:endParaRPr lang="en-US"/>
        </a:p>
      </dgm:t>
    </dgm:pt>
    <dgm:pt modelId="{D54A14A2-88CA-40A1-8897-F51489735628}" type="sibTrans" cxnId="{2F1F7BA1-2799-4703-97BC-91F8247A5A7B}">
      <dgm:prSet/>
      <dgm:spPr/>
      <dgm:t>
        <a:bodyPr/>
        <a:lstStyle/>
        <a:p>
          <a:endParaRPr lang="en-US"/>
        </a:p>
      </dgm:t>
    </dgm:pt>
    <dgm:pt modelId="{0902E31B-15CA-470F-99EC-9870BF57C74F}">
      <dgm:prSet/>
      <dgm:spPr/>
      <dgm:t>
        <a:bodyPr/>
        <a:lstStyle/>
        <a:p>
          <a:r>
            <a:rPr lang="en-US" b="1"/>
            <a:t>Lithographic Process</a:t>
          </a:r>
          <a:r>
            <a:rPr lang="en-US"/>
            <a:t>: Uses chemical/mask-based patterning.</a:t>
          </a:r>
        </a:p>
      </dgm:t>
    </dgm:pt>
    <dgm:pt modelId="{B4E21563-607A-4684-9702-2A0D47D322B9}" type="parTrans" cxnId="{79E0FB4E-70C3-414D-AE4E-171E4FEA4E22}">
      <dgm:prSet/>
      <dgm:spPr/>
      <dgm:t>
        <a:bodyPr/>
        <a:lstStyle/>
        <a:p>
          <a:endParaRPr lang="en-US"/>
        </a:p>
      </dgm:t>
    </dgm:pt>
    <dgm:pt modelId="{78A338BB-A070-46EC-87BC-51D0101A22C9}" type="sibTrans" cxnId="{79E0FB4E-70C3-414D-AE4E-171E4FEA4E22}">
      <dgm:prSet/>
      <dgm:spPr/>
      <dgm:t>
        <a:bodyPr/>
        <a:lstStyle/>
        <a:p>
          <a:endParaRPr lang="en-US"/>
        </a:p>
      </dgm:t>
    </dgm:pt>
    <dgm:pt modelId="{32ABF636-0141-49B6-8E63-7716828678A6}">
      <dgm:prSet/>
      <dgm:spPr/>
      <dgm:t>
        <a:bodyPr/>
        <a:lstStyle/>
        <a:p>
          <a:r>
            <a:rPr lang="en-US" b="1"/>
            <a:t>Non-Lithographic Process</a:t>
          </a:r>
          <a:r>
            <a:rPr lang="en-US"/>
            <a:t>: Based on </a:t>
          </a:r>
          <a:r>
            <a:rPr lang="en-US" b="1"/>
            <a:t>self-organization and deposition techniques</a:t>
          </a:r>
          <a:r>
            <a:rPr lang="en-US"/>
            <a:t>.</a:t>
          </a:r>
        </a:p>
      </dgm:t>
    </dgm:pt>
    <dgm:pt modelId="{73E87926-C7E8-4721-AC57-FDC714D069D0}" type="parTrans" cxnId="{D3478DA0-BA8C-43AC-BF9D-90904B1244C5}">
      <dgm:prSet/>
      <dgm:spPr/>
      <dgm:t>
        <a:bodyPr/>
        <a:lstStyle/>
        <a:p>
          <a:endParaRPr lang="en-US"/>
        </a:p>
      </dgm:t>
    </dgm:pt>
    <dgm:pt modelId="{01FB9CA9-B63C-469D-8D9F-1898538B5F9F}" type="sibTrans" cxnId="{D3478DA0-BA8C-43AC-BF9D-90904B1244C5}">
      <dgm:prSet/>
      <dgm:spPr/>
      <dgm:t>
        <a:bodyPr/>
        <a:lstStyle/>
        <a:p>
          <a:endParaRPr lang="en-US"/>
        </a:p>
      </dgm:t>
    </dgm:pt>
    <dgm:pt modelId="{A8E286C7-E090-4129-BB74-9285C31720F9}">
      <dgm:prSet/>
      <dgm:spPr/>
      <dgm:t>
        <a:bodyPr/>
        <a:lstStyle/>
        <a:p>
          <a:r>
            <a:rPr lang="en-US"/>
            <a:t>Used in </a:t>
          </a:r>
          <a:r>
            <a:rPr lang="en-US" b="1"/>
            <a:t>semiconductor and nanomaterial industries</a:t>
          </a:r>
          <a:r>
            <a:rPr lang="en-US"/>
            <a:t>.</a:t>
          </a:r>
        </a:p>
      </dgm:t>
    </dgm:pt>
    <dgm:pt modelId="{DF1025D6-7E13-4594-A254-6DE7DB7BA632}" type="parTrans" cxnId="{7F0D22F5-F70C-406A-9475-4E54E5FC7F18}">
      <dgm:prSet/>
      <dgm:spPr/>
      <dgm:t>
        <a:bodyPr/>
        <a:lstStyle/>
        <a:p>
          <a:endParaRPr lang="en-US"/>
        </a:p>
      </dgm:t>
    </dgm:pt>
    <dgm:pt modelId="{ACFAA5FD-706B-4435-8BAC-CFC88FAA41CE}" type="sibTrans" cxnId="{7F0D22F5-F70C-406A-9475-4E54E5FC7F18}">
      <dgm:prSet/>
      <dgm:spPr/>
      <dgm:t>
        <a:bodyPr/>
        <a:lstStyle/>
        <a:p>
          <a:endParaRPr lang="en-US"/>
        </a:p>
      </dgm:t>
    </dgm:pt>
    <dgm:pt modelId="{D4BB7788-5487-4C09-B933-F792F46326EB}" type="pres">
      <dgm:prSet presAssocID="{2E93DAB9-7E46-4F87-83B5-61CA0B418E6C}" presName="vert0" presStyleCnt="0">
        <dgm:presLayoutVars>
          <dgm:dir/>
          <dgm:animOne val="branch"/>
          <dgm:animLvl val="lvl"/>
        </dgm:presLayoutVars>
      </dgm:prSet>
      <dgm:spPr/>
    </dgm:pt>
    <dgm:pt modelId="{4C5CAA7B-AFC7-4917-B6EE-6E61CCCC293D}" type="pres">
      <dgm:prSet presAssocID="{DB95E6B3-9BA1-4F47-B36F-DE97969806F5}" presName="thickLine" presStyleLbl="alignNode1" presStyleIdx="0" presStyleCnt="4"/>
      <dgm:spPr/>
    </dgm:pt>
    <dgm:pt modelId="{8A64436B-2A9C-46F1-B4C7-41FB0D828FB5}" type="pres">
      <dgm:prSet presAssocID="{DB95E6B3-9BA1-4F47-B36F-DE97969806F5}" presName="horz1" presStyleCnt="0"/>
      <dgm:spPr/>
    </dgm:pt>
    <dgm:pt modelId="{03B760B7-5F6C-4921-89CE-34A21B7CF1F6}" type="pres">
      <dgm:prSet presAssocID="{DB95E6B3-9BA1-4F47-B36F-DE97969806F5}" presName="tx1" presStyleLbl="revTx" presStyleIdx="0" presStyleCnt="4"/>
      <dgm:spPr/>
    </dgm:pt>
    <dgm:pt modelId="{7C0B2371-E786-4032-A503-168E95FC2F9D}" type="pres">
      <dgm:prSet presAssocID="{DB95E6B3-9BA1-4F47-B36F-DE97969806F5}" presName="vert1" presStyleCnt="0"/>
      <dgm:spPr/>
    </dgm:pt>
    <dgm:pt modelId="{4CDC3FB7-15FA-4821-9977-6633A6E49F0E}" type="pres">
      <dgm:prSet presAssocID="{0902E31B-15CA-470F-99EC-9870BF57C74F}" presName="thickLine" presStyleLbl="alignNode1" presStyleIdx="1" presStyleCnt="4"/>
      <dgm:spPr/>
    </dgm:pt>
    <dgm:pt modelId="{34B1B495-4490-4FD0-A298-0632EBCC18AD}" type="pres">
      <dgm:prSet presAssocID="{0902E31B-15CA-470F-99EC-9870BF57C74F}" presName="horz1" presStyleCnt="0"/>
      <dgm:spPr/>
    </dgm:pt>
    <dgm:pt modelId="{A6B6F13E-FB31-4060-8221-2C9FF2EA2492}" type="pres">
      <dgm:prSet presAssocID="{0902E31B-15CA-470F-99EC-9870BF57C74F}" presName="tx1" presStyleLbl="revTx" presStyleIdx="1" presStyleCnt="4"/>
      <dgm:spPr/>
    </dgm:pt>
    <dgm:pt modelId="{D7AF869C-9206-4F2C-833E-1FC279FD2434}" type="pres">
      <dgm:prSet presAssocID="{0902E31B-15CA-470F-99EC-9870BF57C74F}" presName="vert1" presStyleCnt="0"/>
      <dgm:spPr/>
    </dgm:pt>
    <dgm:pt modelId="{DDF95370-5F53-4B4E-9C16-AEC78B4BA0D1}" type="pres">
      <dgm:prSet presAssocID="{32ABF636-0141-49B6-8E63-7716828678A6}" presName="thickLine" presStyleLbl="alignNode1" presStyleIdx="2" presStyleCnt="4"/>
      <dgm:spPr/>
    </dgm:pt>
    <dgm:pt modelId="{F94819E7-1B47-4048-BDB8-FCD6F363DCF1}" type="pres">
      <dgm:prSet presAssocID="{32ABF636-0141-49B6-8E63-7716828678A6}" presName="horz1" presStyleCnt="0"/>
      <dgm:spPr/>
    </dgm:pt>
    <dgm:pt modelId="{245A1BCF-B6D2-47C1-B7BB-F183F74D501E}" type="pres">
      <dgm:prSet presAssocID="{32ABF636-0141-49B6-8E63-7716828678A6}" presName="tx1" presStyleLbl="revTx" presStyleIdx="2" presStyleCnt="4"/>
      <dgm:spPr/>
    </dgm:pt>
    <dgm:pt modelId="{F1A58E34-26D7-49F8-9305-C346274293BA}" type="pres">
      <dgm:prSet presAssocID="{32ABF636-0141-49B6-8E63-7716828678A6}" presName="vert1" presStyleCnt="0"/>
      <dgm:spPr/>
    </dgm:pt>
    <dgm:pt modelId="{FB60B410-8ABE-4BD2-9922-AA5779BD5224}" type="pres">
      <dgm:prSet presAssocID="{A8E286C7-E090-4129-BB74-9285C31720F9}" presName="thickLine" presStyleLbl="alignNode1" presStyleIdx="3" presStyleCnt="4"/>
      <dgm:spPr/>
    </dgm:pt>
    <dgm:pt modelId="{3A71365D-F1D6-460E-A44E-36AFA89F8ED2}" type="pres">
      <dgm:prSet presAssocID="{A8E286C7-E090-4129-BB74-9285C31720F9}" presName="horz1" presStyleCnt="0"/>
      <dgm:spPr/>
    </dgm:pt>
    <dgm:pt modelId="{E4AB0B3D-852A-4314-AAE8-83FD87093A8E}" type="pres">
      <dgm:prSet presAssocID="{A8E286C7-E090-4129-BB74-9285C31720F9}" presName="tx1" presStyleLbl="revTx" presStyleIdx="3" presStyleCnt="4"/>
      <dgm:spPr/>
    </dgm:pt>
    <dgm:pt modelId="{E4C3A23D-B2A4-4987-9C95-8CA9CF097FFB}" type="pres">
      <dgm:prSet presAssocID="{A8E286C7-E090-4129-BB74-9285C31720F9}" presName="vert1" presStyleCnt="0"/>
      <dgm:spPr/>
    </dgm:pt>
  </dgm:ptLst>
  <dgm:cxnLst>
    <dgm:cxn modelId="{79E0FB4E-70C3-414D-AE4E-171E4FEA4E22}" srcId="{2E93DAB9-7E46-4F87-83B5-61CA0B418E6C}" destId="{0902E31B-15CA-470F-99EC-9870BF57C74F}" srcOrd="1" destOrd="0" parTransId="{B4E21563-607A-4684-9702-2A0D47D322B9}" sibTransId="{78A338BB-A070-46EC-87BC-51D0101A22C9}"/>
    <dgm:cxn modelId="{DFCBFC51-A0C8-4672-9186-75AA1C7755CE}" type="presOf" srcId="{2E93DAB9-7E46-4F87-83B5-61CA0B418E6C}" destId="{D4BB7788-5487-4C09-B933-F792F46326EB}" srcOrd="0" destOrd="0" presId="urn:microsoft.com/office/officeart/2008/layout/LinedList"/>
    <dgm:cxn modelId="{D3478DA0-BA8C-43AC-BF9D-90904B1244C5}" srcId="{2E93DAB9-7E46-4F87-83B5-61CA0B418E6C}" destId="{32ABF636-0141-49B6-8E63-7716828678A6}" srcOrd="2" destOrd="0" parTransId="{73E87926-C7E8-4721-AC57-FDC714D069D0}" sibTransId="{01FB9CA9-B63C-469D-8D9F-1898538B5F9F}"/>
    <dgm:cxn modelId="{2F1F7BA1-2799-4703-97BC-91F8247A5A7B}" srcId="{2E93DAB9-7E46-4F87-83B5-61CA0B418E6C}" destId="{DB95E6B3-9BA1-4F47-B36F-DE97969806F5}" srcOrd="0" destOrd="0" parTransId="{0B817F87-1E87-490C-8D1B-578206DE72B7}" sibTransId="{D54A14A2-88CA-40A1-8897-F51489735628}"/>
    <dgm:cxn modelId="{D41F70A6-9375-43CD-A793-74EA0130EFC8}" type="presOf" srcId="{DB95E6B3-9BA1-4F47-B36F-DE97969806F5}" destId="{03B760B7-5F6C-4921-89CE-34A21B7CF1F6}" srcOrd="0" destOrd="0" presId="urn:microsoft.com/office/officeart/2008/layout/LinedList"/>
    <dgm:cxn modelId="{04AB3BAF-5B54-40F3-84F3-467C7B036AC2}" type="presOf" srcId="{0902E31B-15CA-470F-99EC-9870BF57C74F}" destId="{A6B6F13E-FB31-4060-8221-2C9FF2EA2492}" srcOrd="0" destOrd="0" presId="urn:microsoft.com/office/officeart/2008/layout/LinedList"/>
    <dgm:cxn modelId="{42AA66C3-E970-4891-AEEE-07D3F2DBD33E}" type="presOf" srcId="{A8E286C7-E090-4129-BB74-9285C31720F9}" destId="{E4AB0B3D-852A-4314-AAE8-83FD87093A8E}" srcOrd="0" destOrd="0" presId="urn:microsoft.com/office/officeart/2008/layout/LinedList"/>
    <dgm:cxn modelId="{1BA8E3DC-2DA8-4FF9-8192-FF918828154E}" type="presOf" srcId="{32ABF636-0141-49B6-8E63-7716828678A6}" destId="{245A1BCF-B6D2-47C1-B7BB-F183F74D501E}" srcOrd="0" destOrd="0" presId="urn:microsoft.com/office/officeart/2008/layout/LinedList"/>
    <dgm:cxn modelId="{7F0D22F5-F70C-406A-9475-4E54E5FC7F18}" srcId="{2E93DAB9-7E46-4F87-83B5-61CA0B418E6C}" destId="{A8E286C7-E090-4129-BB74-9285C31720F9}" srcOrd="3" destOrd="0" parTransId="{DF1025D6-7E13-4594-A254-6DE7DB7BA632}" sibTransId="{ACFAA5FD-706B-4435-8BAC-CFC88FAA41CE}"/>
    <dgm:cxn modelId="{7D6388FB-1028-4488-A498-8A5A7783902E}" type="presParOf" srcId="{D4BB7788-5487-4C09-B933-F792F46326EB}" destId="{4C5CAA7B-AFC7-4917-B6EE-6E61CCCC293D}" srcOrd="0" destOrd="0" presId="urn:microsoft.com/office/officeart/2008/layout/LinedList"/>
    <dgm:cxn modelId="{31B57A25-E606-4F98-9D31-7006A93F9C4C}" type="presParOf" srcId="{D4BB7788-5487-4C09-B933-F792F46326EB}" destId="{8A64436B-2A9C-46F1-B4C7-41FB0D828FB5}" srcOrd="1" destOrd="0" presId="urn:microsoft.com/office/officeart/2008/layout/LinedList"/>
    <dgm:cxn modelId="{41D42D44-736B-4344-B362-345E90F4BFE2}" type="presParOf" srcId="{8A64436B-2A9C-46F1-B4C7-41FB0D828FB5}" destId="{03B760B7-5F6C-4921-89CE-34A21B7CF1F6}" srcOrd="0" destOrd="0" presId="urn:microsoft.com/office/officeart/2008/layout/LinedList"/>
    <dgm:cxn modelId="{FBC499FA-7ABC-4196-9C73-1FF48300E135}" type="presParOf" srcId="{8A64436B-2A9C-46F1-B4C7-41FB0D828FB5}" destId="{7C0B2371-E786-4032-A503-168E95FC2F9D}" srcOrd="1" destOrd="0" presId="urn:microsoft.com/office/officeart/2008/layout/LinedList"/>
    <dgm:cxn modelId="{71FA465E-1A00-4371-B9F9-00184C8DF8FE}" type="presParOf" srcId="{D4BB7788-5487-4C09-B933-F792F46326EB}" destId="{4CDC3FB7-15FA-4821-9977-6633A6E49F0E}" srcOrd="2" destOrd="0" presId="urn:microsoft.com/office/officeart/2008/layout/LinedList"/>
    <dgm:cxn modelId="{054139D1-5DC6-4131-B2EA-345FA42773CA}" type="presParOf" srcId="{D4BB7788-5487-4C09-B933-F792F46326EB}" destId="{34B1B495-4490-4FD0-A298-0632EBCC18AD}" srcOrd="3" destOrd="0" presId="urn:microsoft.com/office/officeart/2008/layout/LinedList"/>
    <dgm:cxn modelId="{CD40EFE1-5792-4F3B-ADDF-C9F2A424FE8F}" type="presParOf" srcId="{34B1B495-4490-4FD0-A298-0632EBCC18AD}" destId="{A6B6F13E-FB31-4060-8221-2C9FF2EA2492}" srcOrd="0" destOrd="0" presId="urn:microsoft.com/office/officeart/2008/layout/LinedList"/>
    <dgm:cxn modelId="{C1522AC1-00B3-4B59-BA34-707CC722503B}" type="presParOf" srcId="{34B1B495-4490-4FD0-A298-0632EBCC18AD}" destId="{D7AF869C-9206-4F2C-833E-1FC279FD2434}" srcOrd="1" destOrd="0" presId="urn:microsoft.com/office/officeart/2008/layout/LinedList"/>
    <dgm:cxn modelId="{B25F9A40-5ECF-48F1-8328-FD11D510D12E}" type="presParOf" srcId="{D4BB7788-5487-4C09-B933-F792F46326EB}" destId="{DDF95370-5F53-4B4E-9C16-AEC78B4BA0D1}" srcOrd="4" destOrd="0" presId="urn:microsoft.com/office/officeart/2008/layout/LinedList"/>
    <dgm:cxn modelId="{10C6991F-3E68-446C-A17D-EE79AB763943}" type="presParOf" srcId="{D4BB7788-5487-4C09-B933-F792F46326EB}" destId="{F94819E7-1B47-4048-BDB8-FCD6F363DCF1}" srcOrd="5" destOrd="0" presId="urn:microsoft.com/office/officeart/2008/layout/LinedList"/>
    <dgm:cxn modelId="{5ED84FCC-29ED-4821-BF67-409F9746357E}" type="presParOf" srcId="{F94819E7-1B47-4048-BDB8-FCD6F363DCF1}" destId="{245A1BCF-B6D2-47C1-B7BB-F183F74D501E}" srcOrd="0" destOrd="0" presId="urn:microsoft.com/office/officeart/2008/layout/LinedList"/>
    <dgm:cxn modelId="{0FFA5885-0D30-4230-AF8A-7E17185E2EB3}" type="presParOf" srcId="{F94819E7-1B47-4048-BDB8-FCD6F363DCF1}" destId="{F1A58E34-26D7-49F8-9305-C346274293BA}" srcOrd="1" destOrd="0" presId="urn:microsoft.com/office/officeart/2008/layout/LinedList"/>
    <dgm:cxn modelId="{DA69193F-00E5-45D3-AE98-44363EDE3DF6}" type="presParOf" srcId="{D4BB7788-5487-4C09-B933-F792F46326EB}" destId="{FB60B410-8ABE-4BD2-9922-AA5779BD5224}" srcOrd="6" destOrd="0" presId="urn:microsoft.com/office/officeart/2008/layout/LinedList"/>
    <dgm:cxn modelId="{3732DE8F-5CC9-4388-B348-BE7407452A91}" type="presParOf" srcId="{D4BB7788-5487-4C09-B933-F792F46326EB}" destId="{3A71365D-F1D6-460E-A44E-36AFA89F8ED2}" srcOrd="7" destOrd="0" presId="urn:microsoft.com/office/officeart/2008/layout/LinedList"/>
    <dgm:cxn modelId="{BE35AF66-1D70-4167-A5BA-E14CDD1355B9}" type="presParOf" srcId="{3A71365D-F1D6-460E-A44E-36AFA89F8ED2}" destId="{E4AB0B3D-852A-4314-AAE8-83FD87093A8E}" srcOrd="0" destOrd="0" presId="urn:microsoft.com/office/officeart/2008/layout/LinedList"/>
    <dgm:cxn modelId="{B57DDE4B-378C-4B2D-8976-F13E24F47FD2}" type="presParOf" srcId="{3A71365D-F1D6-460E-A44E-36AFA89F8ED2}" destId="{E4C3A23D-B2A4-4987-9C95-8CA9CF097F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3EA0CC-BC05-47EB-AAB0-BF7721E5BB7B}" type="doc">
      <dgm:prSet loTypeId="urn:microsoft.com/office/officeart/2005/8/layout/defaul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0A466BD-0141-424D-8384-EC4315FC1075}">
      <dgm:prSet/>
      <dgm:spPr/>
      <dgm:t>
        <a:bodyPr/>
        <a:lstStyle/>
        <a:p>
          <a:r>
            <a:rPr lang="en-US" b="1" dirty="0"/>
            <a:t>1. Photolithography</a:t>
          </a:r>
          <a:endParaRPr lang="en-US" dirty="0"/>
        </a:p>
      </dgm:t>
    </dgm:pt>
    <dgm:pt modelId="{C5311B88-0354-4BDB-A549-134C0DA125F7}" type="parTrans" cxnId="{F87C878B-1226-4208-9E2D-3DDD00A44CB7}">
      <dgm:prSet/>
      <dgm:spPr/>
      <dgm:t>
        <a:bodyPr/>
        <a:lstStyle/>
        <a:p>
          <a:endParaRPr lang="en-US"/>
        </a:p>
      </dgm:t>
    </dgm:pt>
    <dgm:pt modelId="{CE272C3C-4139-45EF-BB97-2E486773FF6F}" type="sibTrans" cxnId="{F87C878B-1226-4208-9E2D-3DDD00A44CB7}">
      <dgm:prSet/>
      <dgm:spPr/>
      <dgm:t>
        <a:bodyPr/>
        <a:lstStyle/>
        <a:p>
          <a:endParaRPr lang="en-US"/>
        </a:p>
      </dgm:t>
    </dgm:pt>
    <dgm:pt modelId="{262B459E-751B-49D9-A0A2-1439711CE399}">
      <dgm:prSet/>
      <dgm:spPr/>
      <dgm:t>
        <a:bodyPr/>
        <a:lstStyle/>
        <a:p>
          <a:r>
            <a:rPr lang="en-US" dirty="0"/>
            <a:t>Uses </a:t>
          </a:r>
          <a:r>
            <a:rPr lang="en-US" b="1" dirty="0"/>
            <a:t>light and a photomask</a:t>
          </a:r>
          <a:r>
            <a:rPr lang="en-US" dirty="0"/>
            <a:t> to transfer patterns onto a substrate.</a:t>
          </a:r>
        </a:p>
      </dgm:t>
    </dgm:pt>
    <dgm:pt modelId="{6A53640B-414A-45AC-9513-B2607C35FAD5}" type="parTrans" cxnId="{A716F3A3-EB8A-4819-950C-21A7826506E5}">
      <dgm:prSet/>
      <dgm:spPr/>
      <dgm:t>
        <a:bodyPr/>
        <a:lstStyle/>
        <a:p>
          <a:endParaRPr lang="en-US"/>
        </a:p>
      </dgm:t>
    </dgm:pt>
    <dgm:pt modelId="{3C6CF4D3-7B8F-472B-AAFE-F58954C2A934}" type="sibTrans" cxnId="{A716F3A3-EB8A-4819-950C-21A7826506E5}">
      <dgm:prSet/>
      <dgm:spPr/>
      <dgm:t>
        <a:bodyPr/>
        <a:lstStyle/>
        <a:p>
          <a:endParaRPr lang="en-US"/>
        </a:p>
      </dgm:t>
    </dgm:pt>
    <dgm:pt modelId="{74A4948B-3A7C-46FE-9AD1-D30E2C2E0EA8}">
      <dgm:prSet/>
      <dgm:spPr/>
      <dgm:t>
        <a:bodyPr/>
        <a:lstStyle/>
        <a:p>
          <a:r>
            <a:rPr lang="en-US" b="1" dirty="0"/>
            <a:t>Deep Ultraviolet (DUV) Lithography</a:t>
          </a:r>
          <a:r>
            <a:rPr lang="en-US" dirty="0"/>
            <a:t>: Uses </a:t>
          </a:r>
          <a:r>
            <a:rPr lang="en-US" b="1" dirty="0"/>
            <a:t>248 nm &amp; 193 nm light</a:t>
          </a:r>
          <a:r>
            <a:rPr lang="en-US" dirty="0"/>
            <a:t> for small features (</a:t>
          </a:r>
          <a:r>
            <a:rPr lang="en-US" b="1" dirty="0"/>
            <a:t>down to 50 nm</a:t>
          </a:r>
          <a:r>
            <a:rPr lang="en-US" dirty="0"/>
            <a:t>).</a:t>
          </a:r>
        </a:p>
      </dgm:t>
    </dgm:pt>
    <dgm:pt modelId="{8E73EE40-48B1-4DBA-B744-C814C7DD007E}" type="parTrans" cxnId="{B0087102-525D-4497-9103-94078ECBA15D}">
      <dgm:prSet/>
      <dgm:spPr/>
      <dgm:t>
        <a:bodyPr/>
        <a:lstStyle/>
        <a:p>
          <a:endParaRPr lang="en-US"/>
        </a:p>
      </dgm:t>
    </dgm:pt>
    <dgm:pt modelId="{4D49BA87-8F82-4C0A-B899-5027305CB811}" type="sibTrans" cxnId="{B0087102-525D-4497-9103-94078ECBA15D}">
      <dgm:prSet/>
      <dgm:spPr/>
      <dgm:t>
        <a:bodyPr/>
        <a:lstStyle/>
        <a:p>
          <a:endParaRPr lang="en-US"/>
        </a:p>
      </dgm:t>
    </dgm:pt>
    <dgm:pt modelId="{7C70C0A4-0359-4CAE-89C8-379E20CEE8E8}">
      <dgm:prSet/>
      <dgm:spPr/>
      <dgm:t>
        <a:bodyPr/>
        <a:lstStyle/>
        <a:p>
          <a:r>
            <a:rPr lang="en-US" b="1" dirty="0"/>
            <a:t>Used in:</a:t>
          </a:r>
          <a:r>
            <a:rPr lang="en-US" dirty="0"/>
            <a:t> Fabrication of </a:t>
          </a:r>
          <a:r>
            <a:rPr lang="en-US" b="1" dirty="0"/>
            <a:t>silicon-based electronic &amp; photonic devices</a:t>
          </a:r>
          <a:r>
            <a:rPr lang="en-US" dirty="0"/>
            <a:t>.</a:t>
          </a:r>
        </a:p>
      </dgm:t>
    </dgm:pt>
    <dgm:pt modelId="{2C93A8B5-ED36-4214-9BA1-11E827FDF9BA}" type="parTrans" cxnId="{9CAAD85B-AD85-4A60-990D-2917F6FC00CA}">
      <dgm:prSet/>
      <dgm:spPr/>
      <dgm:t>
        <a:bodyPr/>
        <a:lstStyle/>
        <a:p>
          <a:endParaRPr lang="en-US"/>
        </a:p>
      </dgm:t>
    </dgm:pt>
    <dgm:pt modelId="{227EB6A6-6D1A-405C-86EF-644E864524EA}" type="sibTrans" cxnId="{9CAAD85B-AD85-4A60-990D-2917F6FC00CA}">
      <dgm:prSet/>
      <dgm:spPr/>
      <dgm:t>
        <a:bodyPr/>
        <a:lstStyle/>
        <a:p>
          <a:endParaRPr lang="en-US"/>
        </a:p>
      </dgm:t>
    </dgm:pt>
    <dgm:pt modelId="{A6CEFCAB-B744-4289-8D4B-099C3BE2E178}">
      <dgm:prSet/>
      <dgm:spPr/>
      <dgm:t>
        <a:bodyPr/>
        <a:lstStyle/>
        <a:p>
          <a:r>
            <a:rPr lang="en-US" b="1" dirty="0"/>
            <a:t>2. Electron Beam Lithography (E-Beam Lithography)</a:t>
          </a:r>
          <a:endParaRPr lang="en-US" dirty="0"/>
        </a:p>
      </dgm:t>
    </dgm:pt>
    <dgm:pt modelId="{E2D3959B-9ACE-40FE-912D-575410051F59}" type="parTrans" cxnId="{D28BAAA9-8413-4A94-830E-04C54E0F53C2}">
      <dgm:prSet/>
      <dgm:spPr/>
      <dgm:t>
        <a:bodyPr/>
        <a:lstStyle/>
        <a:p>
          <a:endParaRPr lang="en-US"/>
        </a:p>
      </dgm:t>
    </dgm:pt>
    <dgm:pt modelId="{02249D63-B721-4465-BBDF-6B935698FA97}" type="sibTrans" cxnId="{D28BAAA9-8413-4A94-830E-04C54E0F53C2}">
      <dgm:prSet/>
      <dgm:spPr/>
      <dgm:t>
        <a:bodyPr/>
        <a:lstStyle/>
        <a:p>
          <a:endParaRPr lang="en-US"/>
        </a:p>
      </dgm:t>
    </dgm:pt>
    <dgm:pt modelId="{8E529B66-80DF-40BA-B1F4-A103D7D81903}">
      <dgm:prSet/>
      <dgm:spPr/>
      <dgm:t>
        <a:bodyPr/>
        <a:lstStyle/>
        <a:p>
          <a:r>
            <a:rPr lang="en-US" dirty="0"/>
            <a:t>Uses </a:t>
          </a:r>
          <a:r>
            <a:rPr lang="en-US" b="1" dirty="0"/>
            <a:t>a beam of electrons</a:t>
          </a:r>
          <a:r>
            <a:rPr lang="en-US" dirty="0"/>
            <a:t> to create patterns at the nanoscale.</a:t>
          </a:r>
        </a:p>
      </dgm:t>
    </dgm:pt>
    <dgm:pt modelId="{1B1B132B-9E66-48D9-ABDF-E14A2FB39C9C}" type="parTrans" cxnId="{B72A89BA-0D72-469D-93DD-435B1489598D}">
      <dgm:prSet/>
      <dgm:spPr/>
      <dgm:t>
        <a:bodyPr/>
        <a:lstStyle/>
        <a:p>
          <a:endParaRPr lang="en-US"/>
        </a:p>
      </dgm:t>
    </dgm:pt>
    <dgm:pt modelId="{D5FAD6E9-5D50-4094-891D-41892766F1EB}" type="sibTrans" cxnId="{B72A89BA-0D72-469D-93DD-435B1489598D}">
      <dgm:prSet/>
      <dgm:spPr/>
      <dgm:t>
        <a:bodyPr/>
        <a:lstStyle/>
        <a:p>
          <a:endParaRPr lang="en-US"/>
        </a:p>
      </dgm:t>
    </dgm:pt>
    <dgm:pt modelId="{DEBA49BC-F629-4461-AC11-E892259F7DAD}">
      <dgm:prSet/>
      <dgm:spPr/>
      <dgm:t>
        <a:bodyPr/>
        <a:lstStyle/>
        <a:p>
          <a:r>
            <a:rPr lang="en-US" b="1" dirty="0"/>
            <a:t>Advantages:</a:t>
          </a:r>
          <a:r>
            <a:rPr lang="en-US" dirty="0"/>
            <a:t> Can overcome the </a:t>
          </a:r>
          <a:r>
            <a:rPr lang="en-US" b="1" dirty="0"/>
            <a:t>diffraction limit of light</a:t>
          </a:r>
          <a:r>
            <a:rPr lang="en-US" dirty="0"/>
            <a:t> and create </a:t>
          </a:r>
          <a:r>
            <a:rPr lang="en-US" b="1" dirty="0"/>
            <a:t>sub-20 nm</a:t>
          </a:r>
          <a:r>
            <a:rPr lang="en-US" dirty="0"/>
            <a:t> features.</a:t>
          </a:r>
        </a:p>
      </dgm:t>
    </dgm:pt>
    <dgm:pt modelId="{14F90662-253B-48FB-B815-B841CD64FCBD}" type="parTrans" cxnId="{E75492D1-6C00-450A-87ED-26EFBEE704A5}">
      <dgm:prSet/>
      <dgm:spPr/>
      <dgm:t>
        <a:bodyPr/>
        <a:lstStyle/>
        <a:p>
          <a:endParaRPr lang="en-US"/>
        </a:p>
      </dgm:t>
    </dgm:pt>
    <dgm:pt modelId="{A01064FC-206E-49AA-B9DD-4E0B80218367}" type="sibTrans" cxnId="{E75492D1-6C00-450A-87ED-26EFBEE704A5}">
      <dgm:prSet/>
      <dgm:spPr/>
      <dgm:t>
        <a:bodyPr/>
        <a:lstStyle/>
        <a:p>
          <a:endParaRPr lang="en-US"/>
        </a:p>
      </dgm:t>
    </dgm:pt>
    <dgm:pt modelId="{4DE6B506-6BEB-48C2-83C5-90D5C2D6BFF9}">
      <dgm:prSet/>
      <dgm:spPr/>
      <dgm:t>
        <a:bodyPr/>
        <a:lstStyle/>
        <a:p>
          <a:r>
            <a:rPr lang="en-US" b="1" dirty="0"/>
            <a:t>Limitations:</a:t>
          </a:r>
          <a:r>
            <a:rPr lang="en-US" dirty="0"/>
            <a:t> </a:t>
          </a:r>
          <a:r>
            <a:rPr lang="en-US" b="1" dirty="0"/>
            <a:t>Very slow</a:t>
          </a:r>
          <a:r>
            <a:rPr lang="en-US" dirty="0"/>
            <a:t>, mainly used in </a:t>
          </a:r>
          <a:r>
            <a:rPr lang="en-US" b="1" dirty="0"/>
            <a:t>research and mask-making</a:t>
          </a:r>
          <a:r>
            <a:rPr lang="en-US" dirty="0"/>
            <a:t>.</a:t>
          </a:r>
        </a:p>
      </dgm:t>
    </dgm:pt>
    <dgm:pt modelId="{6FEBA0AD-DD33-4AF2-9BDD-4EC73C23E29C}" type="parTrans" cxnId="{857D355A-A8BB-4881-B58B-C730F7594FC2}">
      <dgm:prSet/>
      <dgm:spPr/>
      <dgm:t>
        <a:bodyPr/>
        <a:lstStyle/>
        <a:p>
          <a:endParaRPr lang="en-US"/>
        </a:p>
      </dgm:t>
    </dgm:pt>
    <dgm:pt modelId="{43E4A5E2-1D69-474C-B252-82820AE51ECA}" type="sibTrans" cxnId="{857D355A-A8BB-4881-B58B-C730F7594FC2}">
      <dgm:prSet/>
      <dgm:spPr/>
      <dgm:t>
        <a:bodyPr/>
        <a:lstStyle/>
        <a:p>
          <a:endParaRPr lang="en-US"/>
        </a:p>
      </dgm:t>
    </dgm:pt>
    <dgm:pt modelId="{58B02796-C90E-4596-9985-E4C62E8CBEBE}" type="pres">
      <dgm:prSet presAssocID="{E83EA0CC-BC05-47EB-AAB0-BF7721E5BB7B}" presName="diagram" presStyleCnt="0">
        <dgm:presLayoutVars>
          <dgm:dir/>
          <dgm:resizeHandles val="exact"/>
        </dgm:presLayoutVars>
      </dgm:prSet>
      <dgm:spPr/>
    </dgm:pt>
    <dgm:pt modelId="{E003F16C-502D-413D-9125-AFC8F163EA3C}" type="pres">
      <dgm:prSet presAssocID="{20A466BD-0141-424D-8384-EC4315FC1075}" presName="node" presStyleLbl="node1" presStyleIdx="0" presStyleCnt="8">
        <dgm:presLayoutVars>
          <dgm:bulletEnabled val="1"/>
        </dgm:presLayoutVars>
      </dgm:prSet>
      <dgm:spPr/>
    </dgm:pt>
    <dgm:pt modelId="{04416AF4-5330-4468-9C94-7109DF0EA8B3}" type="pres">
      <dgm:prSet presAssocID="{CE272C3C-4139-45EF-BB97-2E486773FF6F}" presName="sibTrans" presStyleCnt="0"/>
      <dgm:spPr/>
    </dgm:pt>
    <dgm:pt modelId="{D02AE170-53EC-4D66-8142-FD4B854D4146}" type="pres">
      <dgm:prSet presAssocID="{262B459E-751B-49D9-A0A2-1439711CE399}" presName="node" presStyleLbl="node1" presStyleIdx="1" presStyleCnt="8">
        <dgm:presLayoutVars>
          <dgm:bulletEnabled val="1"/>
        </dgm:presLayoutVars>
      </dgm:prSet>
      <dgm:spPr/>
    </dgm:pt>
    <dgm:pt modelId="{88C45B99-2892-4BC4-8AD5-962884698C03}" type="pres">
      <dgm:prSet presAssocID="{3C6CF4D3-7B8F-472B-AAFE-F58954C2A934}" presName="sibTrans" presStyleCnt="0"/>
      <dgm:spPr/>
    </dgm:pt>
    <dgm:pt modelId="{35ADF8E5-D155-4A6C-B27B-5AE2ADE12F09}" type="pres">
      <dgm:prSet presAssocID="{74A4948B-3A7C-46FE-9AD1-D30E2C2E0EA8}" presName="node" presStyleLbl="node1" presStyleIdx="2" presStyleCnt="8">
        <dgm:presLayoutVars>
          <dgm:bulletEnabled val="1"/>
        </dgm:presLayoutVars>
      </dgm:prSet>
      <dgm:spPr/>
    </dgm:pt>
    <dgm:pt modelId="{57A97B70-4C7B-4C0D-8977-A1BC7E7162A6}" type="pres">
      <dgm:prSet presAssocID="{4D49BA87-8F82-4C0A-B899-5027305CB811}" presName="sibTrans" presStyleCnt="0"/>
      <dgm:spPr/>
    </dgm:pt>
    <dgm:pt modelId="{8739423D-331A-48E4-8509-68A39A2CB8A1}" type="pres">
      <dgm:prSet presAssocID="{7C70C0A4-0359-4CAE-89C8-379E20CEE8E8}" presName="node" presStyleLbl="node1" presStyleIdx="3" presStyleCnt="8">
        <dgm:presLayoutVars>
          <dgm:bulletEnabled val="1"/>
        </dgm:presLayoutVars>
      </dgm:prSet>
      <dgm:spPr/>
    </dgm:pt>
    <dgm:pt modelId="{D8926CDD-4ABF-4583-B072-88DA1BCFA29A}" type="pres">
      <dgm:prSet presAssocID="{227EB6A6-6D1A-405C-86EF-644E864524EA}" presName="sibTrans" presStyleCnt="0"/>
      <dgm:spPr/>
    </dgm:pt>
    <dgm:pt modelId="{B3E599FA-755F-4E34-AAFB-243CD74DD5B3}" type="pres">
      <dgm:prSet presAssocID="{A6CEFCAB-B744-4289-8D4B-099C3BE2E178}" presName="node" presStyleLbl="node1" presStyleIdx="4" presStyleCnt="8">
        <dgm:presLayoutVars>
          <dgm:bulletEnabled val="1"/>
        </dgm:presLayoutVars>
      </dgm:prSet>
      <dgm:spPr/>
    </dgm:pt>
    <dgm:pt modelId="{F5D7E6B0-CC3D-4000-B8E8-B8A66AB6379C}" type="pres">
      <dgm:prSet presAssocID="{02249D63-B721-4465-BBDF-6B935698FA97}" presName="sibTrans" presStyleCnt="0"/>
      <dgm:spPr/>
    </dgm:pt>
    <dgm:pt modelId="{A9A87341-552F-4DAF-9F3F-DB33EDC3448B}" type="pres">
      <dgm:prSet presAssocID="{8E529B66-80DF-40BA-B1F4-A103D7D81903}" presName="node" presStyleLbl="node1" presStyleIdx="5" presStyleCnt="8">
        <dgm:presLayoutVars>
          <dgm:bulletEnabled val="1"/>
        </dgm:presLayoutVars>
      </dgm:prSet>
      <dgm:spPr/>
    </dgm:pt>
    <dgm:pt modelId="{D978B1C7-BD38-41F0-8F20-F0D2B7CFAA82}" type="pres">
      <dgm:prSet presAssocID="{D5FAD6E9-5D50-4094-891D-41892766F1EB}" presName="sibTrans" presStyleCnt="0"/>
      <dgm:spPr/>
    </dgm:pt>
    <dgm:pt modelId="{53C9CE2B-0B24-4DA7-8278-8FAE30284C97}" type="pres">
      <dgm:prSet presAssocID="{DEBA49BC-F629-4461-AC11-E892259F7DAD}" presName="node" presStyleLbl="node1" presStyleIdx="6" presStyleCnt="8">
        <dgm:presLayoutVars>
          <dgm:bulletEnabled val="1"/>
        </dgm:presLayoutVars>
      </dgm:prSet>
      <dgm:spPr/>
    </dgm:pt>
    <dgm:pt modelId="{8F7331E4-F1E3-4751-B9CA-EA70A696ABFF}" type="pres">
      <dgm:prSet presAssocID="{A01064FC-206E-49AA-B9DD-4E0B80218367}" presName="sibTrans" presStyleCnt="0"/>
      <dgm:spPr/>
    </dgm:pt>
    <dgm:pt modelId="{03B515C4-9D02-4FB3-8168-D3A5E08E709C}" type="pres">
      <dgm:prSet presAssocID="{4DE6B506-6BEB-48C2-83C5-90D5C2D6BFF9}" presName="node" presStyleLbl="node1" presStyleIdx="7" presStyleCnt="8">
        <dgm:presLayoutVars>
          <dgm:bulletEnabled val="1"/>
        </dgm:presLayoutVars>
      </dgm:prSet>
      <dgm:spPr/>
    </dgm:pt>
  </dgm:ptLst>
  <dgm:cxnLst>
    <dgm:cxn modelId="{B0087102-525D-4497-9103-94078ECBA15D}" srcId="{E83EA0CC-BC05-47EB-AAB0-BF7721E5BB7B}" destId="{74A4948B-3A7C-46FE-9AD1-D30E2C2E0EA8}" srcOrd="2" destOrd="0" parTransId="{8E73EE40-48B1-4DBA-B744-C814C7DD007E}" sibTransId="{4D49BA87-8F82-4C0A-B899-5027305CB811}"/>
    <dgm:cxn modelId="{B599F207-789C-4528-8F7D-A37EF384236A}" type="presOf" srcId="{A6CEFCAB-B744-4289-8D4B-099C3BE2E178}" destId="{B3E599FA-755F-4E34-AAFB-243CD74DD5B3}" srcOrd="0" destOrd="0" presId="urn:microsoft.com/office/officeart/2005/8/layout/default"/>
    <dgm:cxn modelId="{A35F980D-A245-4D24-8040-882D4386B4A1}" type="presOf" srcId="{74A4948B-3A7C-46FE-9AD1-D30E2C2E0EA8}" destId="{35ADF8E5-D155-4A6C-B27B-5AE2ADE12F09}" srcOrd="0" destOrd="0" presId="urn:microsoft.com/office/officeart/2005/8/layout/default"/>
    <dgm:cxn modelId="{0D11E92C-D957-4C2E-96EB-976437C1AE30}" type="presOf" srcId="{20A466BD-0141-424D-8384-EC4315FC1075}" destId="{E003F16C-502D-413D-9125-AFC8F163EA3C}" srcOrd="0" destOrd="0" presId="urn:microsoft.com/office/officeart/2005/8/layout/default"/>
    <dgm:cxn modelId="{9CAAD85B-AD85-4A60-990D-2917F6FC00CA}" srcId="{E83EA0CC-BC05-47EB-AAB0-BF7721E5BB7B}" destId="{7C70C0A4-0359-4CAE-89C8-379E20CEE8E8}" srcOrd="3" destOrd="0" parTransId="{2C93A8B5-ED36-4214-9BA1-11E827FDF9BA}" sibTransId="{227EB6A6-6D1A-405C-86EF-644E864524EA}"/>
    <dgm:cxn modelId="{4A32F870-9C53-4525-B9E1-6FCD3D8D4291}" type="presOf" srcId="{E83EA0CC-BC05-47EB-AAB0-BF7721E5BB7B}" destId="{58B02796-C90E-4596-9985-E4C62E8CBEBE}" srcOrd="0" destOrd="0" presId="urn:microsoft.com/office/officeart/2005/8/layout/default"/>
    <dgm:cxn modelId="{F34AB952-DE05-4A33-8D9D-D0583322EA51}" type="presOf" srcId="{8E529B66-80DF-40BA-B1F4-A103D7D81903}" destId="{A9A87341-552F-4DAF-9F3F-DB33EDC3448B}" srcOrd="0" destOrd="0" presId="urn:microsoft.com/office/officeart/2005/8/layout/default"/>
    <dgm:cxn modelId="{857D355A-A8BB-4881-B58B-C730F7594FC2}" srcId="{E83EA0CC-BC05-47EB-AAB0-BF7721E5BB7B}" destId="{4DE6B506-6BEB-48C2-83C5-90D5C2D6BFF9}" srcOrd="7" destOrd="0" parTransId="{6FEBA0AD-DD33-4AF2-9BDD-4EC73C23E29C}" sibTransId="{43E4A5E2-1D69-474C-B252-82820AE51ECA}"/>
    <dgm:cxn modelId="{F87C878B-1226-4208-9E2D-3DDD00A44CB7}" srcId="{E83EA0CC-BC05-47EB-AAB0-BF7721E5BB7B}" destId="{20A466BD-0141-424D-8384-EC4315FC1075}" srcOrd="0" destOrd="0" parTransId="{C5311B88-0354-4BDB-A549-134C0DA125F7}" sibTransId="{CE272C3C-4139-45EF-BB97-2E486773FF6F}"/>
    <dgm:cxn modelId="{A716F3A3-EB8A-4819-950C-21A7826506E5}" srcId="{E83EA0CC-BC05-47EB-AAB0-BF7721E5BB7B}" destId="{262B459E-751B-49D9-A0A2-1439711CE399}" srcOrd="1" destOrd="0" parTransId="{6A53640B-414A-45AC-9513-B2607C35FAD5}" sibTransId="{3C6CF4D3-7B8F-472B-AAFE-F58954C2A934}"/>
    <dgm:cxn modelId="{D28BAAA9-8413-4A94-830E-04C54E0F53C2}" srcId="{E83EA0CC-BC05-47EB-AAB0-BF7721E5BB7B}" destId="{A6CEFCAB-B744-4289-8D4B-099C3BE2E178}" srcOrd="4" destOrd="0" parTransId="{E2D3959B-9ACE-40FE-912D-575410051F59}" sibTransId="{02249D63-B721-4465-BBDF-6B935698FA97}"/>
    <dgm:cxn modelId="{B72A89BA-0D72-469D-93DD-435B1489598D}" srcId="{E83EA0CC-BC05-47EB-AAB0-BF7721E5BB7B}" destId="{8E529B66-80DF-40BA-B1F4-A103D7D81903}" srcOrd="5" destOrd="0" parTransId="{1B1B132B-9E66-48D9-ABDF-E14A2FB39C9C}" sibTransId="{D5FAD6E9-5D50-4094-891D-41892766F1EB}"/>
    <dgm:cxn modelId="{DF05CCBE-1AEA-49A7-A43F-92F2379A0D9D}" type="presOf" srcId="{DEBA49BC-F629-4461-AC11-E892259F7DAD}" destId="{53C9CE2B-0B24-4DA7-8278-8FAE30284C97}" srcOrd="0" destOrd="0" presId="urn:microsoft.com/office/officeart/2005/8/layout/default"/>
    <dgm:cxn modelId="{E75492D1-6C00-450A-87ED-26EFBEE704A5}" srcId="{E83EA0CC-BC05-47EB-AAB0-BF7721E5BB7B}" destId="{DEBA49BC-F629-4461-AC11-E892259F7DAD}" srcOrd="6" destOrd="0" parTransId="{14F90662-253B-48FB-B815-B841CD64FCBD}" sibTransId="{A01064FC-206E-49AA-B9DD-4E0B80218367}"/>
    <dgm:cxn modelId="{FA14BAD5-BAF6-428D-B746-3742CF0EEA23}" type="presOf" srcId="{262B459E-751B-49D9-A0A2-1439711CE399}" destId="{D02AE170-53EC-4D66-8142-FD4B854D4146}" srcOrd="0" destOrd="0" presId="urn:microsoft.com/office/officeart/2005/8/layout/default"/>
    <dgm:cxn modelId="{E79879E3-573E-48FF-8BA0-753CE76D4EAC}" type="presOf" srcId="{4DE6B506-6BEB-48C2-83C5-90D5C2D6BFF9}" destId="{03B515C4-9D02-4FB3-8168-D3A5E08E709C}" srcOrd="0" destOrd="0" presId="urn:microsoft.com/office/officeart/2005/8/layout/default"/>
    <dgm:cxn modelId="{BC421BE9-228A-40A6-8884-CF0853310ED9}" type="presOf" srcId="{7C70C0A4-0359-4CAE-89C8-379E20CEE8E8}" destId="{8739423D-331A-48E4-8509-68A39A2CB8A1}" srcOrd="0" destOrd="0" presId="urn:microsoft.com/office/officeart/2005/8/layout/default"/>
    <dgm:cxn modelId="{444027EC-560B-484C-ADA1-C97CA67A28A9}" type="presParOf" srcId="{58B02796-C90E-4596-9985-E4C62E8CBEBE}" destId="{E003F16C-502D-413D-9125-AFC8F163EA3C}" srcOrd="0" destOrd="0" presId="urn:microsoft.com/office/officeart/2005/8/layout/default"/>
    <dgm:cxn modelId="{BBA53E32-3B04-4A43-9F21-CB159FAB713A}" type="presParOf" srcId="{58B02796-C90E-4596-9985-E4C62E8CBEBE}" destId="{04416AF4-5330-4468-9C94-7109DF0EA8B3}" srcOrd="1" destOrd="0" presId="urn:microsoft.com/office/officeart/2005/8/layout/default"/>
    <dgm:cxn modelId="{96DEB121-929F-4622-8B17-9B7E565E1C51}" type="presParOf" srcId="{58B02796-C90E-4596-9985-E4C62E8CBEBE}" destId="{D02AE170-53EC-4D66-8142-FD4B854D4146}" srcOrd="2" destOrd="0" presId="urn:microsoft.com/office/officeart/2005/8/layout/default"/>
    <dgm:cxn modelId="{2E16DF19-607C-4013-AD9F-0AD9F9552AC8}" type="presParOf" srcId="{58B02796-C90E-4596-9985-E4C62E8CBEBE}" destId="{88C45B99-2892-4BC4-8AD5-962884698C03}" srcOrd="3" destOrd="0" presId="urn:microsoft.com/office/officeart/2005/8/layout/default"/>
    <dgm:cxn modelId="{D637B4B9-A5B5-4378-A32A-14BC593F3D10}" type="presParOf" srcId="{58B02796-C90E-4596-9985-E4C62E8CBEBE}" destId="{35ADF8E5-D155-4A6C-B27B-5AE2ADE12F09}" srcOrd="4" destOrd="0" presId="urn:microsoft.com/office/officeart/2005/8/layout/default"/>
    <dgm:cxn modelId="{5CC12EBA-D144-4A2E-86AC-78F864ED208C}" type="presParOf" srcId="{58B02796-C90E-4596-9985-E4C62E8CBEBE}" destId="{57A97B70-4C7B-4C0D-8977-A1BC7E7162A6}" srcOrd="5" destOrd="0" presId="urn:microsoft.com/office/officeart/2005/8/layout/default"/>
    <dgm:cxn modelId="{39251005-C088-435B-BB3C-B55C7949C64C}" type="presParOf" srcId="{58B02796-C90E-4596-9985-E4C62E8CBEBE}" destId="{8739423D-331A-48E4-8509-68A39A2CB8A1}" srcOrd="6" destOrd="0" presId="urn:microsoft.com/office/officeart/2005/8/layout/default"/>
    <dgm:cxn modelId="{03F8BEC4-5FC4-4F17-AE4A-B650645E727D}" type="presParOf" srcId="{58B02796-C90E-4596-9985-E4C62E8CBEBE}" destId="{D8926CDD-4ABF-4583-B072-88DA1BCFA29A}" srcOrd="7" destOrd="0" presId="urn:microsoft.com/office/officeart/2005/8/layout/default"/>
    <dgm:cxn modelId="{C0DBDF1E-DE99-4BC8-A18A-AB33FDCE2545}" type="presParOf" srcId="{58B02796-C90E-4596-9985-E4C62E8CBEBE}" destId="{B3E599FA-755F-4E34-AAFB-243CD74DD5B3}" srcOrd="8" destOrd="0" presId="urn:microsoft.com/office/officeart/2005/8/layout/default"/>
    <dgm:cxn modelId="{5C950CE7-AB3E-4702-9D5D-B6EA42259B70}" type="presParOf" srcId="{58B02796-C90E-4596-9985-E4C62E8CBEBE}" destId="{F5D7E6B0-CC3D-4000-B8E8-B8A66AB6379C}" srcOrd="9" destOrd="0" presId="urn:microsoft.com/office/officeart/2005/8/layout/default"/>
    <dgm:cxn modelId="{2AA8EF63-F43D-4721-B7BB-4A0CFBA82198}" type="presParOf" srcId="{58B02796-C90E-4596-9985-E4C62E8CBEBE}" destId="{A9A87341-552F-4DAF-9F3F-DB33EDC3448B}" srcOrd="10" destOrd="0" presId="urn:microsoft.com/office/officeart/2005/8/layout/default"/>
    <dgm:cxn modelId="{5DE0025F-E2B1-4D3D-9D1B-6E6B8563EFBA}" type="presParOf" srcId="{58B02796-C90E-4596-9985-E4C62E8CBEBE}" destId="{D978B1C7-BD38-41F0-8F20-F0D2B7CFAA82}" srcOrd="11" destOrd="0" presId="urn:microsoft.com/office/officeart/2005/8/layout/default"/>
    <dgm:cxn modelId="{432E1136-3947-40C9-88B7-664B6B3F7D0F}" type="presParOf" srcId="{58B02796-C90E-4596-9985-E4C62E8CBEBE}" destId="{53C9CE2B-0B24-4DA7-8278-8FAE30284C97}" srcOrd="12" destOrd="0" presId="urn:microsoft.com/office/officeart/2005/8/layout/default"/>
    <dgm:cxn modelId="{6969DCE2-0EAC-4DD9-B2F7-F7AD9341418E}" type="presParOf" srcId="{58B02796-C90E-4596-9985-E4C62E8CBEBE}" destId="{8F7331E4-F1E3-4751-B9CA-EA70A696ABFF}" srcOrd="13" destOrd="0" presId="urn:microsoft.com/office/officeart/2005/8/layout/default"/>
    <dgm:cxn modelId="{05B72ECC-7344-4B36-9CBB-01715FBCC31E}" type="presParOf" srcId="{58B02796-C90E-4596-9985-E4C62E8CBEBE}" destId="{03B515C4-9D02-4FB3-8168-D3A5E08E709C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CAA7B-AFC7-4917-B6EE-6E61CCCC293D}">
      <dsp:nvSpPr>
        <dsp:cNvPr id="0" name=""/>
        <dsp:cNvSpPr/>
      </dsp:nvSpPr>
      <dsp:spPr>
        <a:xfrm>
          <a:off x="0" y="0"/>
          <a:ext cx="7380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760B7-5F6C-4921-89CE-34A21B7CF1F6}">
      <dsp:nvSpPr>
        <dsp:cNvPr id="0" name=""/>
        <dsp:cNvSpPr/>
      </dsp:nvSpPr>
      <dsp:spPr>
        <a:xfrm>
          <a:off x="0" y="0"/>
          <a:ext cx="7380000" cy="100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Lithographic and Non-Lithographic Processes</a:t>
          </a:r>
          <a:r>
            <a:rPr lang="en-US" sz="2700" kern="1200"/>
            <a:t> are techniques for </a:t>
          </a:r>
          <a:r>
            <a:rPr lang="en-US" sz="2700" b="1" kern="1200"/>
            <a:t>nanostructure fabrication</a:t>
          </a:r>
          <a:r>
            <a:rPr lang="en-US" sz="2700" kern="1200"/>
            <a:t>.</a:t>
          </a:r>
        </a:p>
      </dsp:txBody>
      <dsp:txXfrm>
        <a:off x="0" y="0"/>
        <a:ext cx="7380000" cy="1001699"/>
      </dsp:txXfrm>
    </dsp:sp>
    <dsp:sp modelId="{4CDC3FB7-15FA-4821-9977-6633A6E49F0E}">
      <dsp:nvSpPr>
        <dsp:cNvPr id="0" name=""/>
        <dsp:cNvSpPr/>
      </dsp:nvSpPr>
      <dsp:spPr>
        <a:xfrm>
          <a:off x="0" y="1001699"/>
          <a:ext cx="7380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6F13E-FB31-4060-8221-2C9FF2EA2492}">
      <dsp:nvSpPr>
        <dsp:cNvPr id="0" name=""/>
        <dsp:cNvSpPr/>
      </dsp:nvSpPr>
      <dsp:spPr>
        <a:xfrm>
          <a:off x="0" y="1001699"/>
          <a:ext cx="7380000" cy="100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Lithographic Process</a:t>
          </a:r>
          <a:r>
            <a:rPr lang="en-US" sz="2700" kern="1200"/>
            <a:t>: Uses chemical/mask-based patterning.</a:t>
          </a:r>
        </a:p>
      </dsp:txBody>
      <dsp:txXfrm>
        <a:off x="0" y="1001699"/>
        <a:ext cx="7380000" cy="1001699"/>
      </dsp:txXfrm>
    </dsp:sp>
    <dsp:sp modelId="{DDF95370-5F53-4B4E-9C16-AEC78B4BA0D1}">
      <dsp:nvSpPr>
        <dsp:cNvPr id="0" name=""/>
        <dsp:cNvSpPr/>
      </dsp:nvSpPr>
      <dsp:spPr>
        <a:xfrm>
          <a:off x="0" y="2003399"/>
          <a:ext cx="7380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A1BCF-B6D2-47C1-B7BB-F183F74D501E}">
      <dsp:nvSpPr>
        <dsp:cNvPr id="0" name=""/>
        <dsp:cNvSpPr/>
      </dsp:nvSpPr>
      <dsp:spPr>
        <a:xfrm>
          <a:off x="0" y="2003399"/>
          <a:ext cx="7380000" cy="100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Non-Lithographic Process</a:t>
          </a:r>
          <a:r>
            <a:rPr lang="en-US" sz="2700" kern="1200"/>
            <a:t>: Based on </a:t>
          </a:r>
          <a:r>
            <a:rPr lang="en-US" sz="2700" b="1" kern="1200"/>
            <a:t>self-organization and deposition techniques</a:t>
          </a:r>
          <a:r>
            <a:rPr lang="en-US" sz="2700" kern="1200"/>
            <a:t>.</a:t>
          </a:r>
        </a:p>
      </dsp:txBody>
      <dsp:txXfrm>
        <a:off x="0" y="2003399"/>
        <a:ext cx="7380000" cy="1001699"/>
      </dsp:txXfrm>
    </dsp:sp>
    <dsp:sp modelId="{FB60B410-8ABE-4BD2-9922-AA5779BD5224}">
      <dsp:nvSpPr>
        <dsp:cNvPr id="0" name=""/>
        <dsp:cNvSpPr/>
      </dsp:nvSpPr>
      <dsp:spPr>
        <a:xfrm>
          <a:off x="0" y="3005099"/>
          <a:ext cx="7380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B0B3D-852A-4314-AAE8-83FD87093A8E}">
      <dsp:nvSpPr>
        <dsp:cNvPr id="0" name=""/>
        <dsp:cNvSpPr/>
      </dsp:nvSpPr>
      <dsp:spPr>
        <a:xfrm>
          <a:off x="0" y="3005099"/>
          <a:ext cx="7380000" cy="1001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Used in </a:t>
          </a:r>
          <a:r>
            <a:rPr lang="en-US" sz="2700" b="1" kern="1200"/>
            <a:t>semiconductor and nanomaterial industries</a:t>
          </a:r>
          <a:r>
            <a:rPr lang="en-US" sz="2700" kern="1200"/>
            <a:t>.</a:t>
          </a:r>
        </a:p>
      </dsp:txBody>
      <dsp:txXfrm>
        <a:off x="0" y="3005099"/>
        <a:ext cx="7380000" cy="1001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3F16C-502D-413D-9125-AFC8F163EA3C}">
      <dsp:nvSpPr>
        <dsp:cNvPr id="0" name=""/>
        <dsp:cNvSpPr/>
      </dsp:nvSpPr>
      <dsp:spPr>
        <a:xfrm>
          <a:off x="467" y="719237"/>
          <a:ext cx="1823891" cy="1094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1. Photolithography</a:t>
          </a:r>
          <a:endParaRPr lang="en-US" sz="1300" kern="1200" dirty="0"/>
        </a:p>
      </dsp:txBody>
      <dsp:txXfrm>
        <a:off x="467" y="719237"/>
        <a:ext cx="1823891" cy="1094335"/>
      </dsp:txXfrm>
    </dsp:sp>
    <dsp:sp modelId="{D02AE170-53EC-4D66-8142-FD4B854D4146}">
      <dsp:nvSpPr>
        <dsp:cNvPr id="0" name=""/>
        <dsp:cNvSpPr/>
      </dsp:nvSpPr>
      <dsp:spPr>
        <a:xfrm>
          <a:off x="2006748" y="719237"/>
          <a:ext cx="1823891" cy="1094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Uses </a:t>
          </a:r>
          <a:r>
            <a:rPr lang="en-US" sz="1300" b="1" kern="1200" dirty="0"/>
            <a:t>light and a photomask</a:t>
          </a:r>
          <a:r>
            <a:rPr lang="en-US" sz="1300" kern="1200" dirty="0"/>
            <a:t> to transfer patterns onto a substrate.</a:t>
          </a:r>
        </a:p>
      </dsp:txBody>
      <dsp:txXfrm>
        <a:off x="2006748" y="719237"/>
        <a:ext cx="1823891" cy="1094335"/>
      </dsp:txXfrm>
    </dsp:sp>
    <dsp:sp modelId="{35ADF8E5-D155-4A6C-B27B-5AE2ADE12F09}">
      <dsp:nvSpPr>
        <dsp:cNvPr id="0" name=""/>
        <dsp:cNvSpPr/>
      </dsp:nvSpPr>
      <dsp:spPr>
        <a:xfrm>
          <a:off x="467" y="1995961"/>
          <a:ext cx="1823891" cy="1094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Deep Ultraviolet (DUV) Lithography</a:t>
          </a:r>
          <a:r>
            <a:rPr lang="en-US" sz="1300" kern="1200" dirty="0"/>
            <a:t>: Uses </a:t>
          </a:r>
          <a:r>
            <a:rPr lang="en-US" sz="1300" b="1" kern="1200" dirty="0"/>
            <a:t>248 nm &amp; 193 nm light</a:t>
          </a:r>
          <a:r>
            <a:rPr lang="en-US" sz="1300" kern="1200" dirty="0"/>
            <a:t> for small features (</a:t>
          </a:r>
          <a:r>
            <a:rPr lang="en-US" sz="1300" b="1" kern="1200" dirty="0"/>
            <a:t>down to 50 nm</a:t>
          </a:r>
          <a:r>
            <a:rPr lang="en-US" sz="1300" kern="1200" dirty="0"/>
            <a:t>).</a:t>
          </a:r>
        </a:p>
      </dsp:txBody>
      <dsp:txXfrm>
        <a:off x="467" y="1995961"/>
        <a:ext cx="1823891" cy="1094335"/>
      </dsp:txXfrm>
    </dsp:sp>
    <dsp:sp modelId="{8739423D-331A-48E4-8509-68A39A2CB8A1}">
      <dsp:nvSpPr>
        <dsp:cNvPr id="0" name=""/>
        <dsp:cNvSpPr/>
      </dsp:nvSpPr>
      <dsp:spPr>
        <a:xfrm>
          <a:off x="2006748" y="1995961"/>
          <a:ext cx="1823891" cy="1094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Used in:</a:t>
          </a:r>
          <a:r>
            <a:rPr lang="en-US" sz="1300" kern="1200" dirty="0"/>
            <a:t> Fabrication of </a:t>
          </a:r>
          <a:r>
            <a:rPr lang="en-US" sz="1300" b="1" kern="1200" dirty="0"/>
            <a:t>silicon-based electronic &amp; photonic devices</a:t>
          </a:r>
          <a:r>
            <a:rPr lang="en-US" sz="1300" kern="1200" dirty="0"/>
            <a:t>.</a:t>
          </a:r>
        </a:p>
      </dsp:txBody>
      <dsp:txXfrm>
        <a:off x="2006748" y="1995961"/>
        <a:ext cx="1823891" cy="1094335"/>
      </dsp:txXfrm>
    </dsp:sp>
    <dsp:sp modelId="{B3E599FA-755F-4E34-AAFB-243CD74DD5B3}">
      <dsp:nvSpPr>
        <dsp:cNvPr id="0" name=""/>
        <dsp:cNvSpPr/>
      </dsp:nvSpPr>
      <dsp:spPr>
        <a:xfrm>
          <a:off x="467" y="3272686"/>
          <a:ext cx="1823891" cy="1094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2. Electron Beam Lithography (E-Beam Lithography)</a:t>
          </a:r>
          <a:endParaRPr lang="en-US" sz="1300" kern="1200" dirty="0"/>
        </a:p>
      </dsp:txBody>
      <dsp:txXfrm>
        <a:off x="467" y="3272686"/>
        <a:ext cx="1823891" cy="1094335"/>
      </dsp:txXfrm>
    </dsp:sp>
    <dsp:sp modelId="{A9A87341-552F-4DAF-9F3F-DB33EDC3448B}">
      <dsp:nvSpPr>
        <dsp:cNvPr id="0" name=""/>
        <dsp:cNvSpPr/>
      </dsp:nvSpPr>
      <dsp:spPr>
        <a:xfrm>
          <a:off x="2006748" y="3272686"/>
          <a:ext cx="1823891" cy="1094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Uses </a:t>
          </a:r>
          <a:r>
            <a:rPr lang="en-US" sz="1300" b="1" kern="1200" dirty="0"/>
            <a:t>a beam of electrons</a:t>
          </a:r>
          <a:r>
            <a:rPr lang="en-US" sz="1300" kern="1200" dirty="0"/>
            <a:t> to create patterns at the nanoscale.</a:t>
          </a:r>
        </a:p>
      </dsp:txBody>
      <dsp:txXfrm>
        <a:off x="2006748" y="3272686"/>
        <a:ext cx="1823891" cy="1094335"/>
      </dsp:txXfrm>
    </dsp:sp>
    <dsp:sp modelId="{53C9CE2B-0B24-4DA7-8278-8FAE30284C97}">
      <dsp:nvSpPr>
        <dsp:cNvPr id="0" name=""/>
        <dsp:cNvSpPr/>
      </dsp:nvSpPr>
      <dsp:spPr>
        <a:xfrm>
          <a:off x="467" y="4549410"/>
          <a:ext cx="1823891" cy="1094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Advantages:</a:t>
          </a:r>
          <a:r>
            <a:rPr lang="en-US" sz="1300" kern="1200" dirty="0"/>
            <a:t> Can overcome the </a:t>
          </a:r>
          <a:r>
            <a:rPr lang="en-US" sz="1300" b="1" kern="1200" dirty="0"/>
            <a:t>diffraction limit of light</a:t>
          </a:r>
          <a:r>
            <a:rPr lang="en-US" sz="1300" kern="1200" dirty="0"/>
            <a:t> and create </a:t>
          </a:r>
          <a:r>
            <a:rPr lang="en-US" sz="1300" b="1" kern="1200" dirty="0"/>
            <a:t>sub-20 nm</a:t>
          </a:r>
          <a:r>
            <a:rPr lang="en-US" sz="1300" kern="1200" dirty="0"/>
            <a:t> features.</a:t>
          </a:r>
        </a:p>
      </dsp:txBody>
      <dsp:txXfrm>
        <a:off x="467" y="4549410"/>
        <a:ext cx="1823891" cy="1094335"/>
      </dsp:txXfrm>
    </dsp:sp>
    <dsp:sp modelId="{03B515C4-9D02-4FB3-8168-D3A5E08E709C}">
      <dsp:nvSpPr>
        <dsp:cNvPr id="0" name=""/>
        <dsp:cNvSpPr/>
      </dsp:nvSpPr>
      <dsp:spPr>
        <a:xfrm>
          <a:off x="2006748" y="4549410"/>
          <a:ext cx="1823891" cy="10943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2700" h="25400" prst="coolSlant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Limitations:</a:t>
          </a:r>
          <a:r>
            <a:rPr lang="en-US" sz="1300" kern="1200" dirty="0"/>
            <a:t> </a:t>
          </a:r>
          <a:r>
            <a:rPr lang="en-US" sz="1300" b="1" kern="1200" dirty="0"/>
            <a:t>Very slow</a:t>
          </a:r>
          <a:r>
            <a:rPr lang="en-US" sz="1300" kern="1200" dirty="0"/>
            <a:t>, mainly used in </a:t>
          </a:r>
          <a:r>
            <a:rPr lang="en-US" sz="1300" b="1" kern="1200" dirty="0"/>
            <a:t>research and mask-making</a:t>
          </a:r>
          <a:r>
            <a:rPr lang="en-US" sz="1300" kern="1200" dirty="0"/>
            <a:t>.</a:t>
          </a:r>
        </a:p>
      </dsp:txBody>
      <dsp:txXfrm>
        <a:off x="2006748" y="4549410"/>
        <a:ext cx="1823891" cy="1094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March 10,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8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Monday, March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Monday, March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March 10,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6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Monday, March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1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Monday, March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4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Monday, March 10,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Monday, March 10,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9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Monday, March 10,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4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Monday, March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Monday, March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Monday, March 10,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0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D5FC9B-9BC3-4C49-A2EA-11324B2CE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78CF4-E69E-BE66-1DB4-C9C0FE6A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39A0505-A6DD-4BC1-9CA6-9D202A949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0100" y="450000"/>
            <a:ext cx="6311901" cy="5544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30101" y="894969"/>
            <a:ext cx="5430100" cy="2954655"/>
          </a:xfrm>
        </p:spPr>
        <p:txBody>
          <a:bodyPr>
            <a:normAutofit/>
          </a:bodyPr>
          <a:lstStyle/>
          <a:p>
            <a:r>
              <a:rPr lang="en-US" sz="5900">
                <a:ea typeface="+mj-lt"/>
                <a:cs typeface="+mj-lt"/>
              </a:rPr>
              <a:t>Lithographic and Non-Lithographic Processes</a:t>
            </a:r>
            <a:endParaRPr lang="en-US" sz="59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0101" y="4471416"/>
            <a:ext cx="5430100" cy="12933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Techniques for Nanostructure Fabrication</a:t>
            </a:r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CC4060-6621-49EA-A90C-71567A92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30101" y="4122000"/>
            <a:ext cx="54301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9D2EB17-7133-49D4-9B24-19D463C31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847C8-0849-7E22-2AED-919A53CB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6400" i="0">
                <a:ea typeface="+mj-lt"/>
                <a:cs typeface="+mj-lt"/>
              </a:rPr>
              <a:t>Introduction</a:t>
            </a:r>
            <a:endParaRPr lang="en-US" sz="6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Camera">
            <a:extLst>
              <a:ext uri="{FF2B5EF4-FFF2-40B4-BE49-F238E27FC236}">
                <a16:creationId xmlns:a16="http://schemas.microsoft.com/office/drawing/2014/main" id="{4BD6230B-A090-B6E2-6443-5A1BBC40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00" y="2259000"/>
            <a:ext cx="3492000" cy="3492000"/>
          </a:xfrm>
          <a:prstGeom prst="rect">
            <a:avLst/>
          </a:prstGeom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324B14B-E852-3C04-8BAD-7DB28225F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392947"/>
              </p:ext>
            </p:extLst>
          </p:nvPr>
        </p:nvGraphicFramePr>
        <p:xfrm>
          <a:off x="4366800" y="1944000"/>
          <a:ext cx="7380000" cy="400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010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D1446E9-77BB-47B9-A1A3-99B1D8A84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0B9D1-CB34-4E6C-9AA5-9C565111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0532" cy="986400"/>
          </a:xfrm>
        </p:spPr>
        <p:txBody>
          <a:bodyPr anchor="b">
            <a:normAutofit/>
          </a:bodyPr>
          <a:lstStyle/>
          <a:p>
            <a:r>
              <a:rPr lang="en-US" sz="6400" i="0">
                <a:ea typeface="+mj-lt"/>
                <a:cs typeface="+mj-lt"/>
              </a:rPr>
              <a:t>Lithographic Processes</a:t>
            </a:r>
            <a:endParaRPr lang="en-US" sz="64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113004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Diagram of a diagram of electron beam lithographic process&#10;&#10;AI-generated content may be incorrect.">
            <a:extLst>
              <a:ext uri="{FF2B5EF4-FFF2-40B4-BE49-F238E27FC236}">
                <a16:creationId xmlns:a16="http://schemas.microsoft.com/office/drawing/2014/main" id="{83CB28F3-28A7-2356-1F8A-7A280A32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84" b="4"/>
          <a:stretch/>
        </p:blipFill>
        <p:spPr>
          <a:xfrm>
            <a:off x="449997" y="2059200"/>
            <a:ext cx="3597396" cy="3898802"/>
          </a:xfrm>
          <a:custGeom>
            <a:avLst/>
            <a:gdLst/>
            <a:ahLst/>
            <a:cxnLst/>
            <a:rect l="l" t="t" r="r" b="b"/>
            <a:pathLst>
              <a:path w="3597396" h="3898802">
                <a:moveTo>
                  <a:pt x="0" y="0"/>
                </a:moveTo>
                <a:lnTo>
                  <a:pt x="3597396" y="1"/>
                </a:lnTo>
                <a:lnTo>
                  <a:pt x="3597396" y="3898802"/>
                </a:lnTo>
                <a:lnTo>
                  <a:pt x="0" y="3898802"/>
                </a:lnTo>
                <a:close/>
              </a:path>
            </a:pathLst>
          </a:custGeom>
        </p:spPr>
      </p:pic>
      <p:pic>
        <p:nvPicPr>
          <p:cNvPr id="16" name="Picture 15" descr="A diagram of a light and light mask plate&#10;&#10;AI-generated content may be incorrect.">
            <a:extLst>
              <a:ext uri="{FF2B5EF4-FFF2-40B4-BE49-F238E27FC236}">
                <a16:creationId xmlns:a16="http://schemas.microsoft.com/office/drawing/2014/main" id="{CB333A72-E07A-985B-34E6-E74894B617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28" b="3"/>
          <a:stretch/>
        </p:blipFill>
        <p:spPr>
          <a:xfrm>
            <a:off x="4227394" y="2059201"/>
            <a:ext cx="3597394" cy="3898802"/>
          </a:xfrm>
          <a:custGeom>
            <a:avLst/>
            <a:gdLst/>
            <a:ahLst/>
            <a:cxnLst/>
            <a:rect l="l" t="t" r="r" b="b"/>
            <a:pathLst>
              <a:path w="3597394" h="3898802">
                <a:moveTo>
                  <a:pt x="0" y="0"/>
                </a:moveTo>
                <a:lnTo>
                  <a:pt x="3597394" y="0"/>
                </a:lnTo>
                <a:lnTo>
                  <a:pt x="3597394" y="3898802"/>
                </a:lnTo>
                <a:lnTo>
                  <a:pt x="0" y="3898801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E85BC3-986E-DC74-ACAF-97565D0C48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722801"/>
              </p:ext>
            </p:extLst>
          </p:nvPr>
        </p:nvGraphicFramePr>
        <p:xfrm>
          <a:off x="8246561" y="389922"/>
          <a:ext cx="3831108" cy="6362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418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592F5-07F5-7B89-751B-9C474211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74904"/>
            <a:ext cx="11301984" cy="987552"/>
          </a:xfrm>
        </p:spPr>
        <p:txBody>
          <a:bodyPr>
            <a:normAutofit/>
          </a:bodyPr>
          <a:lstStyle/>
          <a:p>
            <a:r>
              <a:rPr lang="en-US" sz="6400" i="0">
                <a:ea typeface="+mj-lt"/>
                <a:cs typeface="+mj-lt"/>
              </a:rPr>
              <a:t>Non-Lithographic Process</a:t>
            </a:r>
            <a:endParaRPr lang="en-US" sz="6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0481-C6A5-1928-9F23-F510F933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7672"/>
            <a:ext cx="7379208" cy="4005072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500" b="1">
                <a:ea typeface="+mn-lt"/>
                <a:cs typeface="+mn-lt"/>
              </a:rPr>
              <a:t>Definition:</a:t>
            </a:r>
            <a:r>
              <a:rPr lang="en-US" sz="1500" dirty="0">
                <a:ea typeface="+mn-lt"/>
                <a:cs typeface="+mn-lt"/>
              </a:rPr>
              <a:t> </a:t>
            </a:r>
            <a:endParaRPr lang="en-US" sz="15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285750" indent="-285750">
              <a:lnSpc>
                <a:spcPct val="130000"/>
              </a:lnSpc>
              <a:buFont typeface="Calibri Light"/>
              <a:buChar char="→"/>
            </a:pPr>
            <a:r>
              <a:rPr lang="en-US" sz="1500" dirty="0">
                <a:ea typeface="+mn-lt"/>
                <a:cs typeface="+mn-lt"/>
              </a:rPr>
              <a:t>Fabrication technique based on </a:t>
            </a:r>
            <a:r>
              <a:rPr lang="en-US" sz="1500" b="1" dirty="0">
                <a:ea typeface="+mn-lt"/>
                <a:cs typeface="+mn-lt"/>
              </a:rPr>
              <a:t>natural self-organization</a:t>
            </a:r>
            <a:r>
              <a:rPr lang="en-US" sz="1500" dirty="0">
                <a:ea typeface="+mn-lt"/>
                <a:cs typeface="+mn-lt"/>
              </a:rPr>
              <a:t> rather than masks.</a:t>
            </a:r>
            <a:endParaRPr lang="en-US" sz="15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500" b="1">
                <a:ea typeface="+mn-lt"/>
                <a:cs typeface="+mn-lt"/>
              </a:rPr>
              <a:t>Types:</a:t>
            </a:r>
            <a:r>
              <a:rPr lang="en-US" sz="1500" dirty="0">
                <a:ea typeface="+mn-lt"/>
                <a:cs typeface="+mn-lt"/>
              </a:rPr>
              <a:t> </a:t>
            </a:r>
            <a:endParaRPr lang="en-US" sz="15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285750" indent="-285750">
              <a:lnSpc>
                <a:spcPct val="130000"/>
              </a:lnSpc>
              <a:buFont typeface="Calibri Light"/>
              <a:buChar char="→"/>
            </a:pPr>
            <a:r>
              <a:rPr lang="en-US" sz="1500" b="1" dirty="0">
                <a:ea typeface="+mn-lt"/>
                <a:cs typeface="+mn-lt"/>
              </a:rPr>
              <a:t>Vacuum-Based Deposition Process</a:t>
            </a:r>
            <a:endParaRPr lang="en-US" sz="1500" dirty="0"/>
          </a:p>
          <a:p>
            <a:pPr marL="285750" indent="-285750">
              <a:lnSpc>
                <a:spcPct val="130000"/>
              </a:lnSpc>
              <a:buFont typeface="Calibri Light"/>
              <a:buChar char="→"/>
            </a:pPr>
            <a:r>
              <a:rPr lang="en-US" sz="1500" b="1" dirty="0">
                <a:ea typeface="+mn-lt"/>
                <a:cs typeface="+mn-lt"/>
              </a:rPr>
              <a:t>Solution-Based Deposition Process</a:t>
            </a:r>
            <a:endParaRPr lang="en-US" sz="15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500" b="1">
                <a:ea typeface="+mn-lt"/>
                <a:cs typeface="+mn-lt"/>
              </a:rPr>
              <a:t>Advantages:</a:t>
            </a:r>
            <a:r>
              <a:rPr lang="en-US" sz="1500" dirty="0">
                <a:ea typeface="+mn-lt"/>
                <a:cs typeface="+mn-lt"/>
              </a:rPr>
              <a:t> </a:t>
            </a:r>
            <a:endParaRPr lang="en-US" sz="15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285750" indent="-285750">
              <a:lnSpc>
                <a:spcPct val="130000"/>
              </a:lnSpc>
              <a:buFont typeface="Calibri Light"/>
              <a:buChar char="→"/>
            </a:pPr>
            <a:r>
              <a:rPr lang="en-US" sz="1500" dirty="0">
                <a:ea typeface="+mn-lt"/>
                <a:cs typeface="+mn-lt"/>
              </a:rPr>
              <a:t>Cost-effective, flexible for nanomaterial synthesis.</a:t>
            </a:r>
            <a:endParaRPr lang="en-US" sz="15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1500" b="1">
                <a:ea typeface="+mn-lt"/>
                <a:cs typeface="+mn-lt"/>
              </a:rPr>
              <a:t>Limitations:</a:t>
            </a:r>
            <a:r>
              <a:rPr lang="en-US" sz="1500" dirty="0">
                <a:ea typeface="+mn-lt"/>
                <a:cs typeface="+mn-lt"/>
              </a:rPr>
              <a:t> </a:t>
            </a:r>
            <a:endParaRPr lang="en-US" sz="15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285750" indent="-285750">
              <a:lnSpc>
                <a:spcPct val="130000"/>
              </a:lnSpc>
              <a:buFont typeface="Calibri Light"/>
              <a:buChar char="→"/>
            </a:pPr>
            <a:r>
              <a:rPr lang="en-US" sz="1500" dirty="0">
                <a:ea typeface="+mn-lt"/>
                <a:cs typeface="+mn-lt"/>
              </a:rPr>
              <a:t>Not yet fully integrated into industrial semiconductor fabrication.</a:t>
            </a:r>
            <a:endParaRPr lang="en-US" sz="1500" dirty="0"/>
          </a:p>
          <a:p>
            <a:pPr marL="1905" indent="0">
              <a:lnSpc>
                <a:spcPct val="130000"/>
              </a:lnSpc>
              <a:buNone/>
            </a:pPr>
            <a:endParaRPr lang="en-US" sz="1500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5507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C636411-2524-4C6C-98DD-529F77C08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FCBA2-321D-1938-6152-CC5D165C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4694400" cy="1141200"/>
          </a:xfrm>
        </p:spPr>
        <p:txBody>
          <a:bodyPr>
            <a:normAutofit/>
          </a:bodyPr>
          <a:lstStyle/>
          <a:p>
            <a:r>
              <a:rPr lang="en-US" i="0">
                <a:ea typeface="+mj-lt"/>
                <a:cs typeface="+mj-lt"/>
              </a:rPr>
              <a:t>Vacuum-Based Deposition Processes</a:t>
            </a:r>
            <a:endParaRPr lang="en-US"/>
          </a:p>
        </p:txBody>
      </p:sp>
      <p:pic>
        <p:nvPicPr>
          <p:cNvPr id="7" name="Graphic 6" descr="Silo">
            <a:extLst>
              <a:ext uri="{FF2B5EF4-FFF2-40B4-BE49-F238E27FC236}">
                <a16:creationId xmlns:a16="http://schemas.microsoft.com/office/drawing/2014/main" id="{007F7623-3143-D6C6-E972-493025616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136" y="1844675"/>
            <a:ext cx="4570525" cy="457052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6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7FAE8-B57E-BB19-0D23-E8CBDD81E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800" y="384156"/>
            <a:ext cx="5795605" cy="6031043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285750" indent="-285750">
              <a:lnSpc>
                <a:spcPct val="130000"/>
              </a:lnSpc>
              <a:buFont typeface="Calibri Light"/>
              <a:buChar char="→"/>
            </a:pPr>
            <a:r>
              <a:rPr lang="en-US" sz="1600" b="1" dirty="0">
                <a:ea typeface="+mn-lt"/>
                <a:cs typeface="+mn-lt"/>
              </a:rPr>
              <a:t>Deposition occurs in high vacuum (10⁻⁸ to 10⁻¹¹ mbar).</a:t>
            </a:r>
            <a:endParaRPr lang="en-US" sz="16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Advantages:</a:t>
            </a:r>
            <a:r>
              <a:rPr lang="en-US" sz="1600" dirty="0">
                <a:ea typeface="+mn-lt"/>
                <a:cs typeface="+mn-lt"/>
              </a:rPr>
              <a:t> </a:t>
            </a:r>
            <a:endParaRPr lang="en-US" sz="16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285750" indent="-285750">
              <a:lnSpc>
                <a:spcPct val="130000"/>
              </a:lnSpc>
              <a:buFont typeface="Calibri Light"/>
              <a:buChar char="→"/>
            </a:pPr>
            <a:r>
              <a:rPr lang="en-US" sz="1600" b="1" dirty="0">
                <a:ea typeface="+mn-lt"/>
                <a:cs typeface="+mn-lt"/>
              </a:rPr>
              <a:t>Highly pure &amp; clean</a:t>
            </a:r>
            <a:r>
              <a:rPr lang="en-US" sz="1600" dirty="0">
                <a:ea typeface="+mn-lt"/>
                <a:cs typeface="+mn-lt"/>
              </a:rPr>
              <a:t> process with minimal contamination.</a:t>
            </a:r>
            <a:endParaRPr lang="en-US" sz="16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285750" indent="-285750">
              <a:lnSpc>
                <a:spcPct val="130000"/>
              </a:lnSpc>
              <a:buFont typeface="Calibri Light"/>
              <a:buChar char="→"/>
            </a:pPr>
            <a:r>
              <a:rPr lang="en-US" sz="1600" dirty="0">
                <a:ea typeface="+mn-lt"/>
                <a:cs typeface="+mn-lt"/>
              </a:rPr>
              <a:t>Suitable for </a:t>
            </a:r>
            <a:r>
              <a:rPr lang="en-US" sz="1600" b="1" dirty="0">
                <a:ea typeface="+mn-lt"/>
                <a:cs typeface="+mn-lt"/>
              </a:rPr>
              <a:t>advanced device fabrication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Disadvantages:</a:t>
            </a:r>
            <a:r>
              <a:rPr lang="en-US" sz="1600" dirty="0">
                <a:ea typeface="+mn-lt"/>
                <a:cs typeface="+mn-lt"/>
              </a:rPr>
              <a:t> </a:t>
            </a:r>
            <a:endParaRPr lang="en-US" sz="16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285750" indent="-285750">
              <a:lnSpc>
                <a:spcPct val="130000"/>
              </a:lnSpc>
              <a:buFont typeface="Calibri Light"/>
              <a:buChar char="→"/>
            </a:pPr>
            <a:r>
              <a:rPr lang="en-US" sz="1600" dirty="0">
                <a:ea typeface="+mn-lt"/>
                <a:cs typeface="+mn-lt"/>
              </a:rPr>
              <a:t>Requires </a:t>
            </a:r>
            <a:r>
              <a:rPr lang="en-US" sz="1600" b="1" dirty="0">
                <a:ea typeface="+mn-lt"/>
                <a:cs typeface="+mn-lt"/>
              </a:rPr>
              <a:t>expensive and complex equipment</a:t>
            </a:r>
            <a:r>
              <a:rPr lang="en-US" sz="1600" dirty="0">
                <a:ea typeface="+mn-lt"/>
                <a:cs typeface="+mn-lt"/>
              </a:rPr>
              <a:t> (vacuum pumps, gauges, leak-proof accessories).</a:t>
            </a:r>
            <a:endParaRPr lang="en-US" sz="16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600" b="1" dirty="0">
                <a:ea typeface="+mn-lt"/>
                <a:cs typeface="+mn-lt"/>
              </a:rPr>
              <a:t>Examples:</a:t>
            </a:r>
            <a:r>
              <a:rPr lang="en-US" sz="1600" dirty="0">
                <a:ea typeface="+mn-lt"/>
                <a:cs typeface="+mn-lt"/>
              </a:rPr>
              <a:t> </a:t>
            </a:r>
            <a:endParaRPr lang="en-US" sz="16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285750" indent="-285750">
              <a:lnSpc>
                <a:spcPct val="130000"/>
              </a:lnSpc>
              <a:buFont typeface="Calibri Light"/>
              <a:buChar char="→"/>
            </a:pPr>
            <a:r>
              <a:rPr lang="en-US" sz="1600" b="1" dirty="0">
                <a:ea typeface="+mn-lt"/>
                <a:cs typeface="+mn-lt"/>
              </a:rPr>
              <a:t>Plasma Arc Deposition</a:t>
            </a:r>
            <a:endParaRPr lang="en-US" sz="16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285750" indent="-285750">
              <a:lnSpc>
                <a:spcPct val="130000"/>
              </a:lnSpc>
              <a:buFont typeface="Calibri Light"/>
              <a:buChar char="→"/>
            </a:pPr>
            <a:r>
              <a:rPr lang="en-US" sz="1600" b="1" dirty="0">
                <a:ea typeface="+mn-lt"/>
                <a:cs typeface="+mn-lt"/>
              </a:rPr>
              <a:t>Evaporation</a:t>
            </a:r>
            <a:endParaRPr lang="en-US" sz="16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285750" indent="-285750">
              <a:lnSpc>
                <a:spcPct val="130000"/>
              </a:lnSpc>
              <a:buFont typeface="Calibri Light"/>
              <a:buChar char="→"/>
            </a:pPr>
            <a:r>
              <a:rPr lang="en-US" sz="1600" b="1" dirty="0">
                <a:ea typeface="+mn-lt"/>
                <a:cs typeface="+mn-lt"/>
              </a:rPr>
              <a:t>Sputtering</a:t>
            </a:r>
            <a:endParaRPr lang="en-US" sz="16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285750" indent="-285750">
              <a:lnSpc>
                <a:spcPct val="130000"/>
              </a:lnSpc>
              <a:buFont typeface="Calibri Light"/>
              <a:buChar char="→"/>
            </a:pPr>
            <a:r>
              <a:rPr lang="en-US" sz="1600" b="1" dirty="0">
                <a:ea typeface="+mn-lt"/>
                <a:cs typeface="+mn-lt"/>
              </a:rPr>
              <a:t>Chemical Vapor Deposition (CVD)</a:t>
            </a:r>
            <a:endParaRPr lang="en-US" sz="16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285750" indent="-285750">
              <a:lnSpc>
                <a:spcPct val="130000"/>
              </a:lnSpc>
              <a:buFont typeface="Calibri Light"/>
              <a:buChar char="→"/>
            </a:pPr>
            <a:r>
              <a:rPr lang="en-US" sz="1600" b="1" dirty="0">
                <a:ea typeface="+mn-lt"/>
                <a:cs typeface="+mn-lt"/>
              </a:rPr>
              <a:t>Molecular Beam Epitaxy (MBE)</a:t>
            </a:r>
            <a:endParaRPr lang="en-US" sz="16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  <a:p>
            <a:pPr marL="1905" indent="0">
              <a:lnSpc>
                <a:spcPct val="130000"/>
              </a:lnSpc>
              <a:buNone/>
            </a:pPr>
            <a:endParaRPr lang="en-US" sz="16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651097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1425D08-6505-4F53-9B03-D2F28936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4A01C-1A45-5E1A-4841-AB64E1533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31431"/>
            <a:ext cx="5432044" cy="744443"/>
          </a:xfrm>
        </p:spPr>
        <p:txBody>
          <a:bodyPr anchor="b">
            <a:normAutofit fontScale="90000"/>
          </a:bodyPr>
          <a:lstStyle/>
          <a:p>
            <a:r>
              <a:rPr lang="en-US" sz="3000" i="0">
                <a:ea typeface="+mj-lt"/>
                <a:cs typeface="+mj-lt"/>
              </a:rPr>
              <a:t>Solution-Based Deposition Processes</a:t>
            </a:r>
            <a:endParaRPr lang="en-US" sz="30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2E796E-8D19-4926-B7B8-653B01939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1609200"/>
            <a:ext cx="5434694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CEC71-1090-7E92-B633-2448D6658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712087"/>
            <a:ext cx="5644340" cy="4827213"/>
          </a:xfrm>
        </p:spPr>
        <p:txBody>
          <a:bodyPr vert="horz" wrap="square" lIns="0" tIns="0" rIns="91440" bIns="0" rtlCol="0" anchor="t">
            <a:normAutofit/>
          </a:bodyPr>
          <a:lstStyle/>
          <a:p>
            <a:pPr marL="285750" indent="-285750">
              <a:lnSpc>
                <a:spcPct val="130000"/>
              </a:lnSpc>
              <a:buFont typeface="Calibri Light"/>
            </a:pPr>
            <a:r>
              <a:rPr lang="en-US" sz="1200" b="1" dirty="0">
                <a:ea typeface="+mn-lt"/>
                <a:cs typeface="+mn-lt"/>
              </a:rPr>
              <a:t>Deposition occurs through chemical reactions in a liquid medium.</a:t>
            </a:r>
            <a:endParaRPr lang="en-US" sz="1200">
              <a:solidFill>
                <a:srgbClr val="FFFFFF">
                  <a:alpha val="55000"/>
                </a:srgbClr>
              </a:solidFill>
              <a:ea typeface="+mn-lt"/>
              <a:cs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200" b="1" dirty="0">
                <a:ea typeface="+mn-lt"/>
                <a:cs typeface="+mn-lt"/>
              </a:rPr>
              <a:t>Advantages:</a:t>
            </a:r>
            <a:r>
              <a:rPr lang="en-US" sz="1200" dirty="0">
                <a:ea typeface="+mn-lt"/>
                <a:cs typeface="+mn-lt"/>
              </a:rPr>
              <a:t> </a:t>
            </a:r>
            <a:endParaRPr lang="en-US" sz="1200">
              <a:solidFill>
                <a:srgbClr val="FFFFFF">
                  <a:alpha val="55000"/>
                </a:srgbClr>
              </a:solidFill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Calibri Light"/>
            </a:pPr>
            <a:r>
              <a:rPr lang="en-US" sz="1200" b="1" dirty="0">
                <a:ea typeface="+mn-lt"/>
                <a:cs typeface="+mn-lt"/>
              </a:rPr>
              <a:t>Simple, cost-effective</a:t>
            </a:r>
            <a:r>
              <a:rPr lang="en-US" sz="1200" dirty="0">
                <a:ea typeface="+mn-lt"/>
                <a:cs typeface="+mn-lt"/>
              </a:rPr>
              <a:t>, and can synthesize a wide range of materials.</a:t>
            </a:r>
            <a:endParaRPr lang="en-US" sz="1200">
              <a:solidFill>
                <a:srgbClr val="FFFFFF">
                  <a:alpha val="55000"/>
                </a:srgbClr>
              </a:solidFill>
              <a:ea typeface="+mn-lt"/>
              <a:cs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200" b="1" dirty="0">
                <a:ea typeface="+mn-lt"/>
                <a:cs typeface="+mn-lt"/>
              </a:rPr>
              <a:t>Disadvantages:</a:t>
            </a:r>
            <a:r>
              <a:rPr lang="en-US" sz="1200" dirty="0">
                <a:ea typeface="+mn-lt"/>
                <a:cs typeface="+mn-lt"/>
              </a:rPr>
              <a:t> </a:t>
            </a:r>
            <a:endParaRPr lang="en-US" sz="1200">
              <a:solidFill>
                <a:srgbClr val="FFFFFF">
                  <a:alpha val="55000"/>
                </a:srgbClr>
              </a:solidFill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Calibri Light"/>
            </a:pPr>
            <a:r>
              <a:rPr lang="en-US" sz="1200" b="1" dirty="0">
                <a:ea typeface="+mn-lt"/>
                <a:cs typeface="+mn-lt"/>
              </a:rPr>
              <a:t>Not as clean</a:t>
            </a:r>
            <a:r>
              <a:rPr lang="en-US" sz="1200" dirty="0">
                <a:ea typeface="+mn-lt"/>
                <a:cs typeface="+mn-lt"/>
              </a:rPr>
              <a:t> as vacuum-based processes.</a:t>
            </a:r>
            <a:endParaRPr lang="en-US" sz="1200">
              <a:solidFill>
                <a:srgbClr val="FFFFFF">
                  <a:alpha val="55000"/>
                </a:srgbClr>
              </a:solidFill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Calibri Light"/>
            </a:pPr>
            <a:r>
              <a:rPr lang="en-US" sz="1200" b="1" dirty="0">
                <a:ea typeface="+mn-lt"/>
                <a:cs typeface="+mn-lt"/>
              </a:rPr>
              <a:t>Impurities</a:t>
            </a:r>
            <a:r>
              <a:rPr lang="en-US" sz="1200" dirty="0">
                <a:ea typeface="+mn-lt"/>
                <a:cs typeface="+mn-lt"/>
              </a:rPr>
              <a:t> may affect material properties.</a:t>
            </a:r>
            <a:endParaRPr lang="en-US" sz="1200">
              <a:solidFill>
                <a:srgbClr val="FFFFFF">
                  <a:alpha val="55000"/>
                </a:srgbClr>
              </a:solidFill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Calibri Light"/>
            </a:pPr>
            <a:r>
              <a:rPr lang="en-US" sz="1200" b="1" dirty="0">
                <a:ea typeface="+mn-lt"/>
                <a:cs typeface="+mn-lt"/>
              </a:rPr>
              <a:t>Not fully compatible</a:t>
            </a:r>
            <a:r>
              <a:rPr lang="en-US" sz="1200" dirty="0">
                <a:ea typeface="+mn-lt"/>
                <a:cs typeface="+mn-lt"/>
              </a:rPr>
              <a:t> with solid-state electronics.</a:t>
            </a:r>
            <a:endParaRPr lang="en-US" sz="1200">
              <a:solidFill>
                <a:srgbClr val="FFFFFF">
                  <a:alpha val="55000"/>
                </a:srgbClr>
              </a:solidFill>
              <a:ea typeface="+mn-lt"/>
              <a:cs typeface="+mn-lt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sz="1200" b="1" dirty="0">
                <a:ea typeface="+mn-lt"/>
                <a:cs typeface="+mn-lt"/>
              </a:rPr>
              <a:t>Examples:</a:t>
            </a:r>
            <a:r>
              <a:rPr lang="en-US" sz="1200" dirty="0">
                <a:ea typeface="+mn-lt"/>
                <a:cs typeface="+mn-lt"/>
              </a:rPr>
              <a:t> </a:t>
            </a:r>
            <a:endParaRPr lang="en-US" sz="1200">
              <a:solidFill>
                <a:srgbClr val="FFFFFF">
                  <a:alpha val="55000"/>
                </a:srgbClr>
              </a:solidFill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Calibri Light"/>
            </a:pPr>
            <a:r>
              <a:rPr lang="en-US" sz="1200" b="1" dirty="0">
                <a:ea typeface="+mn-lt"/>
                <a:cs typeface="+mn-lt"/>
              </a:rPr>
              <a:t>Sol-gel Dip Coating</a:t>
            </a:r>
            <a:endParaRPr lang="en-US" sz="1200">
              <a:solidFill>
                <a:srgbClr val="FFFFFF">
                  <a:alpha val="55000"/>
                </a:srgbClr>
              </a:solidFill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Calibri Light"/>
            </a:pPr>
            <a:r>
              <a:rPr lang="en-US" sz="1200" b="1" dirty="0">
                <a:ea typeface="+mn-lt"/>
                <a:cs typeface="+mn-lt"/>
              </a:rPr>
              <a:t>Spin Coating</a:t>
            </a:r>
            <a:endParaRPr lang="en-US" sz="1200">
              <a:solidFill>
                <a:srgbClr val="FFFFFF">
                  <a:alpha val="55000"/>
                </a:srgbClr>
              </a:solidFill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Calibri Light"/>
            </a:pPr>
            <a:r>
              <a:rPr lang="en-US" sz="1200" b="1" dirty="0">
                <a:ea typeface="+mn-lt"/>
                <a:cs typeface="+mn-lt"/>
              </a:rPr>
              <a:t>Spray Pyrolysis</a:t>
            </a:r>
            <a:endParaRPr lang="en-US" sz="1200">
              <a:solidFill>
                <a:srgbClr val="FFFFFF">
                  <a:alpha val="55000"/>
                </a:srgbClr>
              </a:solidFill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Calibri Light"/>
            </a:pPr>
            <a:r>
              <a:rPr lang="en-US" sz="1200" b="1" dirty="0">
                <a:ea typeface="+mn-lt"/>
                <a:cs typeface="+mn-lt"/>
              </a:rPr>
              <a:t>Electrodeposition</a:t>
            </a:r>
            <a:endParaRPr lang="en-US" sz="1200">
              <a:solidFill>
                <a:srgbClr val="FFFFFF">
                  <a:alpha val="55000"/>
                </a:srgbClr>
              </a:solidFill>
              <a:ea typeface="+mn-lt"/>
              <a:cs typeface="+mn-lt"/>
            </a:endParaRPr>
          </a:p>
          <a:p>
            <a:pPr marL="285750" indent="-285750">
              <a:lnSpc>
                <a:spcPct val="130000"/>
              </a:lnSpc>
              <a:buFont typeface="Calibri Light"/>
            </a:pPr>
            <a:r>
              <a:rPr lang="en-US" sz="1200" b="1" dirty="0">
                <a:ea typeface="+mn-lt"/>
                <a:cs typeface="+mn-lt"/>
              </a:rPr>
              <a:t>Chemical Bath Deposition</a:t>
            </a:r>
            <a:endParaRPr lang="en-US" sz="1200">
              <a:solidFill>
                <a:srgbClr val="FFFFFF">
                  <a:alpha val="55000"/>
                </a:srgbClr>
              </a:solidFill>
              <a:ea typeface="+mn-lt"/>
              <a:cs typeface="+mn-lt"/>
            </a:endParaRPr>
          </a:p>
          <a:p>
            <a:pPr marL="1905" indent="0">
              <a:lnSpc>
                <a:spcPct val="130000"/>
              </a:lnSpc>
              <a:buNone/>
            </a:pPr>
            <a:endParaRPr lang="en-US" sz="1200" dirty="0">
              <a:solidFill>
                <a:srgbClr val="FFFFFF">
                  <a:alpha val="55000"/>
                </a:srgbClr>
              </a:solidFill>
              <a:ea typeface="Source Sans Pro"/>
            </a:endParaRPr>
          </a:p>
        </p:txBody>
      </p:sp>
      <p:pic>
        <p:nvPicPr>
          <p:cNvPr id="4" name="Picture 3" descr="Pmw - Sodium Silicate Solution - Liquid ...">
            <a:extLst>
              <a:ext uri="{FF2B5EF4-FFF2-40B4-BE49-F238E27FC236}">
                <a16:creationId xmlns:a16="http://schemas.microsoft.com/office/drawing/2014/main" id="{A1255EB9-652C-1E9B-BFB7-2CE5EC07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11"/>
          <a:stretch/>
        </p:blipFill>
        <p:spPr>
          <a:xfrm>
            <a:off x="6307308" y="450000"/>
            <a:ext cx="5441280" cy="5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9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2A1B21-D61E-46FC-BDD1-2FAE49F8B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31871784-6A2E-E381-1E80-2DEE2ED2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19" r="-2" b="17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39A0505-A6DD-4BC1-9CA6-9D202A949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50000"/>
            <a:ext cx="6311901" cy="5544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20435-F0EA-394D-79B2-80910C96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894969"/>
            <a:ext cx="5430100" cy="2954655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/>
              <a:t>Thank You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CC4060-6621-49EA-A90C-71567A92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0000" y="4122000"/>
            <a:ext cx="54301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5883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ThinLineVTI</vt:lpstr>
      <vt:lpstr>Lithographic and Non-Lithographic Processes</vt:lpstr>
      <vt:lpstr>Introduction</vt:lpstr>
      <vt:lpstr>Lithographic Processes</vt:lpstr>
      <vt:lpstr>Non-Lithographic Process</vt:lpstr>
      <vt:lpstr>Vacuum-Based Deposition Processes</vt:lpstr>
      <vt:lpstr>Solution-Based Deposition Processes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63</cp:revision>
  <dcterms:created xsi:type="dcterms:W3CDTF">2025-03-10T16:11:49Z</dcterms:created>
  <dcterms:modified xsi:type="dcterms:W3CDTF">2025-03-10T16:32:46Z</dcterms:modified>
</cp:coreProperties>
</file>