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538BDB-76CE-431A-A5EC-9F9954DC8E18}">
          <p14:sldIdLst>
            <p14:sldId id="259"/>
          </p14:sldIdLst>
        </p14:section>
        <p14:section name="HOme" id="{AED9EA21-A98D-486A-8079-E4C5254E5035}">
          <p14:sldIdLst>
            <p14:sldId id="257"/>
          </p14:sldIdLst>
        </p14:section>
        <p14:section name="Latar Belakang" id="{7911BAA6-90C0-4A80-8345-A17F116E0DA0}">
          <p14:sldIdLst>
            <p14:sldId id="256"/>
          </p14:sldIdLst>
        </p14:section>
        <p14:section name="Identifikasi" id="{DC5E31A3-107D-46B9-8335-847A7328DB23}">
          <p14:sldIdLst>
            <p14:sldId id="260"/>
          </p14:sldIdLst>
        </p14:section>
        <p14:section name="rumusan" id="{7422ADE4-24F4-491F-AEC8-9BBCC303F43C}">
          <p14:sldIdLst>
            <p14:sldId id="261"/>
          </p14:sldIdLst>
        </p14:section>
        <p14:section name="Tujuan Penelitian" id="{045E0D99-7BC0-49AF-90E4-5E06FEC1DEAB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7B5D4150-5486-22CA-BCC4-2ED2DD6916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46738" cy="6858000"/>
          </a:xfrm>
          <a:custGeom>
            <a:avLst/>
            <a:gdLst>
              <a:gd name="connsiteX0" fmla="*/ 3541485 w 5646738"/>
              <a:gd name="connsiteY0" fmla="*/ 2 h 6858000"/>
              <a:gd name="connsiteX1" fmla="*/ 5646738 w 5646738"/>
              <a:gd name="connsiteY1" fmla="*/ 1831986 h 6858000"/>
              <a:gd name="connsiteX2" fmla="*/ 5646738 w 5646738"/>
              <a:gd name="connsiteY2" fmla="*/ 1833761 h 6858000"/>
              <a:gd name="connsiteX3" fmla="*/ 3541486 w 5646738"/>
              <a:gd name="connsiteY3" fmla="*/ 6858000 h 6858000"/>
              <a:gd name="connsiteX4" fmla="*/ 3541485 w 5646738"/>
              <a:gd name="connsiteY4" fmla="*/ 6858000 h 6858000"/>
              <a:gd name="connsiteX5" fmla="*/ 0 w 5646738"/>
              <a:gd name="connsiteY5" fmla="*/ 0 h 6858000"/>
              <a:gd name="connsiteX6" fmla="*/ 3541484 w 5646738"/>
              <a:gd name="connsiteY6" fmla="*/ 0 h 6858000"/>
              <a:gd name="connsiteX7" fmla="*/ 3541484 w 5646738"/>
              <a:gd name="connsiteY7" fmla="*/ 6858000 h 6858000"/>
              <a:gd name="connsiteX8" fmla="*/ 0 w 564673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6738" h="6858000">
                <a:moveTo>
                  <a:pt x="3541485" y="2"/>
                </a:moveTo>
                <a:lnTo>
                  <a:pt x="5646738" y="1831986"/>
                </a:lnTo>
                <a:lnTo>
                  <a:pt x="5646738" y="1833761"/>
                </a:lnTo>
                <a:lnTo>
                  <a:pt x="3541486" y="6858000"/>
                </a:lnTo>
                <a:lnTo>
                  <a:pt x="3541485" y="6858000"/>
                </a:lnTo>
                <a:close/>
                <a:moveTo>
                  <a:pt x="0" y="0"/>
                </a:moveTo>
                <a:lnTo>
                  <a:pt x="3541484" y="0"/>
                </a:lnTo>
                <a:lnTo>
                  <a:pt x="354148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4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9058-FC11-435F-CD20-06CAF5CC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AD023-B6E7-A48C-6519-F5276328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647A-D8F9-1D4B-E5CD-2476583B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AC5-028F-452A-A063-ACEC6C13176B}" type="datetimeFigureOut">
              <a:rPr lang="en-ID" smtClean="0"/>
              <a:t>20/05/2023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E8C3-EB9B-EA3D-352F-742145BE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A04C-085B-CBE7-03AF-FA8B55CB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E21-59CB-4229-B0A3-43AE8A3C01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04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93BD3-1682-E508-6E50-B187FF0D8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9EA75-C723-0CA2-6F7F-167FEEBB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EC9-3537-A47A-EF55-CBCBF423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AC5-028F-452A-A063-ACEC6C13176B}" type="datetimeFigureOut">
              <a:rPr lang="en-ID" smtClean="0"/>
              <a:t>20/05/2023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9B54-8FC5-F19B-3F40-1E2FF3B3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11582-3170-73F2-37FE-D9FDF66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E21-59CB-4229-B0A3-43AE8A3C01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9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D67FCE-3E22-2ED3-78EB-D9CA305047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642100"/>
          </a:xfrm>
          <a:custGeom>
            <a:avLst/>
            <a:gdLst>
              <a:gd name="connsiteX0" fmla="*/ 0 w 12192000"/>
              <a:gd name="connsiteY0" fmla="*/ 0 h 6642100"/>
              <a:gd name="connsiteX1" fmla="*/ 12192000 w 12192000"/>
              <a:gd name="connsiteY1" fmla="*/ 0 h 6642100"/>
              <a:gd name="connsiteX2" fmla="*/ 12192000 w 12192000"/>
              <a:gd name="connsiteY2" fmla="*/ 6642100 h 6642100"/>
              <a:gd name="connsiteX3" fmla="*/ 12191999 w 12192000"/>
              <a:gd name="connsiteY3" fmla="*/ 6642100 h 6642100"/>
              <a:gd name="connsiteX4" fmla="*/ 12191999 w 12192000"/>
              <a:gd name="connsiteY4" fmla="*/ 6404913 h 6642100"/>
              <a:gd name="connsiteX5" fmla="*/ 12074201 w 12192000"/>
              <a:gd name="connsiteY5" fmla="*/ 6227872 h 6642100"/>
              <a:gd name="connsiteX6" fmla="*/ 446498 w 12192000"/>
              <a:gd name="connsiteY6" fmla="*/ 1186655 h 6642100"/>
              <a:gd name="connsiteX7" fmla="*/ 1 w 12192000"/>
              <a:gd name="connsiteY7" fmla="*/ 1179561 h 6642100"/>
              <a:gd name="connsiteX8" fmla="*/ 1 w 12192000"/>
              <a:gd name="connsiteY8" fmla="*/ 6642100 h 6642100"/>
              <a:gd name="connsiteX9" fmla="*/ 0 w 12192000"/>
              <a:gd name="connsiteY9" fmla="*/ 6642100 h 664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642100">
                <a:moveTo>
                  <a:pt x="0" y="0"/>
                </a:moveTo>
                <a:lnTo>
                  <a:pt x="12192000" y="0"/>
                </a:lnTo>
                <a:lnTo>
                  <a:pt x="12192000" y="6642100"/>
                </a:lnTo>
                <a:lnTo>
                  <a:pt x="12191999" y="6642100"/>
                </a:lnTo>
                <a:lnTo>
                  <a:pt x="12191999" y="6404913"/>
                </a:lnTo>
                <a:lnTo>
                  <a:pt x="12074201" y="6227872"/>
                </a:lnTo>
                <a:cubicBezTo>
                  <a:pt x="10078590" y="3378347"/>
                  <a:pt x="5652995" y="1352505"/>
                  <a:pt x="446498" y="1186655"/>
                </a:cubicBezTo>
                <a:lnTo>
                  <a:pt x="1" y="1179561"/>
                </a:lnTo>
                <a:lnTo>
                  <a:pt x="1" y="6642100"/>
                </a:lnTo>
                <a:lnTo>
                  <a:pt x="0" y="6642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74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C2B3937-6559-0327-EA59-2D80FEEC56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7463" y="1"/>
            <a:ext cx="6179313" cy="1633866"/>
          </a:xfrm>
          <a:custGeom>
            <a:avLst/>
            <a:gdLst>
              <a:gd name="connsiteX0" fmla="*/ 1017368 w 6179313"/>
              <a:gd name="connsiteY0" fmla="*/ 0 h 1633866"/>
              <a:gd name="connsiteX1" fmla="*/ 6179313 w 6179313"/>
              <a:gd name="connsiteY1" fmla="*/ 0 h 1633866"/>
              <a:gd name="connsiteX2" fmla="*/ 5161947 w 6179313"/>
              <a:gd name="connsiteY2" fmla="*/ 1633866 h 1633866"/>
              <a:gd name="connsiteX3" fmla="*/ 0 w 6179313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9313" h="1633866">
                <a:moveTo>
                  <a:pt x="1017368" y="0"/>
                </a:moveTo>
                <a:lnTo>
                  <a:pt x="6179313" y="0"/>
                </a:lnTo>
                <a:lnTo>
                  <a:pt x="5161947" y="1633866"/>
                </a:lnTo>
                <a:lnTo>
                  <a:pt x="0" y="16338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5A07D59-8956-B174-0BE0-4CFF7C69AB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9702" y="1741379"/>
            <a:ext cx="6179314" cy="1633866"/>
          </a:xfrm>
          <a:custGeom>
            <a:avLst/>
            <a:gdLst>
              <a:gd name="connsiteX0" fmla="*/ 1017368 w 6179314"/>
              <a:gd name="connsiteY0" fmla="*/ 0 h 1633866"/>
              <a:gd name="connsiteX1" fmla="*/ 6179314 w 6179314"/>
              <a:gd name="connsiteY1" fmla="*/ 0 h 1633866"/>
              <a:gd name="connsiteX2" fmla="*/ 5161946 w 6179314"/>
              <a:gd name="connsiteY2" fmla="*/ 1633866 h 1633866"/>
              <a:gd name="connsiteX3" fmla="*/ 0 w 6179314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9314" h="1633866">
                <a:moveTo>
                  <a:pt x="1017368" y="0"/>
                </a:moveTo>
                <a:lnTo>
                  <a:pt x="6179314" y="0"/>
                </a:lnTo>
                <a:lnTo>
                  <a:pt x="5161946" y="1633866"/>
                </a:lnTo>
                <a:lnTo>
                  <a:pt x="0" y="16338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A31A130-D36F-C9F1-D9AA-AE5C20334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5393" y="3482756"/>
            <a:ext cx="6179313" cy="1633866"/>
          </a:xfrm>
          <a:custGeom>
            <a:avLst/>
            <a:gdLst>
              <a:gd name="connsiteX0" fmla="*/ 1017366 w 6179313"/>
              <a:gd name="connsiteY0" fmla="*/ 0 h 1633866"/>
              <a:gd name="connsiteX1" fmla="*/ 6179313 w 6179313"/>
              <a:gd name="connsiteY1" fmla="*/ 0 h 1633866"/>
              <a:gd name="connsiteX2" fmla="*/ 5161947 w 6179313"/>
              <a:gd name="connsiteY2" fmla="*/ 1633866 h 1633866"/>
              <a:gd name="connsiteX3" fmla="*/ 0 w 6179313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9313" h="1633866">
                <a:moveTo>
                  <a:pt x="1017366" y="0"/>
                </a:moveTo>
                <a:lnTo>
                  <a:pt x="6179313" y="0"/>
                </a:lnTo>
                <a:lnTo>
                  <a:pt x="5161947" y="1633866"/>
                </a:lnTo>
                <a:lnTo>
                  <a:pt x="0" y="16338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6A76680-4F13-4B93-9A52-7DB201D10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61080" y="5224134"/>
            <a:ext cx="6179314" cy="1633866"/>
          </a:xfrm>
          <a:custGeom>
            <a:avLst/>
            <a:gdLst>
              <a:gd name="connsiteX0" fmla="*/ 1017368 w 6179314"/>
              <a:gd name="connsiteY0" fmla="*/ 0 h 1633866"/>
              <a:gd name="connsiteX1" fmla="*/ 6179314 w 6179314"/>
              <a:gd name="connsiteY1" fmla="*/ 0 h 1633866"/>
              <a:gd name="connsiteX2" fmla="*/ 5161947 w 6179314"/>
              <a:gd name="connsiteY2" fmla="*/ 1633866 h 1633866"/>
              <a:gd name="connsiteX3" fmla="*/ 0 w 6179314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9314" h="1633866">
                <a:moveTo>
                  <a:pt x="1017368" y="0"/>
                </a:moveTo>
                <a:lnTo>
                  <a:pt x="6179314" y="0"/>
                </a:lnTo>
                <a:lnTo>
                  <a:pt x="5161947" y="1633866"/>
                </a:lnTo>
                <a:lnTo>
                  <a:pt x="0" y="16338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44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6DE03D6-A75B-3549-272D-6AC2F1F2D4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76969" y="-2236"/>
            <a:ext cx="7115033" cy="6860235"/>
          </a:xfrm>
          <a:custGeom>
            <a:avLst/>
            <a:gdLst>
              <a:gd name="connsiteX0" fmla="*/ 1715059 w 7115033"/>
              <a:gd name="connsiteY0" fmla="*/ 0 h 6860235"/>
              <a:gd name="connsiteX1" fmla="*/ 7115033 w 7115033"/>
              <a:gd name="connsiteY1" fmla="*/ 0 h 6860235"/>
              <a:gd name="connsiteX2" fmla="*/ 7115033 w 7115033"/>
              <a:gd name="connsiteY2" fmla="*/ 6860235 h 6860235"/>
              <a:gd name="connsiteX3" fmla="*/ 0 w 7115033"/>
              <a:gd name="connsiteY3" fmla="*/ 6860235 h 68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5033" h="6860235">
                <a:moveTo>
                  <a:pt x="1715059" y="0"/>
                </a:moveTo>
                <a:lnTo>
                  <a:pt x="7115033" y="0"/>
                </a:lnTo>
                <a:lnTo>
                  <a:pt x="7115033" y="6860235"/>
                </a:lnTo>
                <a:lnTo>
                  <a:pt x="0" y="68602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616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DF45A3-720B-DE80-ADFB-DE6003F470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460310"/>
            <a:ext cx="6096000" cy="5397690"/>
          </a:xfrm>
          <a:custGeom>
            <a:avLst/>
            <a:gdLst>
              <a:gd name="connsiteX0" fmla="*/ 0 w 6096000"/>
              <a:gd name="connsiteY0" fmla="*/ 0 h 5397690"/>
              <a:gd name="connsiteX1" fmla="*/ 6096000 w 6096000"/>
              <a:gd name="connsiteY1" fmla="*/ 0 h 5397690"/>
              <a:gd name="connsiteX2" fmla="*/ 6096000 w 6096000"/>
              <a:gd name="connsiteY2" fmla="*/ 2169709 h 5397690"/>
              <a:gd name="connsiteX3" fmla="*/ 3604955 w 6096000"/>
              <a:gd name="connsiteY3" fmla="*/ 2169709 h 5397690"/>
              <a:gd name="connsiteX4" fmla="*/ 3604955 w 6096000"/>
              <a:gd name="connsiteY4" fmla="*/ 5397690 h 5397690"/>
              <a:gd name="connsiteX5" fmla="*/ 0 w 6096000"/>
              <a:gd name="connsiteY5" fmla="*/ 5397690 h 539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5397690">
                <a:moveTo>
                  <a:pt x="0" y="0"/>
                </a:moveTo>
                <a:lnTo>
                  <a:pt x="6096000" y="0"/>
                </a:lnTo>
                <a:lnTo>
                  <a:pt x="6096000" y="2169709"/>
                </a:lnTo>
                <a:lnTo>
                  <a:pt x="3604955" y="2169709"/>
                </a:lnTo>
                <a:lnTo>
                  <a:pt x="3604955" y="5397690"/>
                </a:lnTo>
                <a:lnTo>
                  <a:pt x="0" y="53976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9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5183BC-C495-368A-934B-330F954C85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615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27531-09EF-4A13-E96B-4520B519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AC5-028F-452A-A063-ACEC6C13176B}" type="datetimeFigureOut">
              <a:rPr lang="en-ID" smtClean="0"/>
              <a:t>20/05/2023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F0166-1280-C6C4-0C71-F02E98A1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313C9-AB40-0C18-A9E8-3E896C5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E21-59CB-4229-B0A3-43AE8A3C01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68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5D6F-300C-163E-659E-E8D4DA50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BFD2-702E-5BD1-7384-4A92508D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284F1-2725-3341-22F5-3AA8E960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6485-5635-0642-5E8E-67670F20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AC5-028F-452A-A063-ACEC6C13176B}" type="datetimeFigureOut">
              <a:rPr lang="en-ID" smtClean="0"/>
              <a:t>20/05/2023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77ECF-548C-5028-9F17-E8C00F6A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4758-7D01-16C7-8344-33313F72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E21-59CB-4229-B0A3-43AE8A3C01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47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4E4C-2A40-66C9-F120-A6CA9152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A5641-3A5E-F5D3-C5F6-50321FA91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7A7EE-7312-79A5-394F-80F2D3E5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620DC-B44E-D010-75BB-08C4AC8B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AC5-028F-452A-A063-ACEC6C13176B}" type="datetimeFigureOut">
              <a:rPr lang="en-ID" smtClean="0"/>
              <a:t>20/05/2023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7B00-A545-3F9E-EAE7-C1DF6299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0B082-554A-CB72-FDC4-A453C0D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E21-59CB-4229-B0A3-43AE8A3C01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24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B627C-2D94-A9FE-ECE3-EAC9468C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C6DF-AC4B-5C89-D50F-46FC5BF80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89EA-B5B7-57EB-278F-46A3DFA55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EAC5-028F-452A-A063-ACEC6C13176B}" type="datetimeFigureOut">
              <a:rPr lang="en-ID" smtClean="0"/>
              <a:t>20/05/2023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B018-1A0E-EFC1-B39E-3E69E72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6D82-3930-E5F1-09EC-2DD6B3E1F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2E21-59CB-4229-B0A3-43AE8A3C01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88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E75FEB9D-31AF-7FC2-CA7B-864C6B66BD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3090"/>
          <a:stretch/>
        </p:blipFill>
        <p:spPr>
          <a:xfrm>
            <a:off x="0" y="0"/>
            <a:ext cx="5646738" cy="6858000"/>
          </a:xfrm>
        </p:spPr>
      </p:pic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912A2D9-9F83-12DB-C56B-BB5742A75A15}"/>
              </a:ext>
            </a:extLst>
          </p:cNvPr>
          <p:cNvSpPr/>
          <p:nvPr/>
        </p:nvSpPr>
        <p:spPr>
          <a:xfrm>
            <a:off x="2361064" y="3945585"/>
            <a:ext cx="2688607" cy="2912415"/>
          </a:xfrm>
          <a:prstGeom prst="parallelogram">
            <a:avLst>
              <a:gd name="adj" fmla="val 43957"/>
            </a:avLst>
          </a:prstGeom>
          <a:solidFill>
            <a:srgbClr val="EA8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EA67A-2F5A-9182-EE3C-2F000812DC58}"/>
              </a:ext>
            </a:extLst>
          </p:cNvPr>
          <p:cNvSpPr/>
          <p:nvPr/>
        </p:nvSpPr>
        <p:spPr>
          <a:xfrm>
            <a:off x="0" y="1528549"/>
            <a:ext cx="5049671" cy="1107996"/>
          </a:xfrm>
          <a:prstGeom prst="rect">
            <a:avLst/>
          </a:prstGeom>
          <a:gradFill>
            <a:gsLst>
              <a:gs pos="37000">
                <a:schemeClr val="tx1">
                  <a:alpha val="6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06823-D704-33A9-2DC5-7C8808D2275C}"/>
              </a:ext>
            </a:extLst>
          </p:cNvPr>
          <p:cNvSpPr txBox="1"/>
          <p:nvPr/>
        </p:nvSpPr>
        <p:spPr>
          <a:xfrm>
            <a:off x="0" y="1697826"/>
            <a:ext cx="6011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P R E S E N T A T I O N</a:t>
            </a:r>
            <a:endParaRPr lang="en-ID" sz="4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829B-97FF-BFEE-D54E-918F4EA36C21}"/>
              </a:ext>
            </a:extLst>
          </p:cNvPr>
          <p:cNvSpPr/>
          <p:nvPr/>
        </p:nvSpPr>
        <p:spPr>
          <a:xfrm>
            <a:off x="7890210" y="5044646"/>
            <a:ext cx="2953492" cy="393645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Nagapasa_402</a:t>
            </a:r>
            <a:endParaRPr lang="en-ID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81C056-6DF2-06C6-FE97-E3F7D0E5C744}"/>
              </a:ext>
            </a:extLst>
          </p:cNvPr>
          <p:cNvSpPr/>
          <p:nvPr/>
        </p:nvSpPr>
        <p:spPr>
          <a:xfrm>
            <a:off x="8492967" y="1264198"/>
            <a:ext cx="1554807" cy="1554807"/>
          </a:xfrm>
          <a:prstGeom prst="ellipse">
            <a:avLst/>
          </a:prstGeom>
          <a:solidFill>
            <a:srgbClr val="EA8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600" dirty="0">
                <a:latin typeface="BigNoodleTitling" panose="02000708030402040100" pitchFamily="2" charset="0"/>
              </a:rPr>
              <a:t>logo</a:t>
            </a:r>
            <a:endParaRPr lang="en-ID" sz="2400" spc="600" dirty="0">
              <a:latin typeface="BigNoodleTitling" panose="020007080304020401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7581C1-706E-A175-310F-00E65EEDF254}"/>
              </a:ext>
            </a:extLst>
          </p:cNvPr>
          <p:cNvSpPr/>
          <p:nvPr/>
        </p:nvSpPr>
        <p:spPr>
          <a:xfrm>
            <a:off x="6400800" y="5574401"/>
            <a:ext cx="5646738" cy="393645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Tenggelam</a:t>
            </a:r>
            <a:r>
              <a:rPr lang="en-US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pc="3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Nanggala</a:t>
            </a:r>
            <a:r>
              <a:rPr lang="en-US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pc="3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Terbitlah</a:t>
            </a:r>
            <a:r>
              <a:rPr lang="en-US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pc="3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Nagapasa</a:t>
            </a:r>
            <a:endParaRPr lang="en-ID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5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6B88F919-81DA-C327-E197-796BFAE451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 b="13111"/>
          <a:stretch/>
        </p:blipFill>
        <p:spPr>
          <a:xfrm>
            <a:off x="2161080" y="5224134"/>
            <a:ext cx="6179314" cy="1633866"/>
          </a:xfr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185B6BD-A154-6023-3791-8AC96529FEFE}"/>
              </a:ext>
            </a:extLst>
          </p:cNvPr>
          <p:cNvSpPr/>
          <p:nvPr/>
        </p:nvSpPr>
        <p:spPr>
          <a:xfrm>
            <a:off x="2161081" y="5224134"/>
            <a:ext cx="6179314" cy="1633866"/>
          </a:xfrm>
          <a:custGeom>
            <a:avLst/>
            <a:gdLst>
              <a:gd name="connsiteX0" fmla="*/ 794419 w 4825164"/>
              <a:gd name="connsiteY0" fmla="*/ 0 h 1633866"/>
              <a:gd name="connsiteX1" fmla="*/ 4825164 w 4825164"/>
              <a:gd name="connsiteY1" fmla="*/ 0 h 1633866"/>
              <a:gd name="connsiteX2" fmla="*/ 4030745 w 4825164"/>
              <a:gd name="connsiteY2" fmla="*/ 1633866 h 1633866"/>
              <a:gd name="connsiteX3" fmla="*/ 0 w 4825164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164" h="1633866">
                <a:moveTo>
                  <a:pt x="794419" y="0"/>
                </a:moveTo>
                <a:lnTo>
                  <a:pt x="4825164" y="0"/>
                </a:lnTo>
                <a:lnTo>
                  <a:pt x="4030745" y="1633866"/>
                </a:lnTo>
                <a:lnTo>
                  <a:pt x="0" y="1633866"/>
                </a:lnTo>
                <a:close/>
              </a:path>
            </a:pathLst>
          </a:custGeom>
          <a:solidFill>
            <a:srgbClr val="EA8F0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3EAB5CE-CCAF-2A7B-58EF-9EB0DD4CD6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2" b="9562"/>
          <a:stretch>
            <a:fillRect/>
          </a:stretch>
        </p:blipFill>
        <p:spPr/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5F9CCF7-76AE-4B06-6653-2E6EBD015873}"/>
              </a:ext>
            </a:extLst>
          </p:cNvPr>
          <p:cNvSpPr/>
          <p:nvPr/>
        </p:nvSpPr>
        <p:spPr>
          <a:xfrm>
            <a:off x="3245393" y="3482756"/>
            <a:ext cx="6179313" cy="1633866"/>
          </a:xfrm>
          <a:custGeom>
            <a:avLst/>
            <a:gdLst>
              <a:gd name="connsiteX0" fmla="*/ 794418 w 4825163"/>
              <a:gd name="connsiteY0" fmla="*/ 0 h 1633866"/>
              <a:gd name="connsiteX1" fmla="*/ 4825163 w 4825163"/>
              <a:gd name="connsiteY1" fmla="*/ 0 h 1633866"/>
              <a:gd name="connsiteX2" fmla="*/ 4030745 w 4825163"/>
              <a:gd name="connsiteY2" fmla="*/ 1633866 h 1633866"/>
              <a:gd name="connsiteX3" fmla="*/ 0 w 4825163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163" h="1633866">
                <a:moveTo>
                  <a:pt x="794418" y="0"/>
                </a:moveTo>
                <a:lnTo>
                  <a:pt x="4825163" y="0"/>
                </a:lnTo>
                <a:lnTo>
                  <a:pt x="4030745" y="1633866"/>
                </a:lnTo>
                <a:lnTo>
                  <a:pt x="0" y="1633866"/>
                </a:lnTo>
                <a:close/>
              </a:path>
            </a:pathLst>
          </a:custGeom>
          <a:solidFill>
            <a:srgbClr val="EA8F0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CD16423-F5E6-D29D-1C1F-BC8427602B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2" b="9562"/>
          <a:stretch>
            <a:fillRect/>
          </a:stretch>
        </p:blipFill>
        <p:spPr>
          <a:xfrm>
            <a:off x="5538841" y="76816"/>
            <a:ext cx="6179313" cy="1633866"/>
          </a:xfr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DCC0E85-15BA-0A13-B92E-DAD7BEE4FA60}"/>
              </a:ext>
            </a:extLst>
          </p:cNvPr>
          <p:cNvSpPr/>
          <p:nvPr/>
        </p:nvSpPr>
        <p:spPr>
          <a:xfrm>
            <a:off x="5407463" y="1"/>
            <a:ext cx="6179313" cy="1633866"/>
          </a:xfrm>
          <a:custGeom>
            <a:avLst/>
            <a:gdLst>
              <a:gd name="connsiteX0" fmla="*/ 794419 w 4825163"/>
              <a:gd name="connsiteY0" fmla="*/ 0 h 1633866"/>
              <a:gd name="connsiteX1" fmla="*/ 4825163 w 4825163"/>
              <a:gd name="connsiteY1" fmla="*/ 0 h 1633866"/>
              <a:gd name="connsiteX2" fmla="*/ 4030745 w 4825163"/>
              <a:gd name="connsiteY2" fmla="*/ 1633866 h 1633866"/>
              <a:gd name="connsiteX3" fmla="*/ 0 w 4825163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163" h="1633866">
                <a:moveTo>
                  <a:pt x="794419" y="0"/>
                </a:moveTo>
                <a:lnTo>
                  <a:pt x="4825163" y="0"/>
                </a:lnTo>
                <a:lnTo>
                  <a:pt x="4030745" y="1633866"/>
                </a:lnTo>
                <a:lnTo>
                  <a:pt x="0" y="1633866"/>
                </a:lnTo>
                <a:close/>
              </a:path>
            </a:pathLst>
          </a:custGeom>
          <a:solidFill>
            <a:srgbClr val="EA8F0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B5746B8-505D-CC54-347A-11F2BCD38F9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2" b="9562"/>
          <a:stretch>
            <a:fillRect/>
          </a:stretch>
        </p:blipFill>
        <p:spPr>
          <a:xfrm>
            <a:off x="3693402" y="1579874"/>
            <a:ext cx="7638625" cy="2019721"/>
          </a:xfr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E016EFB-0AC7-90D4-8C15-7FC7547BF630}"/>
              </a:ext>
            </a:extLst>
          </p:cNvPr>
          <p:cNvSpPr/>
          <p:nvPr/>
        </p:nvSpPr>
        <p:spPr>
          <a:xfrm>
            <a:off x="4329703" y="1741379"/>
            <a:ext cx="6179314" cy="1633866"/>
          </a:xfrm>
          <a:custGeom>
            <a:avLst/>
            <a:gdLst>
              <a:gd name="connsiteX0" fmla="*/ 794419 w 4825164"/>
              <a:gd name="connsiteY0" fmla="*/ 0 h 1633866"/>
              <a:gd name="connsiteX1" fmla="*/ 4825164 w 4825164"/>
              <a:gd name="connsiteY1" fmla="*/ 0 h 1633866"/>
              <a:gd name="connsiteX2" fmla="*/ 4030745 w 4825164"/>
              <a:gd name="connsiteY2" fmla="*/ 1633866 h 1633866"/>
              <a:gd name="connsiteX3" fmla="*/ 0 w 4825164"/>
              <a:gd name="connsiteY3" fmla="*/ 1633866 h 16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164" h="1633866">
                <a:moveTo>
                  <a:pt x="794419" y="0"/>
                </a:moveTo>
                <a:lnTo>
                  <a:pt x="4825164" y="0"/>
                </a:lnTo>
                <a:lnTo>
                  <a:pt x="4030745" y="1633866"/>
                </a:lnTo>
                <a:lnTo>
                  <a:pt x="0" y="1633866"/>
                </a:lnTo>
                <a:close/>
              </a:path>
            </a:pathLst>
          </a:custGeom>
          <a:solidFill>
            <a:srgbClr val="EA8F0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60137-7E1A-AFC8-3917-550D6DEABB1C}"/>
              </a:ext>
            </a:extLst>
          </p:cNvPr>
          <p:cNvSpPr txBox="1"/>
          <p:nvPr/>
        </p:nvSpPr>
        <p:spPr>
          <a:xfrm>
            <a:off x="8518939" y="6335811"/>
            <a:ext cx="3677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N</a:t>
            </a:r>
            <a:r>
              <a:rPr lang="en-ID" sz="1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agapasa_402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CC52DA-AC42-6F40-5FA8-39A9D0CE6610}"/>
              </a:ext>
            </a:extLst>
          </p:cNvPr>
          <p:cNvSpPr txBox="1"/>
          <p:nvPr/>
        </p:nvSpPr>
        <p:spPr>
          <a:xfrm>
            <a:off x="321583" y="226725"/>
            <a:ext cx="371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presentation</a:t>
            </a:r>
            <a:endParaRPr lang="en-ID" sz="4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F948D-CBB2-BF2D-5F62-9B68D610276D}"/>
              </a:ext>
            </a:extLst>
          </p:cNvPr>
          <p:cNvSpPr txBox="1"/>
          <p:nvPr/>
        </p:nvSpPr>
        <p:spPr>
          <a:xfrm>
            <a:off x="348877" y="950622"/>
            <a:ext cx="3869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spc="6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Homepage presentation</a:t>
            </a:r>
            <a:endParaRPr lang="en-ID" sz="1400" spc="6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9CFD92A-3B73-80AE-C5ED-DA62FCEC15F9}"/>
              </a:ext>
            </a:extLst>
          </p:cNvPr>
          <p:cNvCxnSpPr/>
          <p:nvPr/>
        </p:nvCxnSpPr>
        <p:spPr>
          <a:xfrm>
            <a:off x="407346" y="1528076"/>
            <a:ext cx="3507467" cy="0"/>
          </a:xfrm>
          <a:prstGeom prst="line">
            <a:avLst/>
          </a:prstGeom>
          <a:ln w="44450" cap="rnd">
            <a:gradFill>
              <a:gsLst>
                <a:gs pos="14000">
                  <a:srgbClr val="EA8F08"/>
                </a:gs>
                <a:gs pos="72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84D4CCB-8066-6862-93D6-C68A6F91B4FD}"/>
              </a:ext>
            </a:extLst>
          </p:cNvPr>
          <p:cNvSpPr txBox="1"/>
          <p:nvPr/>
        </p:nvSpPr>
        <p:spPr>
          <a:xfrm>
            <a:off x="6425292" y="-3739"/>
            <a:ext cx="2174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A</a:t>
            </a:r>
            <a:r>
              <a:rPr lang="en-ID" sz="2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bout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099AD9-BF4D-A087-7860-B41D2F2F3816}"/>
              </a:ext>
            </a:extLst>
          </p:cNvPr>
          <p:cNvSpPr txBox="1"/>
          <p:nvPr/>
        </p:nvSpPr>
        <p:spPr>
          <a:xfrm>
            <a:off x="5347702" y="1741378"/>
            <a:ext cx="3048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Tujuan</a:t>
            </a:r>
            <a:r>
              <a:rPr lang="en-ID" sz="2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 &amp; </a:t>
            </a:r>
            <a:r>
              <a:rPr lang="en-ID" sz="2400" spc="3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Manfaat</a:t>
            </a:r>
            <a:endParaRPr lang="en-ID" sz="2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50656F-B9FB-2E99-8834-39F49321A941}"/>
              </a:ext>
            </a:extLst>
          </p:cNvPr>
          <p:cNvSpPr txBox="1"/>
          <p:nvPr/>
        </p:nvSpPr>
        <p:spPr>
          <a:xfrm>
            <a:off x="4269941" y="3482756"/>
            <a:ext cx="2911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Metodologi</a:t>
            </a:r>
            <a:r>
              <a:rPr lang="en-ID" sz="2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2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Pengembangan</a:t>
            </a:r>
            <a:endParaRPr lang="en-ID" sz="2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265058-69C8-2F18-E15A-36B080635AB2}"/>
              </a:ext>
            </a:extLst>
          </p:cNvPr>
          <p:cNvSpPr txBox="1"/>
          <p:nvPr/>
        </p:nvSpPr>
        <p:spPr>
          <a:xfrm>
            <a:off x="3178243" y="5224133"/>
            <a:ext cx="4003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Analisis</a:t>
            </a:r>
            <a:r>
              <a:rPr lang="en-ID" sz="2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2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Fungsional</a:t>
            </a:r>
            <a:r>
              <a:rPr lang="en-ID" sz="2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, </a:t>
            </a:r>
            <a:r>
              <a:rPr lang="en-ID" sz="2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kinerja</a:t>
            </a:r>
            <a:r>
              <a:rPr lang="en-ID" sz="2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dan </a:t>
            </a:r>
            <a:r>
              <a:rPr lang="en-ID" sz="2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Keamanan</a:t>
            </a:r>
            <a:endParaRPr lang="en-ID" sz="2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14BDA6-D3EB-CE84-1158-038C24EDC655}"/>
              </a:ext>
            </a:extLst>
          </p:cNvPr>
          <p:cNvSpPr txBox="1"/>
          <p:nvPr/>
        </p:nvSpPr>
        <p:spPr>
          <a:xfrm>
            <a:off x="6099970" y="364586"/>
            <a:ext cx="359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Nagapasa_402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merupakan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AUV yang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mampu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menjawab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persoalan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keamanan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maritim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dengan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pengembangan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teknologi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terkini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.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Dengan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menggunakan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kamera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pendeteksi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target dan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mampu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menghindari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rintangan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, AUV Nagapasa_402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mampu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memberikan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pemetaan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puing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pesawat</a:t>
            </a:r>
            <a:r>
              <a:rPr lang="en-ID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3D9000-E264-D2F0-FB17-C2310AE41953}"/>
              </a:ext>
            </a:extLst>
          </p:cNvPr>
          <p:cNvSpPr txBox="1"/>
          <p:nvPr/>
        </p:nvSpPr>
        <p:spPr>
          <a:xfrm>
            <a:off x="5176523" y="2163173"/>
            <a:ext cx="359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Tujuan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dari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Nagapasa_402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adalah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pencarian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dengan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pemetaan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bawah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laut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sehingga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dapat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mempermudah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dan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menambah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efisiensi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dalam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pencarian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puing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di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bawah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air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tanpa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bergantung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pada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manusia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.</a:t>
            </a:r>
            <a:endParaRPr lang="en-ID" sz="12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069E1-2928-8B3C-03F9-742BE2D3E3C9}"/>
              </a:ext>
            </a:extLst>
          </p:cNvPr>
          <p:cNvSpPr txBox="1"/>
          <p:nvPr/>
        </p:nvSpPr>
        <p:spPr>
          <a:xfrm>
            <a:off x="4218296" y="4239411"/>
            <a:ext cx="35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Metodologi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pengembangan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Nagapasa_402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dibagi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menjadi 3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bagian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yakni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Perancangan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Konsep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Tahapan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Pengembangan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Rencana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Pengujian</a:t>
            </a:r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.</a:t>
            </a:r>
            <a:endParaRPr lang="en-ID" sz="12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1D7565-6905-F85E-FCAA-E6C79D0D5525}"/>
              </a:ext>
            </a:extLst>
          </p:cNvPr>
          <p:cNvSpPr txBox="1"/>
          <p:nvPr/>
        </p:nvSpPr>
        <p:spPr>
          <a:xfrm>
            <a:off x="3178244" y="5913638"/>
            <a:ext cx="359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Deskripsi</a:t>
            </a:r>
            <a:endParaRPr lang="en-ID" sz="12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79" name="Rectangle: Rounded Corners 78">
            <a:hlinkClick r:id="rId6" action="ppaction://hlinksldjump"/>
            <a:extLst>
              <a:ext uri="{FF2B5EF4-FFF2-40B4-BE49-F238E27FC236}">
                <a16:creationId xmlns:a16="http://schemas.microsoft.com/office/drawing/2014/main" id="{0855068D-5AB1-6219-B720-E0DA2C7D4061}"/>
              </a:ext>
            </a:extLst>
          </p:cNvPr>
          <p:cNvSpPr/>
          <p:nvPr/>
        </p:nvSpPr>
        <p:spPr>
          <a:xfrm>
            <a:off x="9703462" y="1226850"/>
            <a:ext cx="853442" cy="30989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Read more</a:t>
            </a:r>
            <a:endParaRPr lang="en-ID" sz="12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80" name="Rectangle: Rounded Corners 79">
            <a:hlinkClick r:id="rId7" action="ppaction://hlinksldjump"/>
            <a:extLst>
              <a:ext uri="{FF2B5EF4-FFF2-40B4-BE49-F238E27FC236}">
                <a16:creationId xmlns:a16="http://schemas.microsoft.com/office/drawing/2014/main" id="{05D5D1E6-2EE1-00AD-8D3F-2CEA39F2D0DA}"/>
              </a:ext>
            </a:extLst>
          </p:cNvPr>
          <p:cNvSpPr/>
          <p:nvPr/>
        </p:nvSpPr>
        <p:spPr>
          <a:xfrm>
            <a:off x="8628498" y="2963592"/>
            <a:ext cx="853442" cy="30989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Read more</a:t>
            </a:r>
            <a:endParaRPr lang="en-ID" sz="12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81" name="Rectangle: Rounded Corners 80">
            <a:hlinkClick r:id="rId8" action="ppaction://hlinksldjump"/>
            <a:extLst>
              <a:ext uri="{FF2B5EF4-FFF2-40B4-BE49-F238E27FC236}">
                <a16:creationId xmlns:a16="http://schemas.microsoft.com/office/drawing/2014/main" id="{E7FF52C0-7B61-9C76-D804-3297CFF6D037}"/>
              </a:ext>
            </a:extLst>
          </p:cNvPr>
          <p:cNvSpPr/>
          <p:nvPr/>
        </p:nvSpPr>
        <p:spPr>
          <a:xfrm>
            <a:off x="7542892" y="4706093"/>
            <a:ext cx="853442" cy="30989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Read more</a:t>
            </a:r>
            <a:endParaRPr lang="en-ID" sz="12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82" name="Rectangle: Rounded Corners 81">
            <a:hlinkClick r:id="rId9" action="ppaction://hlinksldjump"/>
            <a:extLst>
              <a:ext uri="{FF2B5EF4-FFF2-40B4-BE49-F238E27FC236}">
                <a16:creationId xmlns:a16="http://schemas.microsoft.com/office/drawing/2014/main" id="{A09D4059-7A7F-8F0C-B749-5762D0DF5ADE}"/>
              </a:ext>
            </a:extLst>
          </p:cNvPr>
          <p:cNvSpPr/>
          <p:nvPr/>
        </p:nvSpPr>
        <p:spPr>
          <a:xfrm>
            <a:off x="6469742" y="6436696"/>
            <a:ext cx="853442" cy="30989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igNoodleTitling" panose="02000708030402040100" pitchFamily="2" charset="0"/>
              </a:rPr>
              <a:t>Read more</a:t>
            </a:r>
            <a:endParaRPr lang="en-ID" sz="12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695F85-C1D2-7171-BA84-F1DA9B5B1272}"/>
              </a:ext>
            </a:extLst>
          </p:cNvPr>
          <p:cNvGrpSpPr/>
          <p:nvPr/>
        </p:nvGrpSpPr>
        <p:grpSpPr>
          <a:xfrm>
            <a:off x="8238659" y="1245242"/>
            <a:ext cx="3133950" cy="4367517"/>
            <a:chOff x="2408497" y="1205437"/>
            <a:chExt cx="3133950" cy="4367517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487A3975-3750-52AF-9DDD-32997F396FB7}"/>
                </a:ext>
              </a:extLst>
            </p:cNvPr>
            <p:cNvSpPr/>
            <p:nvPr/>
          </p:nvSpPr>
          <p:spPr>
            <a:xfrm>
              <a:off x="3649579" y="1205437"/>
              <a:ext cx="1892868" cy="2795403"/>
            </a:xfrm>
            <a:prstGeom prst="parallelogram">
              <a:avLst>
                <a:gd name="adj" fmla="val 92465"/>
              </a:avLst>
            </a:prstGeom>
            <a:solidFill>
              <a:srgbClr val="EA8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CDCCE4C7-2A4D-A8DE-C891-35E9E563A6D5}"/>
                </a:ext>
              </a:extLst>
            </p:cNvPr>
            <p:cNvSpPr/>
            <p:nvPr/>
          </p:nvSpPr>
          <p:spPr>
            <a:xfrm>
              <a:off x="2408497" y="2777551"/>
              <a:ext cx="1892868" cy="2795403"/>
            </a:xfrm>
            <a:prstGeom prst="parallelogram">
              <a:avLst>
                <a:gd name="adj" fmla="val 92465"/>
              </a:avLst>
            </a:prstGeom>
            <a:solidFill>
              <a:srgbClr val="EA8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397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9CBA17E-0CC8-D25B-48B8-A530D554982F}"/>
              </a:ext>
            </a:extLst>
          </p:cNvPr>
          <p:cNvSpPr txBox="1"/>
          <p:nvPr/>
        </p:nvSpPr>
        <p:spPr>
          <a:xfrm>
            <a:off x="321583" y="2019440"/>
            <a:ext cx="3507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A</a:t>
            </a:r>
            <a:r>
              <a:rPr lang="en-ID" sz="44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bout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3CE3D3-D6B2-A092-0D8F-AAF9ED1D1113}"/>
              </a:ext>
            </a:extLst>
          </p:cNvPr>
          <p:cNvSpPr txBox="1"/>
          <p:nvPr/>
        </p:nvSpPr>
        <p:spPr>
          <a:xfrm>
            <a:off x="321583" y="2634992"/>
            <a:ext cx="3869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spc="6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Nagapasa</a:t>
            </a:r>
            <a:r>
              <a:rPr lang="en-ID" sz="1400" spc="600" dirty="0">
                <a:solidFill>
                  <a:schemeClr val="bg1"/>
                </a:solidFill>
                <a:latin typeface="BigNoodleTitling" panose="02000708030402040100" pitchFamily="2" charset="0"/>
              </a:rPr>
              <a:t>_402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A7711D-96E9-F39C-6BD3-7CB487A9826E}"/>
              </a:ext>
            </a:extLst>
          </p:cNvPr>
          <p:cNvCxnSpPr/>
          <p:nvPr/>
        </p:nvCxnSpPr>
        <p:spPr>
          <a:xfrm>
            <a:off x="390937" y="2965134"/>
            <a:ext cx="3507467" cy="0"/>
          </a:xfrm>
          <a:prstGeom prst="line">
            <a:avLst/>
          </a:prstGeom>
          <a:ln w="44450" cap="rnd">
            <a:gradFill>
              <a:gsLst>
                <a:gs pos="14000">
                  <a:srgbClr val="EA8F08"/>
                </a:gs>
                <a:gs pos="72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AC93FF8-C2E4-4755-481A-C6955CC94C21}"/>
              </a:ext>
            </a:extLst>
          </p:cNvPr>
          <p:cNvSpPr txBox="1"/>
          <p:nvPr/>
        </p:nvSpPr>
        <p:spPr>
          <a:xfrm>
            <a:off x="312053" y="3112372"/>
            <a:ext cx="775789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Konsep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perancangan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pada AUV  Nagapasa_402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adalah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robot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bawah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air yang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dilengkapi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sistem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mapping dan obstacle avoidance. AUV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memiliki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empat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thruster horizontal yang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mengarahkan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pergerakan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sudut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45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derajat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serta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tiga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thruster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vertikal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. Body AUV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bahan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HDPE dan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akan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diproses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melalui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mesin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CNC. Desain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menggabungkan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kekuatan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stabilisasi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dan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manuverabilitas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diperlukan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navigasi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bawah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air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kemampuan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mapping yang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memungkinkan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AUV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mengumpulkan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data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lingkungan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bawah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air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secara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akurat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.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Sistem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obstacle avoidance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akan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membantu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AUV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menghindari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rintangan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saat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melakukan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misi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mapping dan SAR.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955C1-02CF-B7B7-3442-0C17BC8A8FD4}"/>
              </a:ext>
            </a:extLst>
          </p:cNvPr>
          <p:cNvSpPr txBox="1"/>
          <p:nvPr/>
        </p:nvSpPr>
        <p:spPr>
          <a:xfrm>
            <a:off x="177800" y="6288156"/>
            <a:ext cx="87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page</a:t>
            </a:r>
            <a:endParaRPr lang="en-ID" sz="20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3CB635-244C-43F2-1375-6FB344C93B49}"/>
              </a:ext>
            </a:extLst>
          </p:cNvPr>
          <p:cNvSpPr/>
          <p:nvPr/>
        </p:nvSpPr>
        <p:spPr>
          <a:xfrm>
            <a:off x="1097484" y="6350118"/>
            <a:ext cx="276186" cy="276186"/>
          </a:xfrm>
          <a:prstGeom prst="ellipse">
            <a:avLst/>
          </a:prstGeom>
          <a:solidFill>
            <a:srgbClr val="EA8F08"/>
          </a:solidFill>
          <a:ln w="28575">
            <a:solidFill>
              <a:srgbClr val="EA8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igNoodleTitling" panose="02000708030402040100" pitchFamily="2" charset="0"/>
              </a:rPr>
              <a:t>1</a:t>
            </a:r>
            <a:endParaRPr lang="en-ID" sz="1200" dirty="0">
              <a:latin typeface="BigNoodleTitling" panose="020007080304020401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B7C19-39F3-1FA8-4768-ADCED9B0CB96}"/>
              </a:ext>
            </a:extLst>
          </p:cNvPr>
          <p:cNvSpPr txBox="1"/>
          <p:nvPr/>
        </p:nvSpPr>
        <p:spPr>
          <a:xfrm>
            <a:off x="307608" y="4653229"/>
            <a:ext cx="77578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Nagapasa_402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berukuran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407.842 x 154.66 x  522.670 mm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dilengkapi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Raspberry Pi 4B, power supply, Pixhawk 2.4.8, motor BLDC,  ESC Brushless, Tilt Camera, Pixhawk default GPS, Depth Sensor MS5837, dan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telemetri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sehingga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memungkinan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robot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menjalankan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tugas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menemukan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letak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keberadaan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puing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menghindari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rintangan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.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66BF0822-C874-7E6A-7D3A-DA24CD3BCD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237" r="27597" b="-5911"/>
          <a:stretch/>
        </p:blipFill>
        <p:spPr>
          <a:xfrm>
            <a:off x="0" y="0"/>
            <a:ext cx="12192000" cy="7018868"/>
          </a:xfrm>
        </p:spPr>
      </p:pic>
    </p:spTree>
    <p:extLst>
      <p:ext uri="{BB962C8B-B14F-4D97-AF65-F5344CB8AC3E}">
        <p14:creationId xmlns:p14="http://schemas.microsoft.com/office/powerpoint/2010/main" val="363947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572181-D92E-60CF-CD0F-83BF504B8988}"/>
              </a:ext>
            </a:extLst>
          </p:cNvPr>
          <p:cNvCxnSpPr>
            <a:cxnSpLocks/>
          </p:cNvCxnSpPr>
          <p:nvPr/>
        </p:nvCxnSpPr>
        <p:spPr>
          <a:xfrm flipH="1">
            <a:off x="5904600" y="0"/>
            <a:ext cx="722623" cy="2784143"/>
          </a:xfrm>
          <a:prstGeom prst="line">
            <a:avLst/>
          </a:prstGeom>
          <a:ln w="28575" cap="rnd">
            <a:gradFill>
              <a:gsLst>
                <a:gs pos="0">
                  <a:srgbClr val="EA8F08"/>
                </a:gs>
                <a:gs pos="80000">
                  <a:schemeClr val="tx1">
                    <a:lumMod val="85000"/>
                    <a:lumOff val="15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8CBE1F-E35A-57C2-85FE-D1E0F0515842}"/>
              </a:ext>
            </a:extLst>
          </p:cNvPr>
          <p:cNvCxnSpPr>
            <a:cxnSpLocks/>
          </p:cNvCxnSpPr>
          <p:nvPr/>
        </p:nvCxnSpPr>
        <p:spPr>
          <a:xfrm flipH="1">
            <a:off x="4912240" y="4946097"/>
            <a:ext cx="492051" cy="1911903"/>
          </a:xfrm>
          <a:prstGeom prst="line">
            <a:avLst/>
          </a:prstGeom>
          <a:ln w="28575" cap="rnd">
            <a:gradFill>
              <a:gsLst>
                <a:gs pos="0">
                  <a:srgbClr val="EA8F08"/>
                </a:gs>
                <a:gs pos="8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3">
            <a:extLst>
              <a:ext uri="{FF2B5EF4-FFF2-40B4-BE49-F238E27FC236}">
                <a16:creationId xmlns:a16="http://schemas.microsoft.com/office/drawing/2014/main" id="{B6B6A0EF-9749-BD65-E9EF-8A57E5830854}"/>
              </a:ext>
            </a:extLst>
          </p:cNvPr>
          <p:cNvSpPr/>
          <p:nvPr/>
        </p:nvSpPr>
        <p:spPr>
          <a:xfrm>
            <a:off x="4558092" y="5089268"/>
            <a:ext cx="546171" cy="546171"/>
          </a:xfrm>
          <a:prstGeom prst="ellipse">
            <a:avLst/>
          </a:prstGeom>
          <a:solidFill>
            <a:srgbClr val="EA8F08"/>
          </a:solidFill>
          <a:ln>
            <a:noFill/>
          </a:ln>
          <a:effectLst>
            <a:outerShdw blurRad="63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gNoodleTitling" panose="02000708030402040100" pitchFamily="2" charset="0"/>
              </a:rPr>
              <a:t>3</a:t>
            </a:r>
            <a:endParaRPr lang="en-ID" dirty="0">
              <a:latin typeface="BigNoodleTitling" panose="02000708030402040100" pitchFamily="2" charset="0"/>
            </a:endParaRPr>
          </a:p>
        </p:txBody>
      </p:sp>
      <p:sp>
        <p:nvSpPr>
          <p:cNvPr id="46" name="2">
            <a:extLst>
              <a:ext uri="{FF2B5EF4-FFF2-40B4-BE49-F238E27FC236}">
                <a16:creationId xmlns:a16="http://schemas.microsoft.com/office/drawing/2014/main" id="{5B91D528-FD80-E23C-0879-1BF107575331}"/>
              </a:ext>
            </a:extLst>
          </p:cNvPr>
          <p:cNvSpPr/>
          <p:nvPr/>
        </p:nvSpPr>
        <p:spPr>
          <a:xfrm>
            <a:off x="4954137" y="3529827"/>
            <a:ext cx="546171" cy="546171"/>
          </a:xfrm>
          <a:prstGeom prst="ellipse">
            <a:avLst/>
          </a:prstGeom>
          <a:solidFill>
            <a:srgbClr val="EA8F08"/>
          </a:solidFill>
          <a:ln>
            <a:noFill/>
          </a:ln>
          <a:effectLst>
            <a:outerShdw blurRad="63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gNoodleTitling" panose="02000708030402040100" pitchFamily="2" charset="0"/>
              </a:rPr>
              <a:t>2</a:t>
            </a:r>
            <a:endParaRPr lang="en-ID" dirty="0">
              <a:latin typeface="BigNoodleTitling" panose="02000708030402040100" pitchFamily="2" charset="0"/>
            </a:endParaRPr>
          </a:p>
        </p:txBody>
      </p:sp>
      <p:sp>
        <p:nvSpPr>
          <p:cNvPr id="38" name="1">
            <a:extLst>
              <a:ext uri="{FF2B5EF4-FFF2-40B4-BE49-F238E27FC236}">
                <a16:creationId xmlns:a16="http://schemas.microsoft.com/office/drawing/2014/main" id="{E3B5A666-2BDC-30B5-7820-658012146D98}"/>
              </a:ext>
            </a:extLst>
          </p:cNvPr>
          <p:cNvSpPr/>
          <p:nvPr/>
        </p:nvSpPr>
        <p:spPr>
          <a:xfrm>
            <a:off x="5358429" y="1970384"/>
            <a:ext cx="546171" cy="546171"/>
          </a:xfrm>
          <a:prstGeom prst="ellipse">
            <a:avLst/>
          </a:prstGeom>
          <a:solidFill>
            <a:srgbClr val="EA8F08"/>
          </a:solidFill>
          <a:ln>
            <a:noFill/>
          </a:ln>
          <a:effectLst>
            <a:outerShdw blurRad="63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gNoodleTitling" panose="02000708030402040100" pitchFamily="2" charset="0"/>
              </a:rPr>
              <a:t>1</a:t>
            </a:r>
            <a:endParaRPr lang="en-ID" dirty="0">
              <a:latin typeface="BigNoodleTitling" panose="020007080304020401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40B564-FF28-C883-82AF-5516FCC080D6}"/>
              </a:ext>
            </a:extLst>
          </p:cNvPr>
          <p:cNvSpPr txBox="1"/>
          <p:nvPr/>
        </p:nvSpPr>
        <p:spPr>
          <a:xfrm>
            <a:off x="681636" y="5096983"/>
            <a:ext cx="3869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Meningkatan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efektivitas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waktu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proses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pencarian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F71C68-2E31-D9DD-042E-B27222716675}"/>
              </a:ext>
            </a:extLst>
          </p:cNvPr>
          <p:cNvSpPr txBox="1"/>
          <p:nvPr/>
        </p:nvSpPr>
        <p:spPr>
          <a:xfrm>
            <a:off x="1079340" y="3541302"/>
            <a:ext cx="386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Memberikan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pemetaan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akurat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BBCD2F-1F5B-9351-611C-1E4D7BA788C0}"/>
              </a:ext>
            </a:extLst>
          </p:cNvPr>
          <p:cNvSpPr txBox="1"/>
          <p:nvPr/>
        </p:nvSpPr>
        <p:spPr>
          <a:xfrm>
            <a:off x="1484542" y="1984125"/>
            <a:ext cx="3869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Mengurangi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resiko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kecelakaan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dialami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oleh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manusia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 proses </a:t>
            </a:r>
            <a:r>
              <a:rPr lang="en-ID" sz="1400" dirty="0" err="1">
                <a:solidFill>
                  <a:schemeClr val="bg1"/>
                </a:solidFill>
                <a:latin typeface="BigNoodleTitling" panose="02000708030402040100" pitchFamily="2" charset="0"/>
              </a:rPr>
              <a:t>pencarian</a:t>
            </a:r>
            <a:r>
              <a:rPr lang="en-ID" sz="1400" dirty="0">
                <a:solidFill>
                  <a:schemeClr val="bg1"/>
                </a:solidFill>
                <a:latin typeface="BigNoodleTitling" panose="02000708030402040100" pitchFamily="2" charset="0"/>
              </a:rPr>
              <a:t>.</a:t>
            </a:r>
          </a:p>
        </p:txBody>
      </p:sp>
      <p:sp>
        <p:nvSpPr>
          <p:cNvPr id="50" name="Rectangle: Rounded Corners 49">
            <a:hlinkClick r:id="rId2" action="ppaction://hlinksldjump"/>
            <a:extLst>
              <a:ext uri="{FF2B5EF4-FFF2-40B4-BE49-F238E27FC236}">
                <a16:creationId xmlns:a16="http://schemas.microsoft.com/office/drawing/2014/main" id="{784805B1-5A2C-043C-5C25-442B9D32C90C}"/>
              </a:ext>
            </a:extLst>
          </p:cNvPr>
          <p:cNvSpPr/>
          <p:nvPr/>
        </p:nvSpPr>
        <p:spPr>
          <a:xfrm>
            <a:off x="245663" y="6316412"/>
            <a:ext cx="853442" cy="30989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back</a:t>
            </a:r>
            <a:endParaRPr lang="en-ID" sz="16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02A417-F669-DFD4-D2BB-0AB6462C946A}"/>
              </a:ext>
            </a:extLst>
          </p:cNvPr>
          <p:cNvSpPr txBox="1"/>
          <p:nvPr/>
        </p:nvSpPr>
        <p:spPr>
          <a:xfrm>
            <a:off x="321583" y="226725"/>
            <a:ext cx="5082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Tujuan</a:t>
            </a:r>
            <a:r>
              <a:rPr lang="en-ID" sz="4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&amp; </a:t>
            </a:r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Manfaat</a:t>
            </a:r>
            <a:endParaRPr lang="en-ID" sz="4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F7135E-47F2-BE74-4006-871CD901B1ED}"/>
              </a:ext>
            </a:extLst>
          </p:cNvPr>
          <p:cNvSpPr txBox="1"/>
          <p:nvPr/>
        </p:nvSpPr>
        <p:spPr>
          <a:xfrm>
            <a:off x="348879" y="842277"/>
            <a:ext cx="4755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spc="6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Nagapasa</a:t>
            </a:r>
            <a:r>
              <a:rPr lang="en-ID" sz="1400" spc="600" dirty="0">
                <a:solidFill>
                  <a:schemeClr val="bg1"/>
                </a:solidFill>
                <a:latin typeface="BigNoodleTitling" panose="02000708030402040100" pitchFamily="2" charset="0"/>
              </a:rPr>
              <a:t>_402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A8A936-B9E5-DAD8-458A-320A0E5C7AE3}"/>
              </a:ext>
            </a:extLst>
          </p:cNvPr>
          <p:cNvCxnSpPr/>
          <p:nvPr/>
        </p:nvCxnSpPr>
        <p:spPr>
          <a:xfrm>
            <a:off x="321583" y="1226850"/>
            <a:ext cx="3507467" cy="0"/>
          </a:xfrm>
          <a:prstGeom prst="line">
            <a:avLst/>
          </a:prstGeom>
          <a:ln w="44450" cap="rnd">
            <a:gradFill>
              <a:gsLst>
                <a:gs pos="14000">
                  <a:srgbClr val="EA8F08"/>
                </a:gs>
                <a:gs pos="72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3F2051-88BF-2E5A-69AE-FD30E5360CFA}"/>
              </a:ext>
            </a:extLst>
          </p:cNvPr>
          <p:cNvCxnSpPr/>
          <p:nvPr/>
        </p:nvCxnSpPr>
        <p:spPr>
          <a:xfrm>
            <a:off x="2552131" y="2784143"/>
            <a:ext cx="3352469" cy="0"/>
          </a:xfrm>
          <a:prstGeom prst="line">
            <a:avLst/>
          </a:prstGeom>
          <a:ln w="28575" cap="rnd">
            <a:gradFill>
              <a:gsLst>
                <a:gs pos="100000">
                  <a:srgbClr val="EA8F08"/>
                </a:gs>
                <a:gs pos="27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C55A8E-5D6D-D0B6-C90E-26E3D72377DC}"/>
              </a:ext>
            </a:extLst>
          </p:cNvPr>
          <p:cNvCxnSpPr>
            <a:cxnSpLocks/>
          </p:cNvCxnSpPr>
          <p:nvPr/>
        </p:nvCxnSpPr>
        <p:spPr>
          <a:xfrm>
            <a:off x="1997388" y="4946097"/>
            <a:ext cx="3406903" cy="0"/>
          </a:xfrm>
          <a:prstGeom prst="line">
            <a:avLst/>
          </a:prstGeom>
          <a:ln w="28575" cap="rnd">
            <a:gradFill>
              <a:gsLst>
                <a:gs pos="100000">
                  <a:srgbClr val="EA8F08"/>
                </a:gs>
                <a:gs pos="27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0FAC08D-0CC3-0020-5CB9-4B6E286DA0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3" t="-1486" r="36497" b="1486"/>
          <a:stretch/>
        </p:blipFill>
        <p:spPr>
          <a:xfrm>
            <a:off x="5076969" y="-2236"/>
            <a:ext cx="7115033" cy="6860235"/>
          </a:xfrm>
        </p:spPr>
      </p:pic>
    </p:spTree>
    <p:extLst>
      <p:ext uri="{BB962C8B-B14F-4D97-AF65-F5344CB8AC3E}">
        <p14:creationId xmlns:p14="http://schemas.microsoft.com/office/powerpoint/2010/main" val="2848842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38" grpId="0" animBg="1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-Shape 23">
            <a:extLst>
              <a:ext uri="{FF2B5EF4-FFF2-40B4-BE49-F238E27FC236}">
                <a16:creationId xmlns:a16="http://schemas.microsoft.com/office/drawing/2014/main" id="{1B50F0F3-16BA-0824-8692-1AEDA706649D}"/>
              </a:ext>
            </a:extLst>
          </p:cNvPr>
          <p:cNvSpPr/>
          <p:nvPr/>
        </p:nvSpPr>
        <p:spPr>
          <a:xfrm flipV="1">
            <a:off x="5813946" y="1226850"/>
            <a:ext cx="6378054" cy="5631140"/>
          </a:xfrm>
          <a:prstGeom prst="corner">
            <a:avLst>
              <a:gd name="adj1" fmla="val 28007"/>
              <a:gd name="adj2" fmla="val 3319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9DEBABB1-8AB6-D660-3673-0E75FDFC532B}"/>
              </a:ext>
            </a:extLst>
          </p:cNvPr>
          <p:cNvSpPr/>
          <p:nvPr/>
        </p:nvSpPr>
        <p:spPr>
          <a:xfrm flipV="1">
            <a:off x="4902200" y="3641165"/>
            <a:ext cx="7289800" cy="3216824"/>
          </a:xfrm>
          <a:prstGeom prst="corner">
            <a:avLst>
              <a:gd name="adj1" fmla="val 31929"/>
              <a:gd name="adj2" fmla="val 33196"/>
            </a:avLst>
          </a:prstGeom>
          <a:solidFill>
            <a:srgbClr val="EA8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8AB9F-D2E9-484D-F787-14A2A0CB5DC2}"/>
              </a:ext>
            </a:extLst>
          </p:cNvPr>
          <p:cNvSpPr txBox="1"/>
          <p:nvPr/>
        </p:nvSpPr>
        <p:spPr>
          <a:xfrm>
            <a:off x="321582" y="226725"/>
            <a:ext cx="78148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Metodologi</a:t>
            </a:r>
            <a:r>
              <a:rPr lang="en-ID" sz="4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Pengembangan</a:t>
            </a:r>
            <a:endParaRPr lang="en-ID" sz="4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85E8EC-9F19-D3CA-7426-4A92BC6BF0D9}"/>
              </a:ext>
            </a:extLst>
          </p:cNvPr>
          <p:cNvCxnSpPr/>
          <p:nvPr/>
        </p:nvCxnSpPr>
        <p:spPr>
          <a:xfrm>
            <a:off x="414715" y="931659"/>
            <a:ext cx="3507467" cy="0"/>
          </a:xfrm>
          <a:prstGeom prst="line">
            <a:avLst/>
          </a:prstGeom>
          <a:ln w="44450" cap="rnd">
            <a:gradFill>
              <a:gsLst>
                <a:gs pos="14000">
                  <a:srgbClr val="EA8F08"/>
                </a:gs>
                <a:gs pos="72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hlinkClick r:id="rId2" action="ppaction://hlinksldjump"/>
            <a:extLst>
              <a:ext uri="{FF2B5EF4-FFF2-40B4-BE49-F238E27FC236}">
                <a16:creationId xmlns:a16="http://schemas.microsoft.com/office/drawing/2014/main" id="{B03AFE9D-F933-2CA9-9FF7-06057A2ED585}"/>
              </a:ext>
            </a:extLst>
          </p:cNvPr>
          <p:cNvSpPr/>
          <p:nvPr/>
        </p:nvSpPr>
        <p:spPr>
          <a:xfrm>
            <a:off x="10951954" y="6316412"/>
            <a:ext cx="853442" cy="30989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back</a:t>
            </a:r>
            <a:endParaRPr lang="en-ID" sz="16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90EA76-B02C-6436-E24F-6455D750448E}"/>
              </a:ext>
            </a:extLst>
          </p:cNvPr>
          <p:cNvGrpSpPr/>
          <p:nvPr/>
        </p:nvGrpSpPr>
        <p:grpSpPr>
          <a:xfrm>
            <a:off x="348879" y="2039513"/>
            <a:ext cx="4415589" cy="954107"/>
            <a:chOff x="348879" y="2039513"/>
            <a:chExt cx="4415589" cy="9541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1DAE9C-D206-EBE6-AECC-DC01A08879E9}"/>
                </a:ext>
              </a:extLst>
            </p:cNvPr>
            <p:cNvSpPr txBox="1"/>
            <p:nvPr/>
          </p:nvSpPr>
          <p:spPr>
            <a:xfrm>
              <a:off x="895050" y="2039513"/>
              <a:ext cx="386941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Perancangan</a:t>
              </a:r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Konsep</a:t>
              </a:r>
              <a:endParaRPr lang="en-ID" sz="1400" dirty="0">
                <a:solidFill>
                  <a:schemeClr val="bg1"/>
                </a:solidFill>
                <a:latin typeface="BigNoodleTitling" panose="02000708030402040100" pitchFamily="2" charset="0"/>
              </a:endParaRPr>
            </a:p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Konsep</a:t>
              </a:r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perancangan</a:t>
              </a:r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pada AUV  Nagapasa_402 ini adalah </a:t>
              </a:r>
              <a:r>
                <a:rPr lang="en-US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sebuah</a:t>
              </a:r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robot </a:t>
              </a:r>
              <a:r>
                <a:rPr lang="en-US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bawah</a:t>
              </a:r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air yang </a:t>
              </a:r>
              <a:r>
                <a:rPr lang="en-US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dilengkapi</a:t>
              </a:r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dengan sistem mapping dan obstacle avoidance.</a:t>
              </a:r>
            </a:p>
          </p:txBody>
        </p:sp>
        <p:sp>
          <p:nvSpPr>
            <p:cNvPr id="25" name="1">
              <a:extLst>
                <a:ext uri="{FF2B5EF4-FFF2-40B4-BE49-F238E27FC236}">
                  <a16:creationId xmlns:a16="http://schemas.microsoft.com/office/drawing/2014/main" id="{711C8491-089D-018B-5C52-5B9875199266}"/>
                </a:ext>
              </a:extLst>
            </p:cNvPr>
            <p:cNvSpPr/>
            <p:nvPr/>
          </p:nvSpPr>
          <p:spPr>
            <a:xfrm>
              <a:off x="348879" y="2281531"/>
              <a:ext cx="546171" cy="546171"/>
            </a:xfrm>
            <a:prstGeom prst="ellipse">
              <a:avLst/>
            </a:prstGeom>
            <a:solidFill>
              <a:srgbClr val="EA8F08"/>
            </a:solidFill>
            <a:ln>
              <a:noFill/>
            </a:ln>
            <a:effectLst>
              <a:outerShdw blurRad="63500" sx="120000" sy="12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igNoodleTitling" panose="02000708030402040100" pitchFamily="2" charset="0"/>
                </a:rPr>
                <a:t>1</a:t>
              </a:r>
              <a:endParaRPr lang="en-ID" dirty="0">
                <a:latin typeface="BigNoodleTitling" panose="020007080304020401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C54E8F-67CD-D672-2115-2D925B592DC4}"/>
              </a:ext>
            </a:extLst>
          </p:cNvPr>
          <p:cNvGrpSpPr/>
          <p:nvPr/>
        </p:nvGrpSpPr>
        <p:grpSpPr>
          <a:xfrm>
            <a:off x="348879" y="3134774"/>
            <a:ext cx="4415589" cy="1169551"/>
            <a:chOff x="348879" y="3134774"/>
            <a:chExt cx="4415589" cy="11695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B7A7A0-9BA7-8B0C-E1EB-2AFA55A719E7}"/>
                </a:ext>
              </a:extLst>
            </p:cNvPr>
            <p:cNvSpPr txBox="1"/>
            <p:nvPr/>
          </p:nvSpPr>
          <p:spPr>
            <a:xfrm>
              <a:off x="895050" y="3134774"/>
              <a:ext cx="38694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T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ahapan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Pengembangan</a:t>
              </a:r>
              <a:endParaRPr lang="en-ID" sz="1400" dirty="0">
                <a:solidFill>
                  <a:schemeClr val="bg1"/>
                </a:solidFill>
                <a:latin typeface="BigNoodleTitling" panose="02000708030402040100" pitchFamily="2" charset="0"/>
              </a:endParaRPr>
            </a:p>
            <a:p>
              <a:pPr algn="ctr"/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Dibagi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menjadi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dua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yakni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pembuatan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prototipe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komponen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lebih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praktis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serta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selanjutnya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adalah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Integrasi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komponen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berguna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kinerja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AUV</a:t>
              </a: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6C54D653-6723-577E-37EF-077730A12DB6}"/>
                </a:ext>
              </a:extLst>
            </p:cNvPr>
            <p:cNvSpPr/>
            <p:nvPr/>
          </p:nvSpPr>
          <p:spPr>
            <a:xfrm>
              <a:off x="348879" y="3363506"/>
              <a:ext cx="546171" cy="546171"/>
            </a:xfrm>
            <a:prstGeom prst="ellipse">
              <a:avLst/>
            </a:prstGeom>
            <a:solidFill>
              <a:srgbClr val="EA8F08"/>
            </a:solidFill>
            <a:ln>
              <a:noFill/>
            </a:ln>
            <a:effectLst>
              <a:outerShdw blurRad="63500" sx="120000" sy="12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igNoodleTitling" panose="02000708030402040100" pitchFamily="2" charset="0"/>
                </a:rPr>
                <a:t>2</a:t>
              </a:r>
              <a:endParaRPr lang="en-ID" dirty="0">
                <a:latin typeface="BigNoodleTitling" panose="020007080304020401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E2725-DAC3-CFE2-AFCE-7670F66EC3C1}"/>
              </a:ext>
            </a:extLst>
          </p:cNvPr>
          <p:cNvGrpSpPr/>
          <p:nvPr/>
        </p:nvGrpSpPr>
        <p:grpSpPr>
          <a:xfrm>
            <a:off x="348879" y="4434005"/>
            <a:ext cx="4415589" cy="2042800"/>
            <a:chOff x="348879" y="4434005"/>
            <a:chExt cx="4415589" cy="20428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09A530-8C77-5B25-3884-D7B885C05B5F}"/>
                </a:ext>
              </a:extLst>
            </p:cNvPr>
            <p:cNvSpPr txBox="1"/>
            <p:nvPr/>
          </p:nvSpPr>
          <p:spPr>
            <a:xfrm>
              <a:off x="895050" y="4445480"/>
              <a:ext cx="386941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R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encana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Pengujian</a:t>
              </a:r>
              <a:endParaRPr lang="en-ID" sz="1400" dirty="0">
                <a:solidFill>
                  <a:schemeClr val="bg1"/>
                </a:solidFill>
                <a:latin typeface="BigNoodleTitling" panose="02000708030402040100" pitchFamily="2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Kalibrasi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alat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: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Memastikan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semua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komponen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berjalan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akurat</a:t>
              </a:r>
              <a:endParaRPr lang="en-ID" sz="1400" dirty="0">
                <a:solidFill>
                  <a:schemeClr val="bg1"/>
                </a:solidFill>
                <a:latin typeface="BigNoodleTitling" panose="02000708030402040100" pitchFamily="2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Pengujian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performa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: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Bertujuan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menguji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kestabilan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,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kemampuan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navigasi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dan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respons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terhadap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rintangan</a:t>
              </a:r>
              <a:endParaRPr lang="en-ID" sz="1400" dirty="0">
                <a:solidFill>
                  <a:schemeClr val="bg1"/>
                </a:solidFill>
                <a:latin typeface="BigNoodleTitling" panose="02000708030402040100" pitchFamily="2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Perbaikan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dan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peningkatan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: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Bertujuan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peningkatan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dari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pengujian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2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poin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sebelumnya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sehingga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menciptakan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hasil</a:t>
              </a:r>
              <a:r>
                <a:rPr lang="en-ID" sz="1400" dirty="0">
                  <a:solidFill>
                    <a:schemeClr val="bg1"/>
                  </a:solidFill>
                  <a:latin typeface="BigNoodleTitling" panose="02000708030402040100" pitchFamily="2" charset="0"/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  <a:latin typeface="BigNoodleTitling" panose="02000708030402040100" pitchFamily="2" charset="0"/>
                </a:rPr>
                <a:t>maksimal</a:t>
              </a:r>
              <a:endParaRPr lang="en-ID" sz="1400" dirty="0">
                <a:solidFill>
                  <a:schemeClr val="bg1"/>
                </a:solidFill>
                <a:latin typeface="BigNoodleTitling" panose="02000708030402040100" pitchFamily="2" charset="0"/>
              </a:endParaRPr>
            </a:p>
          </p:txBody>
        </p:sp>
        <p:sp>
          <p:nvSpPr>
            <p:cNvPr id="29" name="3">
              <a:extLst>
                <a:ext uri="{FF2B5EF4-FFF2-40B4-BE49-F238E27FC236}">
                  <a16:creationId xmlns:a16="http://schemas.microsoft.com/office/drawing/2014/main" id="{D2D49F34-E1EC-F386-0299-30C86DA4EC35}"/>
                </a:ext>
              </a:extLst>
            </p:cNvPr>
            <p:cNvSpPr/>
            <p:nvPr/>
          </p:nvSpPr>
          <p:spPr>
            <a:xfrm>
              <a:off x="348879" y="4434005"/>
              <a:ext cx="546171" cy="546171"/>
            </a:xfrm>
            <a:prstGeom prst="ellipse">
              <a:avLst/>
            </a:prstGeom>
            <a:solidFill>
              <a:srgbClr val="EA8F08"/>
            </a:solidFill>
            <a:ln>
              <a:noFill/>
            </a:ln>
            <a:effectLst>
              <a:outerShdw blurRad="63500" sx="120000" sy="12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igNoodleTitling" panose="02000708030402040100" pitchFamily="2" charset="0"/>
                </a:rPr>
                <a:t>3</a:t>
              </a:r>
              <a:endParaRPr lang="en-ID" dirty="0">
                <a:latin typeface="BigNoodleTitling" panose="02000708030402040100" pitchFamily="2" charset="0"/>
              </a:endParaRPr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4448E2-13E2-29E4-8809-EE52160680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r="31316"/>
          <a:stretch/>
        </p:blipFill>
        <p:spPr>
          <a:xfrm>
            <a:off x="6096000" y="1460310"/>
            <a:ext cx="6096000" cy="5397690"/>
          </a:xfrm>
        </p:spPr>
      </p:pic>
    </p:spTree>
    <p:extLst>
      <p:ext uri="{BB962C8B-B14F-4D97-AF65-F5344CB8AC3E}">
        <p14:creationId xmlns:p14="http://schemas.microsoft.com/office/powerpoint/2010/main" val="203967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0CE435C-AEB8-2DB6-4DE3-4E50D2ED2F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10573" r="1046" b="8784"/>
          <a:stretch/>
        </p:blipFill>
        <p:spPr>
          <a:xfrm>
            <a:off x="1" y="1"/>
            <a:ext cx="12192000" cy="3429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6F8D72-CD9B-FEAA-31AB-58E20BF7896E}"/>
              </a:ext>
            </a:extLst>
          </p:cNvPr>
          <p:cNvSpPr txBox="1"/>
          <p:nvPr/>
        </p:nvSpPr>
        <p:spPr>
          <a:xfrm>
            <a:off x="321583" y="226725"/>
            <a:ext cx="51648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Analisis</a:t>
            </a:r>
            <a:r>
              <a:rPr lang="en-ID" sz="4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</a:t>
            </a:r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Fungsional</a:t>
            </a:r>
            <a:r>
              <a:rPr lang="en-ID" sz="4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, </a:t>
            </a:r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kinerja</a:t>
            </a:r>
            <a:r>
              <a:rPr lang="en-ID" sz="4400" b="0" i="0" spc="300" dirty="0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 dan </a:t>
            </a:r>
            <a:r>
              <a:rPr lang="en-ID" sz="4400" b="0" i="0" spc="30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Keamanan</a:t>
            </a:r>
            <a:endParaRPr lang="en-ID" sz="44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21A90-11A0-7996-33CF-3F8125E39847}"/>
              </a:ext>
            </a:extLst>
          </p:cNvPr>
          <p:cNvCxnSpPr/>
          <p:nvPr/>
        </p:nvCxnSpPr>
        <p:spPr>
          <a:xfrm>
            <a:off x="397783" y="2962517"/>
            <a:ext cx="3507467" cy="0"/>
          </a:xfrm>
          <a:prstGeom prst="line">
            <a:avLst/>
          </a:prstGeom>
          <a:ln w="44450" cap="rnd">
            <a:gradFill>
              <a:gsLst>
                <a:gs pos="14000">
                  <a:srgbClr val="EA8F08"/>
                </a:gs>
                <a:gs pos="72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hlinkClick r:id="rId3" action="ppaction://hlinksldjump"/>
            <a:extLst>
              <a:ext uri="{FF2B5EF4-FFF2-40B4-BE49-F238E27FC236}">
                <a16:creationId xmlns:a16="http://schemas.microsoft.com/office/drawing/2014/main" id="{9A01C421-6588-C736-D7AB-B31A6890FE23}"/>
              </a:ext>
            </a:extLst>
          </p:cNvPr>
          <p:cNvSpPr/>
          <p:nvPr/>
        </p:nvSpPr>
        <p:spPr>
          <a:xfrm>
            <a:off x="10951954" y="6316412"/>
            <a:ext cx="853442" cy="30989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300" dirty="0">
                <a:solidFill>
                  <a:schemeClr val="bg1"/>
                </a:solidFill>
                <a:latin typeface="BigNoodleTitling" panose="02000708030402040100" pitchFamily="2" charset="0"/>
              </a:rPr>
              <a:t>back</a:t>
            </a:r>
            <a:endParaRPr lang="en-ID" sz="1600" spc="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D61BBE-E549-6528-9E59-57B59D211D33}"/>
              </a:ext>
            </a:extLst>
          </p:cNvPr>
          <p:cNvSpPr/>
          <p:nvPr/>
        </p:nvSpPr>
        <p:spPr>
          <a:xfrm>
            <a:off x="0" y="3166281"/>
            <a:ext cx="12192000" cy="717292"/>
          </a:xfrm>
          <a:prstGeom prst="rect">
            <a:avLst/>
          </a:prstGeom>
          <a:solidFill>
            <a:srgbClr val="EA8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467A0-0ECE-6099-7515-046E65D1EBA6}"/>
              </a:ext>
            </a:extLst>
          </p:cNvPr>
          <p:cNvSpPr txBox="1"/>
          <p:nvPr/>
        </p:nvSpPr>
        <p:spPr>
          <a:xfrm>
            <a:off x="1267870" y="4348279"/>
            <a:ext cx="271451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D" sz="14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deskripsi</a:t>
            </a:r>
            <a:endParaRPr lang="en-ID" sz="14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DCAAD9-AAA9-8AB7-DE09-D3D6C5ECECE4}"/>
              </a:ext>
            </a:extLst>
          </p:cNvPr>
          <p:cNvSpPr txBox="1"/>
          <p:nvPr/>
        </p:nvSpPr>
        <p:spPr>
          <a:xfrm>
            <a:off x="4738741" y="4348279"/>
            <a:ext cx="271451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D" sz="14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deskripsi</a:t>
            </a:r>
            <a:endParaRPr lang="en-ID" sz="14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9C812-EE7F-C1DD-CCE4-91489E73C6F0}"/>
              </a:ext>
            </a:extLst>
          </p:cNvPr>
          <p:cNvSpPr txBox="1"/>
          <p:nvPr/>
        </p:nvSpPr>
        <p:spPr>
          <a:xfrm>
            <a:off x="8209611" y="4348279"/>
            <a:ext cx="271451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D" sz="1400" b="0" i="0" dirty="0" err="1">
                <a:solidFill>
                  <a:schemeClr val="bg1"/>
                </a:solidFill>
                <a:effectLst/>
                <a:latin typeface="BigNoodleTitling" panose="02000708030402040100" pitchFamily="2" charset="0"/>
              </a:rPr>
              <a:t>deskripsi</a:t>
            </a:r>
            <a:endParaRPr lang="en-ID" sz="14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37" name="1">
            <a:extLst>
              <a:ext uri="{FF2B5EF4-FFF2-40B4-BE49-F238E27FC236}">
                <a16:creationId xmlns:a16="http://schemas.microsoft.com/office/drawing/2014/main" id="{54AB9F0A-305F-0F3C-7317-7149261C7702}"/>
              </a:ext>
            </a:extLst>
          </p:cNvPr>
          <p:cNvSpPr/>
          <p:nvPr/>
        </p:nvSpPr>
        <p:spPr>
          <a:xfrm>
            <a:off x="2352044" y="3251841"/>
            <a:ext cx="546171" cy="546171"/>
          </a:xfrm>
          <a:prstGeom prst="ellipse">
            <a:avLst/>
          </a:prstGeom>
          <a:solidFill>
            <a:srgbClr val="EA8F08"/>
          </a:solidFill>
          <a:ln w="25400">
            <a:solidFill>
              <a:schemeClr val="bg1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gNoodleTitling" panose="02000708030402040100" pitchFamily="2" charset="0"/>
              </a:rPr>
              <a:t>1</a:t>
            </a:r>
            <a:endParaRPr lang="en-ID" dirty="0">
              <a:latin typeface="BigNoodleTitling" panose="02000708030402040100" pitchFamily="2" charset="0"/>
            </a:endParaRPr>
          </a:p>
        </p:txBody>
      </p:sp>
      <p:sp>
        <p:nvSpPr>
          <p:cNvPr id="38" name="2">
            <a:extLst>
              <a:ext uri="{FF2B5EF4-FFF2-40B4-BE49-F238E27FC236}">
                <a16:creationId xmlns:a16="http://schemas.microsoft.com/office/drawing/2014/main" id="{59A39E48-886A-CADA-C665-285CC1F54171}"/>
              </a:ext>
            </a:extLst>
          </p:cNvPr>
          <p:cNvSpPr/>
          <p:nvPr/>
        </p:nvSpPr>
        <p:spPr>
          <a:xfrm>
            <a:off x="5822914" y="3248754"/>
            <a:ext cx="546171" cy="546171"/>
          </a:xfrm>
          <a:prstGeom prst="ellipse">
            <a:avLst/>
          </a:prstGeom>
          <a:solidFill>
            <a:srgbClr val="EA8F08"/>
          </a:solidFill>
          <a:ln w="25400">
            <a:solidFill>
              <a:schemeClr val="bg1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gNoodleTitling" panose="02000708030402040100" pitchFamily="2" charset="0"/>
              </a:rPr>
              <a:t>2</a:t>
            </a:r>
            <a:endParaRPr lang="en-ID" dirty="0">
              <a:latin typeface="BigNoodleTitling" panose="02000708030402040100" pitchFamily="2" charset="0"/>
            </a:endParaRPr>
          </a:p>
        </p:txBody>
      </p:sp>
      <p:sp>
        <p:nvSpPr>
          <p:cNvPr id="39" name="3">
            <a:extLst>
              <a:ext uri="{FF2B5EF4-FFF2-40B4-BE49-F238E27FC236}">
                <a16:creationId xmlns:a16="http://schemas.microsoft.com/office/drawing/2014/main" id="{620872FC-0082-9A49-A752-C95DBE142A9F}"/>
              </a:ext>
            </a:extLst>
          </p:cNvPr>
          <p:cNvSpPr/>
          <p:nvPr/>
        </p:nvSpPr>
        <p:spPr>
          <a:xfrm>
            <a:off x="9293785" y="3248753"/>
            <a:ext cx="546171" cy="546171"/>
          </a:xfrm>
          <a:prstGeom prst="ellipse">
            <a:avLst/>
          </a:prstGeom>
          <a:solidFill>
            <a:srgbClr val="EA8F08"/>
          </a:solidFill>
          <a:ln w="25400">
            <a:solidFill>
              <a:schemeClr val="bg1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gNoodleTitling" panose="02000708030402040100" pitchFamily="2" charset="0"/>
              </a:rPr>
              <a:t>3</a:t>
            </a:r>
            <a:endParaRPr lang="en-ID" dirty="0">
              <a:latin typeface="BigNoodleTitling" panose="020007080304020401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C2EF14-5117-DB4E-4ABC-59760A2B3A62}"/>
              </a:ext>
            </a:extLst>
          </p:cNvPr>
          <p:cNvSpPr/>
          <p:nvPr/>
        </p:nvSpPr>
        <p:spPr>
          <a:xfrm>
            <a:off x="0" y="3936267"/>
            <a:ext cx="12192000" cy="120350"/>
          </a:xfrm>
          <a:prstGeom prst="rect">
            <a:avLst/>
          </a:prstGeom>
          <a:solidFill>
            <a:srgbClr val="EA8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7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437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BigNoodleTitling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naufal hilmy</cp:lastModifiedBy>
  <cp:revision>24</cp:revision>
  <dcterms:created xsi:type="dcterms:W3CDTF">2023-01-30T14:05:14Z</dcterms:created>
  <dcterms:modified xsi:type="dcterms:W3CDTF">2023-05-20T08:28:15Z</dcterms:modified>
</cp:coreProperties>
</file>