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2" r:id="rId3"/>
    <p:sldId id="257" r:id="rId4"/>
    <p:sldId id="270" r:id="rId5"/>
    <p:sldId id="261" r:id="rId6"/>
    <p:sldId id="272" r:id="rId7"/>
    <p:sldId id="274" r:id="rId8"/>
    <p:sldId id="275" r:id="rId9"/>
    <p:sldId id="279" r:id="rId10"/>
    <p:sldId id="280" r:id="rId11"/>
    <p:sldId id="285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79760" autoAdjust="0"/>
  </p:normalViewPr>
  <p:slideViewPr>
    <p:cSldViewPr snapToGrid="0">
      <p:cViewPr varScale="1">
        <p:scale>
          <a:sx n="57" d="100"/>
          <a:sy n="57" d="100"/>
        </p:scale>
        <p:origin x="619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4-419F-88FE-046691690D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promotion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4-419F-88FE-046691690D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about to be laid off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Busy and can prove it</c:v>
                </c:pt>
                <c:pt idx="1">
                  <c:v>Too busy to track time</c:v>
                </c:pt>
                <c:pt idx="2">
                  <c:v>slacker</c:v>
                </c:pt>
                <c:pt idx="3">
                  <c:v>slacker with good numbers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4-419F-88FE-046691690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are salaried employees?</a:t>
            </a:r>
          </a:p>
          <a:p>
            <a:r>
              <a:rPr lang="en-US" dirty="0"/>
              <a:t>How many need to track their time despite not being hourly employees?</a:t>
            </a:r>
          </a:p>
          <a:p>
            <a:r>
              <a:rPr lang="en-US" dirty="0"/>
              <a:t>Yeah, me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bosses micromanage. Your mileage</a:t>
            </a:r>
            <a:r>
              <a:rPr lang="en-US" baseline="0" dirty="0"/>
              <a:t> may vary.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 are often very impressive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can</a:t>
            </a:r>
            <a:r>
              <a:rPr lang="en-US" baseline="0" dirty="0"/>
              <a:t> also be impressive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walkups can now be tracked w/o user intervention!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enchanted</a:t>
            </a:r>
            <a:r>
              <a:rPr lang="en-US" baseline="0" dirty="0"/>
              <a:t> object soon, or mgmt. will develop their own version to deploy.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Tracking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didn’t you write that down?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5" y="1183380"/>
            <a:ext cx="4023360" cy="2684355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78" y="626473"/>
            <a:ext cx="4023360" cy="3366134"/>
          </a:xfrm>
        </p:spPr>
      </p:pic>
      <p:sp>
        <p:nvSpPr>
          <p:cNvPr id="5" name="Rectangle 4"/>
          <p:cNvSpPr/>
          <p:nvPr/>
        </p:nvSpPr>
        <p:spPr>
          <a:xfrm rot="20225436">
            <a:off x="3887547" y="1755542"/>
            <a:ext cx="44169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 a </a:t>
            </a:r>
            <a:r>
              <a:rPr lang="en-US" sz="6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583" y="345160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GotASec</a:t>
            </a:r>
            <a:r>
              <a:rPr lang="en-US" sz="4800" dirty="0"/>
              <a:t> components</a:t>
            </a:r>
          </a:p>
        </p:txBody>
      </p:sp>
      <p:sp>
        <p:nvSpPr>
          <p:cNvPr id="2" name="Explosion: 14 Points 1"/>
          <p:cNvSpPr/>
          <p:nvPr/>
        </p:nvSpPr>
        <p:spPr>
          <a:xfrm>
            <a:off x="96357" y="4085958"/>
            <a:ext cx="3377901" cy="189334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6" name="Explosion: 14 Points 5"/>
          <p:cNvSpPr/>
          <p:nvPr/>
        </p:nvSpPr>
        <p:spPr>
          <a:xfrm>
            <a:off x="4096496" y="4769986"/>
            <a:ext cx="3773707" cy="1673491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io.particle.com</a:t>
            </a:r>
          </a:p>
        </p:txBody>
      </p:sp>
      <p:sp>
        <p:nvSpPr>
          <p:cNvPr id="7" name="Explosion: 14 Points 6"/>
          <p:cNvSpPr/>
          <p:nvPr/>
        </p:nvSpPr>
        <p:spPr>
          <a:xfrm>
            <a:off x="3204020" y="2469908"/>
            <a:ext cx="3377901" cy="189334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iPhone App </a:t>
            </a:r>
            <a:r>
              <a:rPr lang="en-US" dirty="0" err="1"/>
              <a:t>Bluefruit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87092" y="3836938"/>
            <a:ext cx="743497" cy="36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75407" y="4072020"/>
            <a:ext cx="298629" cy="8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: 14 Points 16"/>
          <p:cNvSpPr/>
          <p:nvPr/>
        </p:nvSpPr>
        <p:spPr>
          <a:xfrm>
            <a:off x="9085471" y="3572139"/>
            <a:ext cx="3048346" cy="175289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r>
              <a:rPr lang="en-US" dirty="0"/>
              <a:t> client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28386" y="4970261"/>
            <a:ext cx="1157085" cy="4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Oval 20"/>
          <p:cNvSpPr/>
          <p:nvPr/>
        </p:nvSpPr>
        <p:spPr>
          <a:xfrm>
            <a:off x="-12517" y="1452282"/>
            <a:ext cx="3216537" cy="238465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to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for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message via BLE when visitor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Speech Bubble: Oval 21"/>
          <p:cNvSpPr/>
          <p:nvPr/>
        </p:nvSpPr>
        <p:spPr>
          <a:xfrm rot="1026332">
            <a:off x="5033020" y="1356073"/>
            <a:ext cx="3232674" cy="143846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data via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data via </a:t>
            </a:r>
            <a:r>
              <a:rPr lang="en-US" dirty="0" err="1"/>
              <a:t>mqtt</a:t>
            </a:r>
            <a:r>
              <a:rPr lang="en-US" dirty="0"/>
              <a:t> to the Cloud</a:t>
            </a:r>
          </a:p>
          <a:p>
            <a:pPr algn="ctr"/>
            <a:endParaRPr lang="en-US" dirty="0"/>
          </a:p>
        </p:txBody>
      </p:sp>
      <p:sp>
        <p:nvSpPr>
          <p:cNvPr id="23" name="Speech Bubble: Oval 22"/>
          <p:cNvSpPr/>
          <p:nvPr/>
        </p:nvSpPr>
        <p:spPr>
          <a:xfrm rot="741769">
            <a:off x="6222902" y="3533360"/>
            <a:ext cx="2795426" cy="13543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Receive Publish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store same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Speech Bubble: Oval 26"/>
          <p:cNvSpPr/>
          <p:nvPr/>
        </p:nvSpPr>
        <p:spPr>
          <a:xfrm rot="21348279">
            <a:off x="9190757" y="1799739"/>
            <a:ext cx="2613689" cy="173198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Subscribe </a:t>
            </a:r>
            <a:r>
              <a:rPr lang="en-US" dirty="0" err="1"/>
              <a:t>mqtt</a:t>
            </a:r>
            <a:r>
              <a:rPr lang="en-US" dirty="0"/>
              <a:t> topic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Generate report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highlights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Includes </a:t>
            </a:r>
            <a:r>
              <a:rPr lang="en-US" dirty="0" err="1"/>
              <a:t>AdaFruit</a:t>
            </a:r>
            <a:r>
              <a:rPr lang="en-US" dirty="0"/>
              <a:t> libraries, Time, and </a:t>
            </a:r>
            <a:r>
              <a:rPr lang="en-US" dirty="0" err="1"/>
              <a:t>Timezone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Asks for </a:t>
            </a:r>
            <a:r>
              <a:rPr lang="en-US" dirty="0" err="1"/>
              <a:t>ctime</a:t>
            </a:r>
            <a:r>
              <a:rPr lang="en-US" dirty="0"/>
              <a:t> at startup (seconds since epoch) to set the “clock”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 code shamelessly stolen from their </a:t>
            </a:r>
            <a:r>
              <a:rPr lang="en-US" dirty="0" err="1"/>
              <a:t>github</a:t>
            </a:r>
            <a:r>
              <a:rPr lang="en-US" dirty="0"/>
              <a:t> page, ditto </a:t>
            </a:r>
            <a:r>
              <a:rPr lang="en-US" dirty="0" err="1"/>
              <a:t>BlueFruit</a:t>
            </a:r>
            <a:r>
              <a:rPr lang="en-US" dirty="0"/>
              <a:t> code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Timezone</a:t>
            </a:r>
            <a:r>
              <a:rPr lang="en-US" dirty="0"/>
              <a:t> required otherwise timestamps are 6 hours off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iPhone app ‘</a:t>
            </a:r>
            <a:r>
              <a:rPr lang="en-US" dirty="0" err="1"/>
              <a:t>bluefruit</a:t>
            </a:r>
            <a:r>
              <a:rPr lang="en-US" dirty="0"/>
              <a:t>’ to receive data then publish via </a:t>
            </a:r>
            <a:r>
              <a:rPr lang="en-US" dirty="0" err="1"/>
              <a:t>mqtt</a:t>
            </a:r>
            <a:r>
              <a:rPr lang="en-US" dirty="0"/>
              <a:t> to io.adafruit.com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a photovoltaic sensor to “see” people and a blue LED lights when they are present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These will be the “eyes” of the Lucky Cat in version 2.0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33638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/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form T123467890");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wait long enough for dumb human to enter time then process same.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delay(10000);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processSyncMessage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/>
              <a:t>&lt;snip!&gt;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double factory reset for the Bluetooth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ain’t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never enough!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( 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ble.factoryReset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try twice before giving up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ble.factoryReset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 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error(F("Couldn't factory reset"));      }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3851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we want to output a 1 if "someone is there" and a 0 if "no one is there"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//cha-ching, they're still there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lnSpc>
                <a:spcPct val="5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&lt;snip!&gt;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now();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startTime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usCentral.toLocal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(startTime);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wait for them to go away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0) {  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    }    // went dark, they left.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7498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411910"/>
            <a:ext cx="11303060" cy="4760290"/>
          </a:xfrm>
        </p:spPr>
        <p:txBody>
          <a:bodyPr>
            <a:normAutofit/>
          </a:bodyPr>
          <a:lstStyle/>
          <a:p>
            <a:r>
              <a:rPr lang="en-US" dirty="0"/>
              <a:t>Code snippets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now();  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usCentral.toLocal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duration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startTime;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= String(month(startTime)) + "/" + String(day(startTime)) + "/" + \ String(year(startTime)) + " " + String(hour(startTime)) + ":" + \ String(minute(startTime)) + " : " + String(duration) + "\n";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576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&lt;snip!&gt;</a:t>
            </a:r>
          </a:p>
          <a:p>
            <a:pPr marL="365760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delay(3000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36576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(output);    </a:t>
            </a: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delay(3000);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6828" y="580913"/>
            <a:ext cx="931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to Nerd out!</a:t>
            </a:r>
          </a:p>
        </p:txBody>
      </p:sp>
    </p:spTree>
    <p:extLst>
      <p:ext uri="{BB962C8B-B14F-4D97-AF65-F5344CB8AC3E}">
        <p14:creationId xmlns:p14="http://schemas.microsoft.com/office/powerpoint/2010/main" val="6904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feeds 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use these numbers to justify headcount</a:t>
            </a:r>
          </a:p>
          <a:p>
            <a:r>
              <a:rPr lang="en-US" dirty="0"/>
              <a:t>YOU are one of those headcounts</a:t>
            </a:r>
          </a:p>
          <a:p>
            <a:r>
              <a:rPr lang="en-US" dirty="0"/>
              <a:t>Can you explain to management how you spent your time today?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Promotions and layoffs associated with productivity</a:t>
            </a:r>
          </a:p>
        </p:txBody>
      </p:sp>
      <p:graphicFrame>
        <p:nvGraphicFramePr>
          <p:cNvPr id="7" name="Content Placeholder 6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42464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these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group has </a:t>
            </a:r>
            <a:r>
              <a:rPr lang="en-US" dirty="0" err="1"/>
              <a:t>GotASec</a:t>
            </a:r>
            <a:r>
              <a:rPr lang="en-US" dirty="0"/>
              <a:t> working for them</a:t>
            </a:r>
          </a:p>
          <a:p>
            <a:r>
              <a:rPr lang="en-US" dirty="0"/>
              <a:t>Second group does not</a:t>
            </a:r>
          </a:p>
          <a:p>
            <a:r>
              <a:rPr lang="en-US" dirty="0"/>
              <a:t>This is what management sees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893763"/>
              </p:ext>
            </p:extLst>
          </p:nvPr>
        </p:nvGraphicFramePr>
        <p:xfrm>
          <a:off x="5760720" y="1714500"/>
          <a:ext cx="4907280" cy="25648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1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Numbers to back this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Indispensable?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Gotasec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very comfortable collar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walk-ups and random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put the </a:t>
            </a:r>
            <a:r>
              <a:rPr lang="en-US" dirty="0" err="1"/>
              <a:t>gotasec</a:t>
            </a:r>
            <a:r>
              <a:rPr lang="en-US" dirty="0"/>
              <a:t> on your desk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636044"/>
            <a:ext cx="3381375" cy="33813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And </a:t>
            </a:r>
            <a:r>
              <a:rPr lang="en-US" dirty="0" err="1"/>
              <a:t>GotaSec</a:t>
            </a:r>
            <a:r>
              <a:rPr lang="en-US" dirty="0"/>
              <a:t> will track walkup times</a:t>
            </a:r>
          </a:p>
          <a:p>
            <a:pPr algn="ctr"/>
            <a:r>
              <a:rPr lang="en-US" dirty="0"/>
              <a:t> </a:t>
            </a:r>
            <a:r>
              <a:rPr lang="en-US" sz="2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50" y="2481943"/>
            <a:ext cx="5203698" cy="3690257"/>
          </a:xfrm>
        </p:spPr>
        <p:txBody>
          <a:bodyPr/>
          <a:lstStyle/>
          <a:p>
            <a:r>
              <a:rPr lang="en-US" dirty="0"/>
              <a:t>Example report: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09:05 60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11:30 30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13:00 45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14:00 20 minutes</a:t>
            </a:r>
          </a:p>
          <a:p>
            <a:pPr marL="4572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May 1 2017 16:45 90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boss will be impressed (slightly)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937004"/>
            <a:ext cx="6498336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won’t get fired (yet)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68" y="1948768"/>
            <a:ext cx="6498336" cy="40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Management version coming soon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19275"/>
            <a:ext cx="3810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631</Words>
  <Application>Microsoft Office PowerPoint</Application>
  <PresentationFormat>Widescreen</PresentationFormat>
  <Paragraphs>118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Health Fitness 16x9</vt:lpstr>
      <vt:lpstr>Time Tracking solutions</vt:lpstr>
      <vt:lpstr>Management feeds on numbers</vt:lpstr>
      <vt:lpstr>Promotions and layoffs associated with productivity</vt:lpstr>
      <vt:lpstr>Compare and contrast these employees</vt:lpstr>
      <vt:lpstr>Introducing Gotasec</vt:lpstr>
      <vt:lpstr>Monitor walk-ups and random questions</vt:lpstr>
      <vt:lpstr>Your boss will be impressed (slightly)</vt:lpstr>
      <vt:lpstr>You won’t get fired (yet)</vt:lpstr>
      <vt:lpstr>Management version coming soon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2017-05-04T12:40:45Z</dcterms:created>
  <dcterms:modified xsi:type="dcterms:W3CDTF">2017-05-08T21:04:11Z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