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2" r:id="rId3"/>
    <p:sldId id="257" r:id="rId4"/>
    <p:sldId id="270" r:id="rId5"/>
    <p:sldId id="261" r:id="rId6"/>
    <p:sldId id="271" r:id="rId7"/>
    <p:sldId id="272" r:id="rId8"/>
    <p:sldId id="274" r:id="rId9"/>
    <p:sldId id="275" r:id="rId10"/>
    <p:sldId id="279" r:id="rId11"/>
    <p:sldId id="280" r:id="rId12"/>
    <p:sldId id="285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safe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Busy and can prove it</c:v>
                </c:pt>
                <c:pt idx="1">
                  <c:v>Too busy to track time</c:v>
                </c:pt>
                <c:pt idx="2">
                  <c:v>slacker</c:v>
                </c:pt>
                <c:pt idx="3">
                  <c:v>slacker with good numbers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D4-419F-88FE-046691690D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promotion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Busy and can prove it</c:v>
                </c:pt>
                <c:pt idx="1">
                  <c:v>Too busy to track time</c:v>
                </c:pt>
                <c:pt idx="2">
                  <c:v>slacker</c:v>
                </c:pt>
                <c:pt idx="3">
                  <c:v>slacker with good numbers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D4-419F-88FE-046691690D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about to be laid off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Busy and can prove it</c:v>
                </c:pt>
                <c:pt idx="1">
                  <c:v>Too busy to track time</c:v>
                </c:pt>
                <c:pt idx="2">
                  <c:v>slacker</c:v>
                </c:pt>
                <c:pt idx="3">
                  <c:v>slacker with good numbers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D4-419F-88FE-046691690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0248640"/>
        <c:axId val="830249032"/>
      </c:barChart>
      <c:catAx>
        <c:axId val="83024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9032"/>
        <c:crosses val="autoZero"/>
        <c:auto val="1"/>
        <c:lblAlgn val="ctr"/>
        <c:lblOffset val="100"/>
        <c:noMultiLvlLbl val="0"/>
      </c:catAx>
      <c:valAx>
        <c:axId val="83024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3" csCatId="accent1" phldr="1"/>
      <dgm:spPr/>
    </dgm:pt>
    <dgm:pt modelId="{D0115B0F-FDFB-494B-AC0A-E04A5EC234DA}">
      <dgm:prSet phldrT="[Text]"/>
      <dgm:spPr/>
      <dgm:t>
        <a:bodyPr/>
        <a:lstStyle/>
        <a:p>
          <a:r>
            <a:rPr lang="en-US" dirty="0"/>
            <a:t>Good numbers</a:t>
          </a:r>
        </a:p>
      </dgm: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</dgm:pt>
    <dgm:pt modelId="{B294A45F-A097-47D5-8F55-FC668EB3C982}">
      <dgm:prSet phldrT="[Text]"/>
      <dgm:spPr/>
      <dgm:t>
        <a:bodyPr/>
        <a:lstStyle/>
        <a:p>
          <a:r>
            <a:rPr lang="en-US" dirty="0" err="1"/>
            <a:t>GotASec</a:t>
          </a:r>
          <a:r>
            <a:rPr lang="en-US" dirty="0"/>
            <a:t> tracks time</a:t>
          </a:r>
        </a:p>
      </dgm: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</dgm:pt>
    <dgm:pt modelId="{A72F579A-815F-4730-AEB0-052A4E2EADB2}">
      <dgm:prSet phldrT="[Text]"/>
      <dgm:spPr/>
      <dgm:t>
        <a:bodyPr/>
        <a:lstStyle/>
        <a:p>
          <a:r>
            <a:rPr lang="en-US" dirty="0"/>
            <a:t>busy</a:t>
          </a:r>
        </a:p>
      </dgm: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Good numbers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accent1">
            <a:shade val="80000"/>
            <a:hueOff val="213834"/>
            <a:satOff val="-21230"/>
            <a:lumOff val="171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GotASec</a:t>
          </a:r>
          <a:r>
            <a:rPr lang="en-US" sz="1900" kern="1200" dirty="0"/>
            <a:t> tracks time</a:t>
          </a: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accent1">
            <a:shade val="80000"/>
            <a:hueOff val="427667"/>
            <a:satOff val="-42460"/>
            <a:lumOff val="342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busy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213888"/>
            <a:satOff val="-20957"/>
            <a:lumOff val="161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427776"/>
            <a:satOff val="-41914"/>
            <a:lumOff val="322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115656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514600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714498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Tracking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didn’t you write that down?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5" y="1183380"/>
            <a:ext cx="4023360" cy="2684355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78" y="626473"/>
            <a:ext cx="4023360" cy="3366134"/>
          </a:xfrm>
        </p:spPr>
      </p:pic>
      <p:sp>
        <p:nvSpPr>
          <p:cNvPr id="5" name="Rectangle 4"/>
          <p:cNvSpPr/>
          <p:nvPr/>
        </p:nvSpPr>
        <p:spPr>
          <a:xfrm rot="20225436">
            <a:off x="3887547" y="1755542"/>
            <a:ext cx="441690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Got a </a:t>
            </a:r>
            <a:r>
              <a:rPr lang="en-US" sz="6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Management version coming soon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819275"/>
            <a:ext cx="3810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2583" y="345160"/>
            <a:ext cx="931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GotASec</a:t>
            </a:r>
            <a:r>
              <a:rPr lang="en-US" sz="4800" dirty="0"/>
              <a:t> components</a:t>
            </a:r>
          </a:p>
        </p:txBody>
      </p:sp>
      <p:sp>
        <p:nvSpPr>
          <p:cNvPr id="2" name="Explosion: 14 Points 1"/>
          <p:cNvSpPr/>
          <p:nvPr/>
        </p:nvSpPr>
        <p:spPr>
          <a:xfrm>
            <a:off x="96357" y="4085958"/>
            <a:ext cx="3377901" cy="1893346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 Uno</a:t>
            </a:r>
          </a:p>
        </p:txBody>
      </p:sp>
      <p:sp>
        <p:nvSpPr>
          <p:cNvPr id="6" name="Explosion: 14 Points 5"/>
          <p:cNvSpPr/>
          <p:nvPr/>
        </p:nvSpPr>
        <p:spPr>
          <a:xfrm>
            <a:off x="4096496" y="4769986"/>
            <a:ext cx="3773707" cy="1673491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io.particle.com</a:t>
            </a:r>
          </a:p>
        </p:txBody>
      </p:sp>
      <p:sp>
        <p:nvSpPr>
          <p:cNvPr id="7" name="Explosion: 14 Points 6"/>
          <p:cNvSpPr/>
          <p:nvPr/>
        </p:nvSpPr>
        <p:spPr>
          <a:xfrm>
            <a:off x="3204020" y="2469908"/>
            <a:ext cx="3377901" cy="1893346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iPhone App </a:t>
            </a:r>
            <a:r>
              <a:rPr lang="en-US" dirty="0" err="1"/>
              <a:t>Bluefruit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87092" y="3836938"/>
            <a:ext cx="743497" cy="36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75407" y="4072020"/>
            <a:ext cx="298629" cy="81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xplosion: 14 Points 16"/>
          <p:cNvSpPr/>
          <p:nvPr/>
        </p:nvSpPr>
        <p:spPr>
          <a:xfrm>
            <a:off x="9085471" y="3572139"/>
            <a:ext cx="3048346" cy="1752896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Mqtt</a:t>
            </a:r>
            <a:r>
              <a:rPr lang="en-US" dirty="0"/>
              <a:t> client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928386" y="4970261"/>
            <a:ext cx="1157085" cy="47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peech Bubble: Oval 20"/>
          <p:cNvSpPr/>
          <p:nvPr/>
        </p:nvSpPr>
        <p:spPr>
          <a:xfrm>
            <a:off x="-12517" y="1452282"/>
            <a:ext cx="3216537" cy="2384656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to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for visitors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message via BLE when visitor leaves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Speech Bubble: Oval 21"/>
          <p:cNvSpPr/>
          <p:nvPr/>
        </p:nvSpPr>
        <p:spPr>
          <a:xfrm rot="1026332">
            <a:off x="5033020" y="1356073"/>
            <a:ext cx="3232674" cy="143846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 data via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data via </a:t>
            </a:r>
            <a:r>
              <a:rPr lang="en-US" dirty="0" err="1"/>
              <a:t>mqtt</a:t>
            </a:r>
            <a:r>
              <a:rPr lang="en-US" dirty="0"/>
              <a:t> to the Cloud</a:t>
            </a:r>
          </a:p>
          <a:p>
            <a:pPr algn="ctr"/>
            <a:endParaRPr lang="en-US" dirty="0"/>
          </a:p>
        </p:txBody>
      </p:sp>
      <p:sp>
        <p:nvSpPr>
          <p:cNvPr id="23" name="Speech Bubble: Oval 22"/>
          <p:cNvSpPr/>
          <p:nvPr/>
        </p:nvSpPr>
        <p:spPr>
          <a:xfrm rot="741769">
            <a:off x="6222902" y="3533360"/>
            <a:ext cx="2795426" cy="13543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Receive Publish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 store same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Speech Bubble: Oval 26"/>
          <p:cNvSpPr/>
          <p:nvPr/>
        </p:nvSpPr>
        <p:spPr>
          <a:xfrm rot="21348279">
            <a:off x="9190757" y="1799739"/>
            <a:ext cx="2613689" cy="173198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Subscribe </a:t>
            </a:r>
            <a:r>
              <a:rPr lang="en-US" dirty="0" err="1"/>
              <a:t>mqtt</a:t>
            </a:r>
            <a:r>
              <a:rPr lang="en-US" dirty="0"/>
              <a:t> topic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Generate report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1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411910"/>
            <a:ext cx="11303060" cy="4760290"/>
          </a:xfrm>
        </p:spPr>
        <p:txBody>
          <a:bodyPr>
            <a:normAutofit/>
          </a:bodyPr>
          <a:lstStyle/>
          <a:p>
            <a:r>
              <a:rPr lang="en-US" dirty="0"/>
              <a:t>Code highlights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Includes </a:t>
            </a:r>
            <a:r>
              <a:rPr lang="en-US" dirty="0" err="1"/>
              <a:t>AdaFruit</a:t>
            </a:r>
            <a:r>
              <a:rPr lang="en-US" dirty="0"/>
              <a:t> libraries, Time, and </a:t>
            </a:r>
            <a:r>
              <a:rPr lang="en-US" dirty="0" err="1"/>
              <a:t>Timezone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Asks for </a:t>
            </a:r>
            <a:r>
              <a:rPr lang="en-US" dirty="0" err="1"/>
              <a:t>ctime</a:t>
            </a:r>
            <a:r>
              <a:rPr lang="en-US" dirty="0"/>
              <a:t> at startup (seconds since epoch) to set the “clock”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Time code shamelessly stolen from their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Timezone</a:t>
            </a:r>
            <a:r>
              <a:rPr lang="en-US" dirty="0"/>
              <a:t> required otherwise timestamps are 6 hours off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Bluefruit</a:t>
            </a:r>
            <a:r>
              <a:rPr lang="en-US" dirty="0"/>
              <a:t> initialization code shamelessly stolen from their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Uses iPhone app ‘</a:t>
            </a:r>
            <a:r>
              <a:rPr lang="en-US" dirty="0" err="1"/>
              <a:t>bluefruit</a:t>
            </a:r>
            <a:r>
              <a:rPr lang="en-US" dirty="0"/>
              <a:t>’ to receive data then publish via </a:t>
            </a:r>
            <a:r>
              <a:rPr lang="en-US" dirty="0" err="1"/>
              <a:t>mqtt</a:t>
            </a:r>
            <a:r>
              <a:rPr lang="en-US" dirty="0"/>
              <a:t> to io.adafruit.com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Uses a photovoltaic sensor to “see” people and a blue LED lights when they are present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These will be the “eyes” of the Lucky Cat in version 2.0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6828" y="580913"/>
            <a:ext cx="931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to Nerd out!</a:t>
            </a:r>
          </a:p>
        </p:txBody>
      </p:sp>
    </p:spTree>
    <p:extLst>
      <p:ext uri="{BB962C8B-B14F-4D97-AF65-F5344CB8AC3E}">
        <p14:creationId xmlns:p14="http://schemas.microsoft.com/office/powerpoint/2010/main" val="336387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411910"/>
            <a:ext cx="11303060" cy="4760290"/>
          </a:xfrm>
        </p:spPr>
        <p:txBody>
          <a:bodyPr/>
          <a:lstStyle/>
          <a:p>
            <a:r>
              <a:rPr lang="en-US" dirty="0"/>
              <a:t>Code snippets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form T123467890");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wait long enough for dumb human to enter time then process same.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delay(10000);  </a:t>
            </a:r>
          </a:p>
          <a:p>
            <a:pPr marL="36576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processSyncMessage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dirty="0"/>
              <a:t>&lt;snip!&gt;</a:t>
            </a:r>
          </a:p>
          <a:p>
            <a:pPr marL="36576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 double factory reset for the Bluetooth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ain’t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never enough!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if ( !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ble.factoryReset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) {  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try twice before giving up  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 !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ble.factoryReset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) {    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error(F("Couldn't factory reset"));      }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6828" y="580913"/>
            <a:ext cx="931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to Nerd out!</a:t>
            </a:r>
          </a:p>
        </p:txBody>
      </p:sp>
    </p:spTree>
    <p:extLst>
      <p:ext uri="{BB962C8B-B14F-4D97-AF65-F5344CB8AC3E}">
        <p14:creationId xmlns:p14="http://schemas.microsoft.com/office/powerpoint/2010/main" val="38513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411910"/>
            <a:ext cx="11303060" cy="4760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Code snippets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we want to output a 1 if "someone is there" and a 0 if "no one is there"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delay(1000);  </a:t>
            </a:r>
          </a:p>
          <a:p>
            <a:pPr marL="36576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36576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be the same both times or else it’s a false positive</a:t>
            </a:r>
          </a:p>
          <a:p>
            <a:pPr marL="36576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lnSpc>
                <a:spcPct val="50000"/>
              </a:lnSpc>
              <a:buNone/>
            </a:pPr>
            <a:r>
              <a:rPr lang="en-US" dirty="0">
                <a:cs typeface="Courier New" panose="02070309020205020404" pitchFamily="49" charset="0"/>
              </a:rPr>
              <a:t>&lt;snip!&gt;</a:t>
            </a:r>
          </a:p>
          <a:p>
            <a:pPr marL="36576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now();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startTime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usCentral.toLocal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(startTime);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wait for them to go away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== 0) {  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delay(1000);    }    // went dark, they left.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6828" y="580913"/>
            <a:ext cx="931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to Nerd out!</a:t>
            </a:r>
          </a:p>
        </p:txBody>
      </p:sp>
    </p:spTree>
    <p:extLst>
      <p:ext uri="{BB962C8B-B14F-4D97-AF65-F5344CB8AC3E}">
        <p14:creationId xmlns:p14="http://schemas.microsoft.com/office/powerpoint/2010/main" val="7498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411910"/>
            <a:ext cx="11303060" cy="4760290"/>
          </a:xfrm>
        </p:spPr>
        <p:txBody>
          <a:bodyPr>
            <a:normAutofit/>
          </a:bodyPr>
          <a:lstStyle/>
          <a:p>
            <a:r>
              <a:rPr lang="en-US" dirty="0"/>
              <a:t>Code snippets</a:t>
            </a:r>
          </a:p>
          <a:p>
            <a:pPr marL="36576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now();    </a:t>
            </a:r>
          </a:p>
          <a:p>
            <a:pPr marL="36576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usCentral.toLocal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duration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startTime;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= String(month(startTime)) + "/" + String(day(startTime)) + "/" + \ String(year(startTime)) + " " + String(hour(startTime)) + ":" + \ String(minute(startTime)) + " : " + String(duration) + "\n";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576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&lt;snip!&gt;</a:t>
            </a:r>
          </a:p>
          <a:p>
            <a:pPr marL="365760" lvl="1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delay(3000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marL="36576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(output);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delay(3000);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6828" y="580913"/>
            <a:ext cx="931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to Nerd out!</a:t>
            </a:r>
          </a:p>
        </p:txBody>
      </p:sp>
    </p:spTree>
    <p:extLst>
      <p:ext uri="{BB962C8B-B14F-4D97-AF65-F5344CB8AC3E}">
        <p14:creationId xmlns:p14="http://schemas.microsoft.com/office/powerpoint/2010/main" val="6904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feeds on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use these numbers to justify headcount</a:t>
            </a:r>
          </a:p>
          <a:p>
            <a:r>
              <a:rPr lang="en-US" dirty="0"/>
              <a:t>YOU are one of those headcounts</a:t>
            </a:r>
          </a:p>
          <a:p>
            <a:r>
              <a:rPr lang="en-US" dirty="0"/>
              <a:t>Can you explain to management how you spent your time today?</a:t>
            </a:r>
          </a:p>
          <a:p>
            <a:r>
              <a:rPr lang="en-US" dirty="0"/>
              <a:t>Do you want to exchange a walk-on part in the war for a lead role in a cage?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Promotions and layoffs associated with productivity</a:t>
            </a:r>
          </a:p>
        </p:txBody>
      </p:sp>
      <p:graphicFrame>
        <p:nvGraphicFramePr>
          <p:cNvPr id="7" name="Content Placeholder 6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42464"/>
              </p:ext>
            </p:extLst>
          </p:nvPr>
        </p:nvGraphicFramePr>
        <p:xfrm>
          <a:off x="1524000" y="1714500"/>
          <a:ext cx="914400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and contrast these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group has </a:t>
            </a:r>
            <a:r>
              <a:rPr lang="en-US" dirty="0" err="1"/>
              <a:t>GotASec</a:t>
            </a:r>
            <a:r>
              <a:rPr lang="en-US" dirty="0"/>
              <a:t> working for them</a:t>
            </a:r>
          </a:p>
          <a:p>
            <a:r>
              <a:rPr lang="en-US" dirty="0"/>
              <a:t>Second group does not</a:t>
            </a:r>
          </a:p>
          <a:p>
            <a:r>
              <a:rPr lang="en-US" dirty="0"/>
              <a:t>This is what management sees</a:t>
            </a:r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8893763"/>
              </p:ext>
            </p:extLst>
          </p:nvPr>
        </p:nvGraphicFramePr>
        <p:xfrm>
          <a:off x="5760720" y="1714500"/>
          <a:ext cx="4907280" cy="25648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1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Numbers to back this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Indispensable?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today’s complex world of the future is a little like bees living in your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But, there they are</a:t>
            </a:r>
          </a:p>
          <a:p>
            <a:r>
              <a:rPr lang="en-US" dirty="0"/>
              <a:t>Future trends show Japanese working 25 hour days with ample documentation </a:t>
            </a:r>
          </a:p>
          <a:p>
            <a:r>
              <a:rPr lang="en-US" dirty="0"/>
              <a:t>Future trends show Americans working for the Japanese</a:t>
            </a:r>
          </a:p>
        </p:txBody>
      </p:sp>
      <p:graphicFrame>
        <p:nvGraphicFramePr>
          <p:cNvPr id="6" name="Content Placeholder 5" descr="Gear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6136370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Gotasec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very comfortable collar</a:t>
            </a:r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walk-ups and random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put the </a:t>
            </a:r>
            <a:r>
              <a:rPr lang="en-US" dirty="0" err="1"/>
              <a:t>gotasec</a:t>
            </a:r>
            <a:r>
              <a:rPr lang="en-US" dirty="0"/>
              <a:t> on your desk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636044"/>
            <a:ext cx="3381375" cy="33813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And </a:t>
            </a:r>
            <a:r>
              <a:rPr lang="en-US" dirty="0" err="1"/>
              <a:t>GotaSec</a:t>
            </a:r>
            <a:r>
              <a:rPr lang="en-US" dirty="0"/>
              <a:t> will track walkup times</a:t>
            </a:r>
          </a:p>
          <a:p>
            <a:pPr algn="ctr"/>
            <a:r>
              <a:rPr lang="en-US" dirty="0"/>
              <a:t> </a:t>
            </a:r>
            <a:r>
              <a:rPr lang="en-US" sz="24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you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50" y="2481943"/>
            <a:ext cx="5203698" cy="3690257"/>
          </a:xfrm>
        </p:spPr>
        <p:txBody>
          <a:bodyPr/>
          <a:lstStyle/>
          <a:p>
            <a:r>
              <a:rPr lang="en-US" dirty="0"/>
              <a:t>Example report: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May 1 2017 09:05 60 minutes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May 1 2017 11:30 30 minutes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May 1 2017 13:00 45 minutes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May 1 2017 14:00 20 minutes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May 1 2017 16:45 90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boss will be impressed (slightly)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1937004"/>
            <a:ext cx="6498336" cy="4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won’t get fired (yet)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68" y="1948768"/>
            <a:ext cx="6498336" cy="40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EB3BA0-388C-4E58-A08B-951C7A9EBD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0</TotalTime>
  <Words>626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Health Fitness 16x9</vt:lpstr>
      <vt:lpstr>Time Tracking solutions</vt:lpstr>
      <vt:lpstr>Management feeds on numbers</vt:lpstr>
      <vt:lpstr>Promotions and layoffs associated with productivity</vt:lpstr>
      <vt:lpstr>Compare and contrast these employees</vt:lpstr>
      <vt:lpstr>Understanding today’s complex world of the future is a little like bees living in your head</vt:lpstr>
      <vt:lpstr>Introducing Gotasec</vt:lpstr>
      <vt:lpstr>Monitor walk-ups and random questions</vt:lpstr>
      <vt:lpstr>Your boss will be impressed (slightly)</vt:lpstr>
      <vt:lpstr>You won’t get fired (yet)</vt:lpstr>
      <vt:lpstr>Management version coming soon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2017-05-04T12:40:45Z</dcterms:created>
  <dcterms:modified xsi:type="dcterms:W3CDTF">2017-05-08T13:18:03Z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TC029223919991</vt:lpwstr>
  </property>
</Properties>
</file>