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>
        <p:scale>
          <a:sx n="220" d="100"/>
          <a:sy n="220" d="100"/>
        </p:scale>
        <p:origin x="-1546" y="-3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 descr="Background Shadow">
            <a:extLst>
              <a:ext uri="{FF2B5EF4-FFF2-40B4-BE49-F238E27FC236}">
                <a16:creationId xmlns:a16="http://schemas.microsoft.com/office/drawing/2014/main" id="{4DE6FB9F-89C3-4149-9C4B-8BA9F5CD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82577"/>
            <a:ext cx="12192000" cy="1875423"/>
          </a:xfrm>
          <a:prstGeom prst="rect">
            <a:avLst/>
          </a:prstGeom>
        </p:spPr>
      </p:pic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99" y="5251063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684" y="5251063"/>
            <a:ext cx="3314700" cy="952499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D42DA56-8A2C-408F-A1B9-126E3FEB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6880" y="4650849"/>
            <a:ext cx="1386733" cy="497472"/>
            <a:chOff x="2810778" y="4650849"/>
            <a:chExt cx="1386733" cy="49747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926C4F-20DA-4450-AAC4-623D937CA088}"/>
                </a:ext>
              </a:extLst>
            </p:cNvPr>
            <p:cNvSpPr/>
            <p:nvPr/>
          </p:nvSpPr>
          <p:spPr>
            <a:xfrm>
              <a:off x="2810778" y="4650849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HFIR FAC REP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48BA46-41AC-472A-BD9B-F656467E6F9F}"/>
                </a:ext>
              </a:extLst>
            </p:cNvPr>
            <p:cNvSpPr/>
            <p:nvPr/>
          </p:nvSpPr>
          <p:spPr>
            <a:xfrm>
              <a:off x="2829511" y="5040321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Khal Drogo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A71374E-55F7-44D5-8300-47A43A41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6029" y="4650849"/>
            <a:ext cx="1386733" cy="497472"/>
            <a:chOff x="7996029" y="4650849"/>
            <a:chExt cx="1386733" cy="49747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99BE8E-1AC9-4D08-9546-F0B4EBD0FC52}"/>
                </a:ext>
              </a:extLst>
            </p:cNvPr>
            <p:cNvSpPr/>
            <p:nvPr/>
          </p:nvSpPr>
          <p:spPr>
            <a:xfrm>
              <a:off x="7996029" y="4650849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ALEXANDER MARTENSSON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6D2B6F-F2EC-46FE-ADD0-3D0EED1169A8}"/>
                </a:ext>
              </a:extLst>
            </p:cNvPr>
            <p:cNvSpPr/>
            <p:nvPr/>
          </p:nvSpPr>
          <p:spPr>
            <a:xfrm>
              <a:off x="8014762" y="5040321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Prod. Manager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1BB04ED-85B2-403A-9B31-8926EF4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10778" y="5250203"/>
            <a:ext cx="1368000" cy="496786"/>
            <a:chOff x="2810778" y="5250203"/>
            <a:chExt cx="1368000" cy="4967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4568B4-5335-4A28-A690-400EC1AC1D33}"/>
                </a:ext>
              </a:extLst>
            </p:cNvPr>
            <p:cNvSpPr/>
            <p:nvPr/>
          </p:nvSpPr>
          <p:spPr>
            <a:xfrm>
              <a:off x="2810778" y="5250203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REDC FAC REP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2CF8611-7A05-4FA6-BE18-830B4859ED90}"/>
                </a:ext>
              </a:extLst>
            </p:cNvPr>
            <p:cNvSpPr/>
            <p:nvPr/>
          </p:nvSpPr>
          <p:spPr>
            <a:xfrm>
              <a:off x="2810778" y="5638989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Sandor Clegane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7E0ACA6-9062-4440-BA0D-2B51D145E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6029" y="5250203"/>
            <a:ext cx="1386733" cy="496786"/>
            <a:chOff x="7996029" y="5250203"/>
            <a:chExt cx="1386733" cy="4967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A245BDF-EEB9-4F6D-9204-400C24431F8A}"/>
                </a:ext>
              </a:extLst>
            </p:cNvPr>
            <p:cNvSpPr/>
            <p:nvPr/>
          </p:nvSpPr>
          <p:spPr>
            <a:xfrm>
              <a:off x="7996029" y="5250203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IAN HANSSON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61AF93-5B8E-4E66-95D4-AA33AC626391}"/>
                </a:ext>
              </a:extLst>
            </p:cNvPr>
            <p:cNvSpPr/>
            <p:nvPr/>
          </p:nvSpPr>
          <p:spPr>
            <a:xfrm>
              <a:off x="8014762" y="5638989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Prod. Manager</a:t>
              </a:r>
            </a:p>
          </p:txBody>
        </p:sp>
      </p:grpSp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438586" y="418765"/>
            <a:ext cx="10131425" cy="480424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Organization CHART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4" name="Rectangle 73" descr="decorative element">
            <a:extLst>
              <a:ext uri="{FF2B5EF4-FFF2-40B4-BE49-F238E27FC236}">
                <a16:creationId xmlns:a16="http://schemas.microsoft.com/office/drawing/2014/main" id="{B7966ED9-F744-4C51-AD4E-E4FBE28F0E89}"/>
              </a:ext>
            </a:extLst>
          </p:cNvPr>
          <p:cNvSpPr/>
          <p:nvPr/>
        </p:nvSpPr>
        <p:spPr>
          <a:xfrm>
            <a:off x="1820805" y="6385235"/>
            <a:ext cx="108000" cy="10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extrusionH="12700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77" name="Rectangle 76" descr="decorative element">
            <a:extLst>
              <a:ext uri="{FF2B5EF4-FFF2-40B4-BE49-F238E27FC236}">
                <a16:creationId xmlns:a16="http://schemas.microsoft.com/office/drawing/2014/main" id="{4F529341-8FA5-47B2-9E15-194CDF1D9DDA}"/>
              </a:ext>
            </a:extLst>
          </p:cNvPr>
          <p:cNvSpPr/>
          <p:nvPr/>
        </p:nvSpPr>
        <p:spPr>
          <a:xfrm>
            <a:off x="1192782" y="6385235"/>
            <a:ext cx="108000" cy="10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extrusionH="12700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78" name="Rectangle 77" descr="decorative element">
            <a:extLst>
              <a:ext uri="{FF2B5EF4-FFF2-40B4-BE49-F238E27FC236}">
                <a16:creationId xmlns:a16="http://schemas.microsoft.com/office/drawing/2014/main" id="{EDFF40B5-1A93-4EDA-B68E-1A9D8E19D605}"/>
              </a:ext>
            </a:extLst>
          </p:cNvPr>
          <p:cNvSpPr/>
          <p:nvPr/>
        </p:nvSpPr>
        <p:spPr>
          <a:xfrm>
            <a:off x="563407" y="6385235"/>
            <a:ext cx="10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extrusionH="12700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860" tIns="5715" rIns="22860" bIns="5715" numCol="1" spcCol="1270" anchor="ctr" anchorCtr="0">
            <a:noAutofit/>
            <a:flatTx/>
          </a:bodyPr>
          <a:lstStyle/>
          <a:p>
            <a:pPr marL="0" lvl="0" indent="0" algn="ctr" defTabSz="400050">
              <a:spcBef>
                <a:spcPct val="0"/>
              </a:spcBef>
              <a:spcAft>
                <a:spcPct val="35000"/>
              </a:spcAft>
              <a:buNone/>
            </a:pPr>
            <a:endParaRPr lang="en-US" sz="700" kern="1200" dirty="0">
              <a:solidFill>
                <a:schemeClr val="bg1"/>
              </a:solidFill>
            </a:endParaRPr>
          </a:p>
        </p:txBody>
      </p:sp>
      <p:sp>
        <p:nvSpPr>
          <p:cNvPr id="79" name="Rectangle 78" descr="decorative element">
            <a:extLst>
              <a:ext uri="{FF2B5EF4-FFF2-40B4-BE49-F238E27FC236}">
                <a16:creationId xmlns:a16="http://schemas.microsoft.com/office/drawing/2014/main" id="{BA1E13D3-E68D-46A4-A4EA-68F8BB9B8BDA}"/>
              </a:ext>
            </a:extLst>
          </p:cNvPr>
          <p:cNvSpPr/>
          <p:nvPr/>
        </p:nvSpPr>
        <p:spPr>
          <a:xfrm>
            <a:off x="704347" y="6385235"/>
            <a:ext cx="542435" cy="108000"/>
          </a:xfrm>
          <a:prstGeom prst="rect">
            <a:avLst/>
          </a:prstGeom>
          <a:noFill/>
          <a:ln w="3175">
            <a:noFill/>
          </a:ln>
          <a:effectLst/>
          <a:scene3d>
            <a:camera prst="orthographicFront"/>
            <a:lightRig rig="soft" dir="t"/>
          </a:scene3d>
          <a:sp3d extrusionH="127000" prstMaterial="matt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700" dirty="0">
                <a:solidFill>
                  <a:schemeClr val="tx1"/>
                </a:solidFill>
              </a:rPr>
              <a:t>Domestic</a:t>
            </a:r>
          </a:p>
        </p:txBody>
      </p:sp>
      <p:sp>
        <p:nvSpPr>
          <p:cNvPr id="80" name="Rectangle 79" descr="decorative element">
            <a:extLst>
              <a:ext uri="{FF2B5EF4-FFF2-40B4-BE49-F238E27FC236}">
                <a16:creationId xmlns:a16="http://schemas.microsoft.com/office/drawing/2014/main" id="{DBD7CA8D-3635-4C1A-A9A1-D1053B519FF7}"/>
              </a:ext>
            </a:extLst>
          </p:cNvPr>
          <p:cNvSpPr/>
          <p:nvPr/>
        </p:nvSpPr>
        <p:spPr>
          <a:xfrm>
            <a:off x="1335533" y="6385235"/>
            <a:ext cx="486599" cy="108000"/>
          </a:xfrm>
          <a:prstGeom prst="rect">
            <a:avLst/>
          </a:prstGeom>
          <a:noFill/>
          <a:ln w="3175">
            <a:noFill/>
          </a:ln>
          <a:effectLst/>
          <a:scene3d>
            <a:camera prst="orthographicFront"/>
            <a:lightRig rig="soft" dir="t"/>
          </a:scene3d>
          <a:sp3d extrusionH="127000" prstMaterial="matt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700" dirty="0">
                <a:solidFill>
                  <a:schemeClr val="tx1"/>
                </a:solidFill>
              </a:rPr>
              <a:t>National</a:t>
            </a:r>
          </a:p>
        </p:txBody>
      </p:sp>
      <p:sp>
        <p:nvSpPr>
          <p:cNvPr id="81" name="Rectangle 80" descr="decorative element">
            <a:extLst>
              <a:ext uri="{FF2B5EF4-FFF2-40B4-BE49-F238E27FC236}">
                <a16:creationId xmlns:a16="http://schemas.microsoft.com/office/drawing/2014/main" id="{3A779433-1A34-4B86-ADEE-BBB2F01C2FDA}"/>
              </a:ext>
            </a:extLst>
          </p:cNvPr>
          <p:cNvSpPr/>
          <p:nvPr/>
        </p:nvSpPr>
        <p:spPr>
          <a:xfrm>
            <a:off x="1978420" y="6385235"/>
            <a:ext cx="629350" cy="108000"/>
          </a:xfrm>
          <a:prstGeom prst="rect">
            <a:avLst/>
          </a:prstGeom>
          <a:noFill/>
          <a:ln w="3175">
            <a:noFill/>
          </a:ln>
          <a:effectLst/>
          <a:scene3d>
            <a:camera prst="orthographicFront"/>
            <a:lightRig rig="soft" dir="t"/>
          </a:scene3d>
          <a:sp3d extrusionH="127000" prstMaterial="matt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r>
              <a:rPr lang="en-US" sz="700" dirty="0">
                <a:solidFill>
                  <a:schemeClr val="tx1"/>
                </a:solidFill>
              </a:rPr>
              <a:t>International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4DA3D9-59D0-4F4F-983C-A76D2B3CC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7429" y="3090121"/>
            <a:ext cx="1389332" cy="544407"/>
            <a:chOff x="1077429" y="3090121"/>
            <a:chExt cx="1389332" cy="5444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29A321-0399-4DB3-824C-DA4E14750813}"/>
                </a:ext>
              </a:extLst>
            </p:cNvPr>
            <p:cNvSpPr/>
            <p:nvPr/>
          </p:nvSpPr>
          <p:spPr>
            <a:xfrm>
              <a:off x="1077429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AUGUST BERGQVIST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E93077-A072-4F71-B4E5-B6914C0904BB}"/>
                </a:ext>
              </a:extLst>
            </p:cNvPr>
            <p:cNvSpPr/>
            <p:nvPr/>
          </p:nvSpPr>
          <p:spPr>
            <a:xfrm>
              <a:off x="1098761" y="3526528"/>
              <a:ext cx="1368000" cy="1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/>
                  </a:solidFill>
                </a:rPr>
                <a:t>VP Finance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10778" y="309012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prstClr val="black"/>
                  </a:solidFill>
                </a:rPr>
                <a:t>OPERATIONS MANAGER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Jamie </a:t>
              </a:r>
              <a:r>
                <a:rPr lang="en-US" sz="900" dirty="0" err="1">
                  <a:solidFill>
                    <a:schemeClr val="bg1"/>
                  </a:solidFill>
                </a:rPr>
                <a:t>Lanister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1583C73-E927-4193-8569-B83152B72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84439" y="4039205"/>
            <a:ext cx="1386596" cy="498158"/>
            <a:chOff x="2810778" y="4051495"/>
            <a:chExt cx="1386596" cy="4981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350EF6-B24B-41AA-B3DC-F43A3BC6578A}"/>
                </a:ext>
              </a:extLst>
            </p:cNvPr>
            <p:cNvSpPr/>
            <p:nvPr/>
          </p:nvSpPr>
          <p:spPr>
            <a:xfrm>
              <a:off x="2810778" y="4051495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FAC REP TEAM LEADER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CB8C39-02E6-4BD6-9530-CEB60AE131E0}"/>
                </a:ext>
              </a:extLst>
            </p:cNvPr>
            <p:cNvSpPr/>
            <p:nvPr/>
          </p:nvSpPr>
          <p:spPr>
            <a:xfrm>
              <a:off x="2829374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Tyrion </a:t>
              </a:r>
              <a:r>
                <a:rPr lang="en-US" sz="900" dirty="0" err="1">
                  <a:solidFill>
                    <a:schemeClr val="bg1"/>
                  </a:solidFill>
                </a:rPr>
                <a:t>Lanister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7FDD8A7-CFFE-444B-B060-3135DC79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0370" y="4051495"/>
            <a:ext cx="1388313" cy="498158"/>
            <a:chOff x="4544127" y="4051495"/>
            <a:chExt cx="1388313" cy="49815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0A1091-7963-4FCA-B6AC-CF2BAC353AB4}"/>
                </a:ext>
              </a:extLst>
            </p:cNvPr>
            <p:cNvSpPr/>
            <p:nvPr/>
          </p:nvSpPr>
          <p:spPr>
            <a:xfrm>
              <a:off x="4544127" y="4051495"/>
              <a:ext cx="1368000" cy="4791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ES&amp;H TEAM LEADER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B15FDBC-A1A2-4EF5-8C71-FAA9372402A8}"/>
                </a:ext>
              </a:extLst>
            </p:cNvPr>
            <p:cNvSpPr/>
            <p:nvPr/>
          </p:nvSpPr>
          <p:spPr>
            <a:xfrm>
              <a:off x="4564440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err="1">
                  <a:solidFill>
                    <a:schemeClr val="bg1"/>
                  </a:solidFill>
                </a:rPr>
                <a:t>Oberyn</a:t>
              </a:r>
              <a:r>
                <a:rPr lang="en-US" sz="900" dirty="0">
                  <a:solidFill>
                    <a:schemeClr val="bg1"/>
                  </a:solidFill>
                </a:rPr>
                <a:t> Martel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77476" y="3090121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tx1"/>
                  </a:solidFill>
                </a:rPr>
                <a:t>MIRA KARLSSON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VP Marketing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4579025-F527-4A55-A6B5-338B383A1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77476" y="4051495"/>
            <a:ext cx="1386440" cy="498158"/>
            <a:chOff x="6277476" y="4051495"/>
            <a:chExt cx="1386440" cy="49815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72C496-4A46-4123-A5F8-40592F71F89A}"/>
                </a:ext>
              </a:extLst>
            </p:cNvPr>
            <p:cNvSpPr/>
            <p:nvPr/>
          </p:nvSpPr>
          <p:spPr>
            <a:xfrm>
              <a:off x="6277476" y="4051495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APRIL HANSSON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583B2E-1A07-48B4-8107-B43A7385C451}"/>
                </a:ext>
              </a:extLst>
            </p:cNvPr>
            <p:cNvSpPr/>
            <p:nvPr/>
          </p:nvSpPr>
          <p:spPr>
            <a:xfrm>
              <a:off x="6295916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Project Manager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10825" y="309012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tx1"/>
                  </a:solidFill>
                </a:rPr>
                <a:t>KALLE PERSSON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/>
                  </a:solidFill>
                </a:rPr>
                <a:t>VP Production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5741A74-6DB1-40BD-9452-1999AAD48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96029" y="4051495"/>
            <a:ext cx="1386733" cy="498158"/>
            <a:chOff x="7996029" y="4051495"/>
            <a:chExt cx="1386733" cy="49815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EF12D-D119-41E7-90F8-A9AB35D26DCB}"/>
                </a:ext>
              </a:extLst>
            </p:cNvPr>
            <p:cNvSpPr/>
            <p:nvPr/>
          </p:nvSpPr>
          <p:spPr>
            <a:xfrm>
              <a:off x="7996029" y="4051495"/>
              <a:ext cx="1368000" cy="479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JENS MARTENSSON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581420-027B-4CC3-91B9-A4B8D2A8A4AA}"/>
                </a:ext>
              </a:extLst>
            </p:cNvPr>
            <p:cNvSpPr/>
            <p:nvPr/>
          </p:nvSpPr>
          <p:spPr>
            <a:xfrm>
              <a:off x="8014762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Prod. Manager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44174" y="309012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tx1"/>
                  </a:solidFill>
                </a:rPr>
                <a:t>VICTORIA PERSSON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/>
                  </a:solidFill>
                </a:rPr>
                <a:t>VP Transportation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9FD4753-DC7F-493C-BE0B-6373C7C7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44174" y="4051495"/>
            <a:ext cx="1387558" cy="498158"/>
            <a:chOff x="9744174" y="4051495"/>
            <a:chExt cx="1387558" cy="49815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BC14A2-DB10-4691-83A0-958F175A562C}"/>
                </a:ext>
              </a:extLst>
            </p:cNvPr>
            <p:cNvSpPr/>
            <p:nvPr/>
          </p:nvSpPr>
          <p:spPr>
            <a:xfrm>
              <a:off x="9744174" y="4051495"/>
              <a:ext cx="1368000" cy="4791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  <a:scene3d>
              <a:camera prst="obliqueTopLeft"/>
              <a:lightRig rig="brightRoom" dir="t"/>
            </a:scene3d>
            <a:sp3d extrusionH="1905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108000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ANGELICA HANSSON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819124-A8DB-415A-8AA5-9DB14B8A4EFC}"/>
                </a:ext>
              </a:extLst>
            </p:cNvPr>
            <p:cNvSpPr/>
            <p:nvPr/>
          </p:nvSpPr>
          <p:spPr>
            <a:xfrm>
              <a:off x="9763732" y="4441653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Dispatch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79F32E5-94F0-43DF-8EB6-84CFB7684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479" y="2003075"/>
            <a:ext cx="1368000" cy="511431"/>
            <a:chOff x="3733479" y="2003075"/>
            <a:chExt cx="1368000" cy="5114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3BF366-C6D6-4588-8DC7-E9D4BF741B5D}"/>
                </a:ext>
              </a:extLst>
            </p:cNvPr>
            <p:cNvSpPr/>
            <p:nvPr/>
          </p:nvSpPr>
          <p:spPr>
            <a:xfrm>
              <a:off x="3733479" y="2003075"/>
              <a:ext cx="1368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tx1"/>
                  </a:solidFill>
                </a:rPr>
                <a:t>DEPUTY MANAGER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5AFA1E-C54C-4434-8CB7-B301294DBE98}"/>
                </a:ext>
              </a:extLst>
            </p:cNvPr>
            <p:cNvSpPr/>
            <p:nvPr/>
          </p:nvSpPr>
          <p:spPr>
            <a:xfrm>
              <a:off x="3733479" y="2406506"/>
              <a:ext cx="1368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 cmpd="sng" algn="ctr">
              <a:noFill/>
              <a:prstDash val="solid"/>
            </a:ln>
            <a:effectLst/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>
                  <a:solidFill>
                    <a:schemeClr val="bg1"/>
                  </a:solidFill>
                  <a:ea typeface="+mn-ea"/>
                  <a:cs typeface="+mn-cs"/>
                </a:rPr>
                <a:t>Daenerys </a:t>
              </a:r>
              <a:r>
                <a:rPr lang="en-US" sz="900" kern="1200" dirty="0" err="1">
                  <a:solidFill>
                    <a:schemeClr val="bg1"/>
                  </a:solidFill>
                  <a:ea typeface="+mn-ea"/>
                  <a:cs typeface="+mn-cs"/>
                </a:rPr>
                <a:t>Targaryn</a:t>
              </a:r>
              <a:endParaRPr lang="en-US" sz="900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Straight Connector 2" descr="decorative element">
            <a:extLst>
              <a:ext uri="{FF2B5EF4-FFF2-40B4-BE49-F238E27FC236}">
                <a16:creationId xmlns:a16="http://schemas.microsoft.com/office/drawing/2014/main" id="{68933B52-AACC-4940-ABC7-FC6FC0BD52F4}"/>
              </a:ext>
            </a:extLst>
          </p:cNvPr>
          <p:cNvCxnSpPr/>
          <p:nvPr/>
        </p:nvCxnSpPr>
        <p:spPr>
          <a:xfrm>
            <a:off x="1763598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 flipH="1">
            <a:off x="3494778" y="3638648"/>
            <a:ext cx="302" cy="17279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962412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8695350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10428290" y="366105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 descr="decorative element">
            <a:extLst>
              <a:ext uri="{FF2B5EF4-FFF2-40B4-BE49-F238E27FC236}">
                <a16:creationId xmlns:a16="http://schemas.microsoft.com/office/drawing/2014/main" id="{FE3B97CC-2A6D-4550-83BF-6DBCDB836162}"/>
              </a:ext>
            </a:extLst>
          </p:cNvPr>
          <p:cNvSpPr/>
          <p:nvPr/>
        </p:nvSpPr>
        <p:spPr>
          <a:xfrm>
            <a:off x="1706391" y="297899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10371083" y="297899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36955" y="1054866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>
                  <a:solidFill>
                    <a:schemeClr val="tx1"/>
                  </a:solidFill>
                </a:rPr>
                <a:t>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900" kern="1200" dirty="0">
                  <a:solidFill>
                    <a:schemeClr val="bg1"/>
                  </a:solidFill>
                  <a:ea typeface="+mn-ea"/>
                  <a:cs typeface="+mn-cs"/>
                </a:rPr>
                <a:t>John Snow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3020" y="1549900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Connector: Elbow 6" descr="decorative element">
            <a:extLst>
              <a:ext uri="{FF2B5EF4-FFF2-40B4-BE49-F238E27FC236}">
                <a16:creationId xmlns:a16="http://schemas.microsoft.com/office/drawing/2014/main" id="{1C54223A-2F2C-4434-A30B-92D8CEE93CF0}"/>
              </a:ext>
            </a:extLst>
          </p:cNvPr>
          <p:cNvCxnSpPr>
            <a:cxnSpLocks/>
            <a:stCxn id="95" idx="4"/>
            <a:endCxn id="5" idx="0"/>
          </p:cNvCxnSpPr>
          <p:nvPr/>
        </p:nvCxnSpPr>
        <p:spPr>
          <a:xfrm rot="5400000">
            <a:off x="3258236" y="141224"/>
            <a:ext cx="1343129" cy="4332403"/>
          </a:xfrm>
          <a:prstGeom prst="bentConnector3">
            <a:avLst>
              <a:gd name="adj1" fmla="val 88295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590581" y="141280"/>
            <a:ext cx="1343129" cy="4332289"/>
          </a:xfrm>
          <a:prstGeom prst="bentConnector3">
            <a:avLst>
              <a:gd name="adj1" fmla="val 88295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 descr="decorative element">
            <a:extLst>
              <a:ext uri="{FF2B5EF4-FFF2-40B4-BE49-F238E27FC236}">
                <a16:creationId xmlns:a16="http://schemas.microsoft.com/office/drawing/2014/main" id="{B5956150-D730-4D39-8E56-5123DA7B1791}"/>
              </a:ext>
            </a:extLst>
          </p:cNvPr>
          <p:cNvCxnSpPr>
            <a:cxnSpLocks/>
          </p:cNvCxnSpPr>
          <p:nvPr/>
        </p:nvCxnSpPr>
        <p:spPr>
          <a:xfrm>
            <a:off x="3530861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 descr="decorative element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</p:cNvCxnSpPr>
          <p:nvPr/>
        </p:nvCxnSpPr>
        <p:spPr>
          <a:xfrm>
            <a:off x="6950973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8661029" y="283555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 descr="decorative element">
            <a:extLst>
              <a:ext uri="{FF2B5EF4-FFF2-40B4-BE49-F238E27FC236}">
                <a16:creationId xmlns:a16="http://schemas.microsoft.com/office/drawing/2014/main" id="{E8574014-9F7A-4AC9-82C3-EE7EF06CAFFE}"/>
              </a:ext>
            </a:extLst>
          </p:cNvPr>
          <p:cNvCxnSpPr>
            <a:cxnSpLocks/>
          </p:cNvCxnSpPr>
          <p:nvPr/>
        </p:nvCxnSpPr>
        <p:spPr>
          <a:xfrm flipH="1">
            <a:off x="5101479" y="2257800"/>
            <a:ext cx="994521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 descr="decorative element">
            <a:extLst>
              <a:ext uri="{FF2B5EF4-FFF2-40B4-BE49-F238E27FC236}">
                <a16:creationId xmlns:a16="http://schemas.microsoft.com/office/drawing/2014/main" id="{F7C6574B-2A16-43F9-B1EC-DDAAEB0E2CDD}"/>
              </a:ext>
            </a:extLst>
          </p:cNvPr>
          <p:cNvCxnSpPr>
            <a:cxnSpLocks/>
          </p:cNvCxnSpPr>
          <p:nvPr/>
        </p:nvCxnSpPr>
        <p:spPr>
          <a:xfrm flipV="1">
            <a:off x="2779500" y="3811443"/>
            <a:ext cx="71527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 descr="decorative element">
            <a:extLst>
              <a:ext uri="{FF2B5EF4-FFF2-40B4-BE49-F238E27FC236}">
                <a16:creationId xmlns:a16="http://schemas.microsoft.com/office/drawing/2014/main" id="{CA9053CF-8B5B-4011-AB4B-9ED94C068425}"/>
              </a:ext>
            </a:extLst>
          </p:cNvPr>
          <p:cNvCxnSpPr>
            <a:cxnSpLocks/>
          </p:cNvCxnSpPr>
          <p:nvPr/>
        </p:nvCxnSpPr>
        <p:spPr>
          <a:xfrm flipH="1">
            <a:off x="2779500" y="3816857"/>
            <a:ext cx="0" cy="17785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 descr="decorative element">
            <a:extLst>
              <a:ext uri="{FF2B5EF4-FFF2-40B4-BE49-F238E27FC236}">
                <a16:creationId xmlns:a16="http://schemas.microsoft.com/office/drawing/2014/main" id="{BE3C6886-0486-4A09-AB14-01FB1ADE5827}"/>
              </a:ext>
            </a:extLst>
          </p:cNvPr>
          <p:cNvCxnSpPr>
            <a:cxnSpLocks/>
          </p:cNvCxnSpPr>
          <p:nvPr/>
        </p:nvCxnSpPr>
        <p:spPr>
          <a:xfrm flipV="1">
            <a:off x="3494782" y="3811447"/>
            <a:ext cx="71527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 descr="decorative element">
            <a:extLst>
              <a:ext uri="{FF2B5EF4-FFF2-40B4-BE49-F238E27FC236}">
                <a16:creationId xmlns:a16="http://schemas.microsoft.com/office/drawing/2014/main" id="{B9B46E5C-92B3-40FB-A459-A4B966EE7717}"/>
              </a:ext>
            </a:extLst>
          </p:cNvPr>
          <p:cNvCxnSpPr>
            <a:cxnSpLocks/>
          </p:cNvCxnSpPr>
          <p:nvPr/>
        </p:nvCxnSpPr>
        <p:spPr>
          <a:xfrm flipH="1">
            <a:off x="4210060" y="3816861"/>
            <a:ext cx="0" cy="17785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 descr="decorative element">
            <a:extLst>
              <a:ext uri="{FF2B5EF4-FFF2-40B4-BE49-F238E27FC236}">
                <a16:creationId xmlns:a16="http://schemas.microsoft.com/office/drawing/2014/main" id="{12DBF28B-EF0E-4FE7-8419-D0F4E4186441}"/>
              </a:ext>
            </a:extLst>
          </p:cNvPr>
          <p:cNvCxnSpPr>
            <a:cxnSpLocks/>
          </p:cNvCxnSpPr>
          <p:nvPr/>
        </p:nvCxnSpPr>
        <p:spPr>
          <a:xfrm flipH="1">
            <a:off x="2045218" y="4840359"/>
            <a:ext cx="0" cy="17785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03 Org Charts_SB - v5" id="{54F38450-DCD4-4B27-BDC1-013262004D74}" vid="{6F1D198A-697B-4754-8BEA-A72E13DABC7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9D47E-B95A-4B0E-A9AB-A63E4C038A2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3DCE94-57BA-4A16-A523-31294EE4F1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72A78-A220-4105-9D96-D17E6B611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77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Organization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2019-01-20T11:55:33Z</dcterms:created>
  <dcterms:modified xsi:type="dcterms:W3CDTF">2019-01-21T12:56:35Z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