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4"/>
    <p:restoredTop sz="94658"/>
  </p:normalViewPr>
  <p:slideViewPr>
    <p:cSldViewPr snapToGrid="0">
      <p:cViewPr varScale="1">
        <p:scale>
          <a:sx n="106" d="100"/>
          <a:sy n="106" d="100"/>
        </p:scale>
        <p:origin x="133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5/17/25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5/17/25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43D1-4254-3297-75A2-BCF172A4B5B7}"/>
              </a:ext>
            </a:extLst>
          </p:cNvPr>
          <p:cNvSpPr>
            <a:spLocks noGrp="1"/>
          </p:cNvSpPr>
          <p:nvPr>
            <p:ph type="ctrTitle"/>
          </p:nvPr>
        </p:nvSpPr>
        <p:spPr/>
        <p:txBody>
          <a:bodyPr>
            <a:normAutofit/>
          </a:bodyPr>
          <a:lstStyle/>
          <a:p>
            <a:pPr algn="ctr"/>
            <a:r>
              <a:rPr lang="en-US" sz="3600" dirty="0"/>
              <a:t>Weekly Supplement Sales Summary and Report: 1/06/2020 – 3/31/25</a:t>
            </a:r>
          </a:p>
        </p:txBody>
      </p:sp>
      <p:sp>
        <p:nvSpPr>
          <p:cNvPr id="3" name="Subtitle 2">
            <a:extLst>
              <a:ext uri="{FF2B5EF4-FFF2-40B4-BE49-F238E27FC236}">
                <a16:creationId xmlns:a16="http://schemas.microsoft.com/office/drawing/2014/main" id="{A6383FCF-1BA0-CC57-F7A8-2E7B7B453A45}"/>
              </a:ext>
            </a:extLst>
          </p:cNvPr>
          <p:cNvSpPr>
            <a:spLocks noGrp="1"/>
          </p:cNvSpPr>
          <p:nvPr>
            <p:ph type="subTitle" idx="1"/>
          </p:nvPr>
        </p:nvSpPr>
        <p:spPr/>
        <p:txBody>
          <a:bodyPr/>
          <a:lstStyle/>
          <a:p>
            <a:pPr algn="ctr"/>
            <a:r>
              <a:rPr lang="en-US" dirty="0"/>
              <a:t>Randy Grullon</a:t>
            </a:r>
          </a:p>
        </p:txBody>
      </p:sp>
    </p:spTree>
    <p:extLst>
      <p:ext uri="{BB962C8B-B14F-4D97-AF65-F5344CB8AC3E}">
        <p14:creationId xmlns:p14="http://schemas.microsoft.com/office/powerpoint/2010/main" val="1635755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8B93-CADB-992F-E4B3-319E2C55CCDA}"/>
              </a:ext>
            </a:extLst>
          </p:cNvPr>
          <p:cNvSpPr>
            <a:spLocks noGrp="1"/>
          </p:cNvSpPr>
          <p:nvPr>
            <p:ph type="title"/>
          </p:nvPr>
        </p:nvSpPr>
        <p:spPr/>
        <p:txBody>
          <a:bodyPr/>
          <a:lstStyle/>
          <a:p>
            <a:r>
              <a:rPr lang="en-US" dirty="0"/>
              <a:t>Products</a:t>
            </a:r>
          </a:p>
        </p:txBody>
      </p:sp>
      <p:sp>
        <p:nvSpPr>
          <p:cNvPr id="3" name="Content Placeholder 2">
            <a:extLst>
              <a:ext uri="{FF2B5EF4-FFF2-40B4-BE49-F238E27FC236}">
                <a16:creationId xmlns:a16="http://schemas.microsoft.com/office/drawing/2014/main" id="{89277E92-E4FF-6AAD-D1FC-E869003C8A82}"/>
              </a:ext>
            </a:extLst>
          </p:cNvPr>
          <p:cNvSpPr>
            <a:spLocks noGrp="1"/>
          </p:cNvSpPr>
          <p:nvPr>
            <p:ph idx="1"/>
          </p:nvPr>
        </p:nvSpPr>
        <p:spPr/>
        <p:txBody>
          <a:bodyPr/>
          <a:lstStyle/>
          <a:p>
            <a:r>
              <a:rPr lang="en-US" dirty="0"/>
              <a:t>Weekly report of the following product sales from the USA, Canada, and the UK:  Whey Protein,  Vitamin C, Fish Oil, Multivitamin, Pre-Workout, BCAA, Creatine, Zinc, Collagen Peptides, Magnesium, Ashwagandha, Melatonin, Biotin, Green Tea Extract, Iron Supplement, Electrolyte Powder.</a:t>
            </a:r>
          </a:p>
          <a:p>
            <a:r>
              <a:rPr lang="en-US" dirty="0"/>
              <a:t>From the compiled excel spread sheet it sorts the following data by the Product Name, Category, Units Sold, Price, Revenue, Discount, Units Returned, Location, and Platform.</a:t>
            </a:r>
          </a:p>
        </p:txBody>
      </p:sp>
    </p:spTree>
    <p:extLst>
      <p:ext uri="{BB962C8B-B14F-4D97-AF65-F5344CB8AC3E}">
        <p14:creationId xmlns:p14="http://schemas.microsoft.com/office/powerpoint/2010/main" val="83325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F42B-6699-7BB6-C03E-2E7A17FDF58E}"/>
              </a:ext>
            </a:extLst>
          </p:cNvPr>
          <p:cNvSpPr>
            <a:spLocks noGrp="1"/>
          </p:cNvSpPr>
          <p:nvPr>
            <p:ph type="title"/>
          </p:nvPr>
        </p:nvSpPr>
        <p:spPr/>
        <p:txBody>
          <a:bodyPr/>
          <a:lstStyle/>
          <a:p>
            <a:r>
              <a:rPr lang="en-US" dirty="0"/>
              <a:t>Summary &amp; Statistics</a:t>
            </a:r>
          </a:p>
        </p:txBody>
      </p:sp>
      <p:graphicFrame>
        <p:nvGraphicFramePr>
          <p:cNvPr id="4" name="Content Placeholder 3">
            <a:extLst>
              <a:ext uri="{FF2B5EF4-FFF2-40B4-BE49-F238E27FC236}">
                <a16:creationId xmlns:a16="http://schemas.microsoft.com/office/drawing/2014/main" id="{050FDED4-FBFE-697C-7469-CEE54AF4BD4F}"/>
              </a:ext>
            </a:extLst>
          </p:cNvPr>
          <p:cNvGraphicFramePr>
            <a:graphicFrameLocks noGrp="1"/>
          </p:cNvGraphicFramePr>
          <p:nvPr>
            <p:ph idx="1"/>
            <p:extLst>
              <p:ext uri="{D42A27DB-BD31-4B8C-83A1-F6EECF244321}">
                <p14:modId xmlns:p14="http://schemas.microsoft.com/office/powerpoint/2010/main" val="1253783909"/>
              </p:ext>
            </p:extLst>
          </p:nvPr>
        </p:nvGraphicFramePr>
        <p:xfrm>
          <a:off x="1660357" y="2022160"/>
          <a:ext cx="3693695" cy="2867025"/>
        </p:xfrm>
        <a:graphic>
          <a:graphicData uri="http://schemas.openxmlformats.org/drawingml/2006/table">
            <a:tbl>
              <a:tblPr>
                <a:tableStyleId>{5C22544A-7EE6-4342-B048-85BDC9FD1C3A}</a:tableStyleId>
              </a:tblPr>
              <a:tblGrid>
                <a:gridCol w="906835">
                  <a:extLst>
                    <a:ext uri="{9D8B030D-6E8A-4147-A177-3AD203B41FA5}">
                      <a16:colId xmlns:a16="http://schemas.microsoft.com/office/drawing/2014/main" val="3818987843"/>
                    </a:ext>
                  </a:extLst>
                </a:gridCol>
                <a:gridCol w="943698">
                  <a:extLst>
                    <a:ext uri="{9D8B030D-6E8A-4147-A177-3AD203B41FA5}">
                      <a16:colId xmlns:a16="http://schemas.microsoft.com/office/drawing/2014/main" val="3753235191"/>
                    </a:ext>
                  </a:extLst>
                </a:gridCol>
                <a:gridCol w="648793">
                  <a:extLst>
                    <a:ext uri="{9D8B030D-6E8A-4147-A177-3AD203B41FA5}">
                      <a16:colId xmlns:a16="http://schemas.microsoft.com/office/drawing/2014/main" val="4230619975"/>
                    </a:ext>
                  </a:extLst>
                </a:gridCol>
                <a:gridCol w="493967">
                  <a:extLst>
                    <a:ext uri="{9D8B030D-6E8A-4147-A177-3AD203B41FA5}">
                      <a16:colId xmlns:a16="http://schemas.microsoft.com/office/drawing/2014/main" val="2834700489"/>
                    </a:ext>
                  </a:extLst>
                </a:gridCol>
                <a:gridCol w="700402">
                  <a:extLst>
                    <a:ext uri="{9D8B030D-6E8A-4147-A177-3AD203B41FA5}">
                      <a16:colId xmlns:a16="http://schemas.microsoft.com/office/drawing/2014/main" val="1567096462"/>
                    </a:ext>
                  </a:extLst>
                </a:gridCol>
              </a:tblGrid>
              <a:tr h="313293">
                <a:tc>
                  <a:txBody>
                    <a:bodyPr/>
                    <a:lstStyle/>
                    <a:p>
                      <a:pPr algn="l" fontAlgn="b"/>
                      <a:r>
                        <a:rPr lang="en-US" sz="1200" u="none" strike="noStrike">
                          <a:effectLst/>
                        </a:rPr>
                        <a:t>Sum of Units Sold</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Column Labels</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67647578"/>
                  </a:ext>
                </a:extLst>
              </a:tr>
              <a:tr h="313293">
                <a:tc>
                  <a:txBody>
                    <a:bodyPr/>
                    <a:lstStyle/>
                    <a:p>
                      <a:pPr algn="l" fontAlgn="b"/>
                      <a:r>
                        <a:rPr lang="en-US" sz="1200" u="none" strike="noStrike">
                          <a:effectLst/>
                        </a:rPr>
                        <a:t>Row Labels</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Canada</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UK</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USA</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 Total</a:t>
                      </a:r>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45226912"/>
                  </a:ext>
                </a:extLst>
              </a:tr>
              <a:tr h="160622">
                <a:tc>
                  <a:txBody>
                    <a:bodyPr/>
                    <a:lstStyle/>
                    <a:p>
                      <a:pPr algn="l" fontAlgn="b"/>
                      <a:r>
                        <a:rPr lang="en-US" sz="1200" u="none" strike="noStrike">
                          <a:effectLst/>
                        </a:rPr>
                        <a:t>Amino Acid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12929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15840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12258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41027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40669437"/>
                  </a:ext>
                </a:extLst>
              </a:tr>
              <a:tr h="160622">
                <a:tc>
                  <a:txBody>
                    <a:bodyPr/>
                    <a:lstStyle/>
                    <a:p>
                      <a:pPr algn="l" fontAlgn="b"/>
                      <a:r>
                        <a:rPr lang="en-US" sz="1200" u="none" strike="noStrike" dirty="0">
                          <a:effectLst/>
                        </a:rPr>
                        <a:t>Fat Burner</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15272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12649</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12822</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40743</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32897257"/>
                  </a:ext>
                </a:extLst>
              </a:tr>
              <a:tr h="160622">
                <a:tc>
                  <a:txBody>
                    <a:bodyPr/>
                    <a:lstStyle/>
                    <a:p>
                      <a:pPr algn="l" fontAlgn="b"/>
                      <a:r>
                        <a:rPr lang="en-US" sz="1200" u="none" strike="noStrike">
                          <a:effectLst/>
                        </a:rPr>
                        <a:t>Herbal</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12161</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14257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14990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41408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00983532"/>
                  </a:ext>
                </a:extLst>
              </a:tr>
              <a:tr h="160622">
                <a:tc>
                  <a:txBody>
                    <a:bodyPr/>
                    <a:lstStyle/>
                    <a:p>
                      <a:pPr algn="l" fontAlgn="b"/>
                      <a:r>
                        <a:rPr lang="en-US" sz="1200" u="none" strike="noStrike">
                          <a:effectLst/>
                        </a:rPr>
                        <a:t>Hydration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13705</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13602</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13758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41065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49458604"/>
                  </a:ext>
                </a:extLst>
              </a:tr>
              <a:tr h="160622">
                <a:tc>
                  <a:txBody>
                    <a:bodyPr/>
                    <a:lstStyle/>
                    <a:p>
                      <a:pPr algn="l" fontAlgn="b"/>
                      <a:r>
                        <a:rPr lang="en-US" sz="1200" u="none" strike="noStrike">
                          <a:effectLst/>
                        </a:rPr>
                        <a:t>Mineral</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41642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38906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123668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80010392"/>
                  </a:ext>
                </a:extLst>
              </a:tr>
              <a:tr h="160622">
                <a:tc>
                  <a:txBody>
                    <a:bodyPr/>
                    <a:lstStyle/>
                    <a:p>
                      <a:pPr algn="l" fontAlgn="b"/>
                      <a:r>
                        <a:rPr lang="en-US" sz="1200" u="none" strike="noStrike">
                          <a:effectLst/>
                        </a:rPr>
                        <a:t>Omega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15393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13356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12576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41325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36388713"/>
                  </a:ext>
                </a:extLst>
              </a:tr>
              <a:tr h="160622">
                <a:tc>
                  <a:txBody>
                    <a:bodyPr/>
                    <a:lstStyle/>
                    <a:p>
                      <a:pPr algn="l" fontAlgn="b"/>
                      <a:r>
                        <a:rPr lang="en-US" sz="1200" u="none" strike="noStrike">
                          <a:effectLst/>
                        </a:rPr>
                        <a:t>Performance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31615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25930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24978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82523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89506091"/>
                  </a:ext>
                </a:extLst>
              </a:tr>
              <a:tr h="160622">
                <a:tc>
                  <a:txBody>
                    <a:bodyPr/>
                    <a:lstStyle/>
                    <a:p>
                      <a:pPr algn="l" fontAlgn="b"/>
                      <a:r>
                        <a:rPr lang="en-US" sz="1200" u="none" strike="noStrike">
                          <a:effectLst/>
                        </a:rPr>
                        <a:t>Protein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29847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26723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25550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82120</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43718576"/>
                  </a:ext>
                </a:extLst>
              </a:tr>
              <a:tr h="160622">
                <a:tc>
                  <a:txBody>
                    <a:bodyPr/>
                    <a:lstStyle/>
                    <a:p>
                      <a:pPr algn="l" fontAlgn="b"/>
                      <a:r>
                        <a:rPr lang="en-US" sz="1200" u="none" strike="noStrike">
                          <a:effectLst/>
                        </a:rPr>
                        <a:t>Sleep Aid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15301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12227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13637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41165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69887160"/>
                  </a:ext>
                </a:extLst>
              </a:tr>
              <a:tr h="160622">
                <a:tc>
                  <a:txBody>
                    <a:bodyPr/>
                    <a:lstStyle/>
                    <a:p>
                      <a:pPr algn="l" fontAlgn="b"/>
                      <a:r>
                        <a:rPr lang="en-US" sz="1200" u="none" strike="noStrike">
                          <a:effectLst/>
                        </a:rPr>
                        <a:t>Vitamin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38188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43533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41713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123434</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89631137"/>
                  </a:ext>
                </a:extLst>
              </a:tr>
              <a:tr h="160622">
                <a:tc>
                  <a:txBody>
                    <a:bodyPr/>
                    <a:lstStyle/>
                    <a:p>
                      <a:pPr algn="l" fontAlgn="b"/>
                      <a:r>
                        <a:rPr lang="en-US" sz="1200" u="none" strike="noStrike">
                          <a:effectLst/>
                        </a:rPr>
                        <a:t>Grand Total</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226053</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221237</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211188</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658478</a:t>
                      </a:r>
                      <a:endParaRPr lang="en-US" sz="12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62891347"/>
                  </a:ext>
                </a:extLst>
              </a:tr>
            </a:tbl>
          </a:graphicData>
        </a:graphic>
      </p:graphicFrame>
      <p:graphicFrame>
        <p:nvGraphicFramePr>
          <p:cNvPr id="6" name="Table 5">
            <a:extLst>
              <a:ext uri="{FF2B5EF4-FFF2-40B4-BE49-F238E27FC236}">
                <a16:creationId xmlns:a16="http://schemas.microsoft.com/office/drawing/2014/main" id="{3C6740DA-1CC3-E0EE-36B6-B23C71458CD7}"/>
              </a:ext>
            </a:extLst>
          </p:cNvPr>
          <p:cNvGraphicFramePr>
            <a:graphicFrameLocks noGrp="1"/>
          </p:cNvGraphicFramePr>
          <p:nvPr>
            <p:extLst>
              <p:ext uri="{D42A27DB-BD31-4B8C-83A1-F6EECF244321}">
                <p14:modId xmlns:p14="http://schemas.microsoft.com/office/powerpoint/2010/main" val="958956557"/>
              </p:ext>
            </p:extLst>
          </p:nvPr>
        </p:nvGraphicFramePr>
        <p:xfrm>
          <a:off x="6096000" y="2022157"/>
          <a:ext cx="4828671" cy="2813685"/>
        </p:xfrm>
        <a:graphic>
          <a:graphicData uri="http://schemas.openxmlformats.org/drawingml/2006/table">
            <a:tbl>
              <a:tblPr>
                <a:tableStyleId>{5C22544A-7EE6-4342-B048-85BDC9FD1C3A}</a:tableStyleId>
              </a:tblPr>
              <a:tblGrid>
                <a:gridCol w="1185483">
                  <a:extLst>
                    <a:ext uri="{9D8B030D-6E8A-4147-A177-3AD203B41FA5}">
                      <a16:colId xmlns:a16="http://schemas.microsoft.com/office/drawing/2014/main" val="2627930665"/>
                    </a:ext>
                  </a:extLst>
                </a:gridCol>
                <a:gridCol w="1233672">
                  <a:extLst>
                    <a:ext uri="{9D8B030D-6E8A-4147-A177-3AD203B41FA5}">
                      <a16:colId xmlns:a16="http://schemas.microsoft.com/office/drawing/2014/main" val="2885444367"/>
                    </a:ext>
                  </a:extLst>
                </a:gridCol>
                <a:gridCol w="848150">
                  <a:extLst>
                    <a:ext uri="{9D8B030D-6E8A-4147-A177-3AD203B41FA5}">
                      <a16:colId xmlns:a16="http://schemas.microsoft.com/office/drawing/2014/main" val="3054903199"/>
                    </a:ext>
                  </a:extLst>
                </a:gridCol>
                <a:gridCol w="645750">
                  <a:extLst>
                    <a:ext uri="{9D8B030D-6E8A-4147-A177-3AD203B41FA5}">
                      <a16:colId xmlns:a16="http://schemas.microsoft.com/office/drawing/2014/main" val="1747339907"/>
                    </a:ext>
                  </a:extLst>
                </a:gridCol>
                <a:gridCol w="915616">
                  <a:extLst>
                    <a:ext uri="{9D8B030D-6E8A-4147-A177-3AD203B41FA5}">
                      <a16:colId xmlns:a16="http://schemas.microsoft.com/office/drawing/2014/main" val="4095745587"/>
                    </a:ext>
                  </a:extLst>
                </a:gridCol>
              </a:tblGrid>
              <a:tr h="203200">
                <a:tc>
                  <a:txBody>
                    <a:bodyPr/>
                    <a:lstStyle/>
                    <a:p>
                      <a:pPr algn="l" fontAlgn="b"/>
                      <a:r>
                        <a:rPr lang="en-US" sz="1200" u="none" strike="noStrike">
                          <a:effectLst/>
                        </a:rPr>
                        <a:t>Sum of Units Returned</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Column Labels</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98744711"/>
                  </a:ext>
                </a:extLst>
              </a:tr>
              <a:tr h="203200">
                <a:tc>
                  <a:txBody>
                    <a:bodyPr/>
                    <a:lstStyle/>
                    <a:p>
                      <a:pPr algn="l" fontAlgn="b"/>
                      <a:r>
                        <a:rPr lang="en-US" sz="1200" u="none" strike="noStrike">
                          <a:effectLst/>
                        </a:rPr>
                        <a:t>Row Labels</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Canada</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UK</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USA</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200" u="none" strike="noStrike">
                          <a:effectLst/>
                        </a:rPr>
                        <a:t>Grand Total</a:t>
                      </a:r>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21037931"/>
                  </a:ext>
                </a:extLst>
              </a:tr>
              <a:tr h="203200">
                <a:tc>
                  <a:txBody>
                    <a:bodyPr/>
                    <a:lstStyle/>
                    <a:p>
                      <a:pPr algn="l" fontAlgn="b"/>
                      <a:r>
                        <a:rPr lang="en-US" sz="1200" u="none" strike="noStrike">
                          <a:effectLst/>
                        </a:rPr>
                        <a:t>Amino Acid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169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428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57021542"/>
                  </a:ext>
                </a:extLst>
              </a:tr>
              <a:tr h="203200">
                <a:tc>
                  <a:txBody>
                    <a:bodyPr/>
                    <a:lstStyle/>
                    <a:p>
                      <a:pPr algn="l" fontAlgn="b"/>
                      <a:r>
                        <a:rPr lang="en-US" sz="1200" u="none" strike="noStrike">
                          <a:effectLst/>
                        </a:rPr>
                        <a:t>Fat Burner</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171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417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54082358"/>
                  </a:ext>
                </a:extLst>
              </a:tr>
              <a:tr h="203200">
                <a:tc>
                  <a:txBody>
                    <a:bodyPr/>
                    <a:lstStyle/>
                    <a:p>
                      <a:pPr algn="l" fontAlgn="b"/>
                      <a:r>
                        <a:rPr lang="en-US" sz="1200" u="none" strike="noStrike">
                          <a:effectLst/>
                        </a:rPr>
                        <a:t>Herbal</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392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104610438"/>
                  </a:ext>
                </a:extLst>
              </a:tr>
              <a:tr h="203200">
                <a:tc>
                  <a:txBody>
                    <a:bodyPr/>
                    <a:lstStyle/>
                    <a:p>
                      <a:pPr algn="l" fontAlgn="b"/>
                      <a:r>
                        <a:rPr lang="en-US" sz="1200" u="none" strike="noStrike">
                          <a:effectLst/>
                        </a:rPr>
                        <a:t>Hydration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441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128973465"/>
                  </a:ext>
                </a:extLst>
              </a:tr>
              <a:tr h="203200">
                <a:tc>
                  <a:txBody>
                    <a:bodyPr/>
                    <a:lstStyle/>
                    <a:p>
                      <a:pPr algn="l" fontAlgn="b"/>
                      <a:r>
                        <a:rPr lang="en-US" sz="1200" u="none" strike="noStrike">
                          <a:effectLst/>
                        </a:rPr>
                        <a:t>Mineral</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392</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1251</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93512950"/>
                  </a:ext>
                </a:extLst>
              </a:tr>
              <a:tr h="203200">
                <a:tc>
                  <a:txBody>
                    <a:bodyPr/>
                    <a:lstStyle/>
                    <a:p>
                      <a:pPr algn="l" fontAlgn="b"/>
                      <a:r>
                        <a:rPr lang="en-US" sz="1200" u="none" strike="noStrike">
                          <a:effectLst/>
                        </a:rPr>
                        <a:t>Omega</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148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703809774"/>
                  </a:ext>
                </a:extLst>
              </a:tr>
              <a:tr h="203200">
                <a:tc>
                  <a:txBody>
                    <a:bodyPr/>
                    <a:lstStyle/>
                    <a:p>
                      <a:pPr algn="l" fontAlgn="b"/>
                      <a:r>
                        <a:rPr lang="en-US" sz="1200" u="none" strike="noStrike">
                          <a:effectLst/>
                        </a:rPr>
                        <a:t>Performance</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260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254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841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50639320"/>
                  </a:ext>
                </a:extLst>
              </a:tr>
              <a:tr h="203200">
                <a:tc>
                  <a:txBody>
                    <a:bodyPr/>
                    <a:lstStyle/>
                    <a:p>
                      <a:pPr algn="l" fontAlgn="b"/>
                      <a:r>
                        <a:rPr lang="en-US" sz="1200" u="none" strike="noStrike">
                          <a:effectLst/>
                        </a:rPr>
                        <a:t>Protein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308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291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237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836</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43790263"/>
                  </a:ext>
                </a:extLst>
              </a:tr>
              <a:tr h="203200">
                <a:tc>
                  <a:txBody>
                    <a:bodyPr/>
                    <a:lstStyle/>
                    <a:p>
                      <a:pPr algn="l" fontAlgn="b"/>
                      <a:r>
                        <a:rPr lang="en-US" sz="1200" u="none" strike="noStrike">
                          <a:effectLst/>
                        </a:rPr>
                        <a:t>Sleep Aid</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150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131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29002213"/>
                  </a:ext>
                </a:extLst>
              </a:tr>
              <a:tr h="203200">
                <a:tc>
                  <a:txBody>
                    <a:bodyPr/>
                    <a:lstStyle/>
                    <a:p>
                      <a:pPr algn="l" fontAlgn="b"/>
                      <a:r>
                        <a:rPr lang="en-US" sz="1200" u="none" strike="noStrike">
                          <a:effectLst/>
                        </a:rPr>
                        <a:t>Vitamin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391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495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407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1293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62552004"/>
                  </a:ext>
                </a:extLst>
              </a:tr>
              <a:tr h="203200">
                <a:tc>
                  <a:txBody>
                    <a:bodyPr/>
                    <a:lstStyle/>
                    <a:p>
                      <a:pPr algn="l" fontAlgn="b"/>
                      <a:r>
                        <a:rPr lang="en-US" sz="1200" u="none" strike="noStrike">
                          <a:effectLst/>
                        </a:rPr>
                        <a:t>Grand Total</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2259</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2327</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2128</a:t>
                      </a:r>
                      <a:endParaRPr lang="en-US" sz="12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6714</a:t>
                      </a:r>
                      <a:endParaRPr lang="en-US" sz="1200" b="1"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94797421"/>
                  </a:ext>
                </a:extLst>
              </a:tr>
            </a:tbl>
          </a:graphicData>
        </a:graphic>
      </p:graphicFrame>
    </p:spTree>
    <p:extLst>
      <p:ext uri="{BB962C8B-B14F-4D97-AF65-F5344CB8AC3E}">
        <p14:creationId xmlns:p14="http://schemas.microsoft.com/office/powerpoint/2010/main" val="86723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DBFC8-9C25-5341-7E1E-9749A33BE6E5}"/>
              </a:ext>
            </a:extLst>
          </p:cNvPr>
          <p:cNvSpPr>
            <a:spLocks noGrp="1"/>
          </p:cNvSpPr>
          <p:nvPr>
            <p:ph type="title"/>
          </p:nvPr>
        </p:nvSpPr>
        <p:spPr/>
        <p:txBody>
          <a:bodyPr/>
          <a:lstStyle/>
          <a:p>
            <a:r>
              <a:rPr lang="en-US" dirty="0"/>
              <a:t>Summary &amp; Statistics</a:t>
            </a:r>
          </a:p>
        </p:txBody>
      </p:sp>
      <p:graphicFrame>
        <p:nvGraphicFramePr>
          <p:cNvPr id="5" name="Content Placeholder 4">
            <a:extLst>
              <a:ext uri="{FF2B5EF4-FFF2-40B4-BE49-F238E27FC236}">
                <a16:creationId xmlns:a16="http://schemas.microsoft.com/office/drawing/2014/main" id="{B1CEB997-3AE3-9A1A-706D-446EA2085D83}"/>
              </a:ext>
            </a:extLst>
          </p:cNvPr>
          <p:cNvGraphicFramePr>
            <a:graphicFrameLocks noGrp="1"/>
          </p:cNvGraphicFramePr>
          <p:nvPr>
            <p:ph idx="1"/>
            <p:extLst>
              <p:ext uri="{D42A27DB-BD31-4B8C-83A1-F6EECF244321}">
                <p14:modId xmlns:p14="http://schemas.microsoft.com/office/powerpoint/2010/main" val="3598622972"/>
              </p:ext>
            </p:extLst>
          </p:nvPr>
        </p:nvGraphicFramePr>
        <p:xfrm>
          <a:off x="1450975" y="1334531"/>
          <a:ext cx="9604376" cy="2639718"/>
        </p:xfrm>
        <a:graphic>
          <a:graphicData uri="http://schemas.openxmlformats.org/drawingml/2006/table">
            <a:tbl>
              <a:tblPr>
                <a:tableStyleId>{5C22544A-7EE6-4342-B048-85BDC9FD1C3A}</a:tableStyleId>
              </a:tblPr>
              <a:tblGrid>
                <a:gridCol w="1096200">
                  <a:extLst>
                    <a:ext uri="{9D8B030D-6E8A-4147-A177-3AD203B41FA5}">
                      <a16:colId xmlns:a16="http://schemas.microsoft.com/office/drawing/2014/main" val="3291733212"/>
                    </a:ext>
                  </a:extLst>
                </a:gridCol>
                <a:gridCol w="1140761">
                  <a:extLst>
                    <a:ext uri="{9D8B030D-6E8A-4147-A177-3AD203B41FA5}">
                      <a16:colId xmlns:a16="http://schemas.microsoft.com/office/drawing/2014/main" val="727298674"/>
                    </a:ext>
                  </a:extLst>
                </a:gridCol>
                <a:gridCol w="784273">
                  <a:extLst>
                    <a:ext uri="{9D8B030D-6E8A-4147-A177-3AD203B41FA5}">
                      <a16:colId xmlns:a16="http://schemas.microsoft.com/office/drawing/2014/main" val="3839334622"/>
                    </a:ext>
                  </a:extLst>
                </a:gridCol>
                <a:gridCol w="597117">
                  <a:extLst>
                    <a:ext uri="{9D8B030D-6E8A-4147-A177-3AD203B41FA5}">
                      <a16:colId xmlns:a16="http://schemas.microsoft.com/office/drawing/2014/main" val="4181199575"/>
                    </a:ext>
                  </a:extLst>
                </a:gridCol>
                <a:gridCol w="846658">
                  <a:extLst>
                    <a:ext uri="{9D8B030D-6E8A-4147-A177-3AD203B41FA5}">
                      <a16:colId xmlns:a16="http://schemas.microsoft.com/office/drawing/2014/main" val="1845725748"/>
                    </a:ext>
                  </a:extLst>
                </a:gridCol>
                <a:gridCol w="561469">
                  <a:extLst>
                    <a:ext uri="{9D8B030D-6E8A-4147-A177-3AD203B41FA5}">
                      <a16:colId xmlns:a16="http://schemas.microsoft.com/office/drawing/2014/main" val="4249818961"/>
                    </a:ext>
                  </a:extLst>
                </a:gridCol>
                <a:gridCol w="439668">
                  <a:extLst>
                    <a:ext uri="{9D8B030D-6E8A-4147-A177-3AD203B41FA5}">
                      <a16:colId xmlns:a16="http://schemas.microsoft.com/office/drawing/2014/main" val="2294019142"/>
                    </a:ext>
                  </a:extLst>
                </a:gridCol>
                <a:gridCol w="597117">
                  <a:extLst>
                    <a:ext uri="{9D8B030D-6E8A-4147-A177-3AD203B41FA5}">
                      <a16:colId xmlns:a16="http://schemas.microsoft.com/office/drawing/2014/main" val="1189920916"/>
                    </a:ext>
                  </a:extLst>
                </a:gridCol>
                <a:gridCol w="561469">
                  <a:extLst>
                    <a:ext uri="{9D8B030D-6E8A-4147-A177-3AD203B41FA5}">
                      <a16:colId xmlns:a16="http://schemas.microsoft.com/office/drawing/2014/main" val="1896458235"/>
                    </a:ext>
                  </a:extLst>
                </a:gridCol>
                <a:gridCol w="561469">
                  <a:extLst>
                    <a:ext uri="{9D8B030D-6E8A-4147-A177-3AD203B41FA5}">
                      <a16:colId xmlns:a16="http://schemas.microsoft.com/office/drawing/2014/main" val="3611562336"/>
                    </a:ext>
                  </a:extLst>
                </a:gridCol>
                <a:gridCol w="439668">
                  <a:extLst>
                    <a:ext uri="{9D8B030D-6E8A-4147-A177-3AD203B41FA5}">
                      <a16:colId xmlns:a16="http://schemas.microsoft.com/office/drawing/2014/main" val="3944250441"/>
                    </a:ext>
                  </a:extLst>
                </a:gridCol>
                <a:gridCol w="597117">
                  <a:extLst>
                    <a:ext uri="{9D8B030D-6E8A-4147-A177-3AD203B41FA5}">
                      <a16:colId xmlns:a16="http://schemas.microsoft.com/office/drawing/2014/main" val="1180392483"/>
                    </a:ext>
                  </a:extLst>
                </a:gridCol>
                <a:gridCol w="632765">
                  <a:extLst>
                    <a:ext uri="{9D8B030D-6E8A-4147-A177-3AD203B41FA5}">
                      <a16:colId xmlns:a16="http://schemas.microsoft.com/office/drawing/2014/main" val="3997086567"/>
                    </a:ext>
                  </a:extLst>
                </a:gridCol>
                <a:gridCol w="748625">
                  <a:extLst>
                    <a:ext uri="{9D8B030D-6E8A-4147-A177-3AD203B41FA5}">
                      <a16:colId xmlns:a16="http://schemas.microsoft.com/office/drawing/2014/main" val="3383592825"/>
                    </a:ext>
                  </a:extLst>
                </a:gridCol>
              </a:tblGrid>
              <a:tr h="273117">
                <a:tc>
                  <a:txBody>
                    <a:bodyPr/>
                    <a:lstStyle/>
                    <a:p>
                      <a:pPr algn="l" fontAlgn="b"/>
                      <a:r>
                        <a:rPr lang="en-US" sz="1100" u="none" strike="noStrike">
                          <a:effectLst/>
                        </a:rPr>
                        <a:t>Sum of Units Returned</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Column Labels</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732434467"/>
                  </a:ext>
                </a:extLst>
              </a:tr>
              <a:tr h="140104">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Canada</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Canada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UK</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UK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USA</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USA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Grand Total</a:t>
                      </a:r>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04794122"/>
                  </a:ext>
                </a:extLst>
              </a:tr>
              <a:tr h="140104">
                <a:tc>
                  <a:txBody>
                    <a:bodyPr/>
                    <a:lstStyle/>
                    <a:p>
                      <a:pPr algn="l" fontAlgn="b"/>
                      <a:r>
                        <a:rPr lang="en-US" sz="1100" u="none" strike="noStrike">
                          <a:effectLst/>
                        </a:rPr>
                        <a:t>Row Labels</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866963769"/>
                  </a:ext>
                </a:extLst>
              </a:tr>
              <a:tr h="140104">
                <a:tc>
                  <a:txBody>
                    <a:bodyPr/>
                    <a:lstStyle/>
                    <a:p>
                      <a:pPr algn="l" fontAlgn="b"/>
                      <a:r>
                        <a:rPr lang="en-US" sz="1100" u="none" strike="noStrike">
                          <a:effectLst/>
                        </a:rPr>
                        <a:t>Amino Acid</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428</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520502334"/>
                  </a:ext>
                </a:extLst>
              </a:tr>
              <a:tr h="140104">
                <a:tc>
                  <a:txBody>
                    <a:bodyPr/>
                    <a:lstStyle/>
                    <a:p>
                      <a:pPr algn="l" fontAlgn="b"/>
                      <a:r>
                        <a:rPr lang="en-US" sz="1100" u="none" strike="noStrike">
                          <a:effectLst/>
                        </a:rPr>
                        <a:t>Fat Burner</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171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417</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895099841"/>
                  </a:ext>
                </a:extLst>
              </a:tr>
              <a:tr h="140104">
                <a:tc>
                  <a:txBody>
                    <a:bodyPr/>
                    <a:lstStyle/>
                    <a:p>
                      <a:pPr algn="l" fontAlgn="b"/>
                      <a:r>
                        <a:rPr lang="en-US" sz="1100" u="none" strike="noStrike">
                          <a:effectLst/>
                        </a:rPr>
                        <a:t>Herbal</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392</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211504170"/>
                  </a:ext>
                </a:extLst>
              </a:tr>
              <a:tr h="140104">
                <a:tc>
                  <a:txBody>
                    <a:bodyPr/>
                    <a:lstStyle/>
                    <a:p>
                      <a:pPr algn="l" fontAlgn="b"/>
                      <a:r>
                        <a:rPr lang="en-US" sz="1100" u="none" strike="noStrike">
                          <a:effectLst/>
                        </a:rPr>
                        <a:t>Hydration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441</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870882541"/>
                  </a:ext>
                </a:extLst>
              </a:tr>
              <a:tr h="140104">
                <a:tc>
                  <a:txBody>
                    <a:bodyPr/>
                    <a:lstStyle/>
                    <a:p>
                      <a:pPr algn="l" fontAlgn="b"/>
                      <a:r>
                        <a:rPr lang="en-US" sz="1100" u="none" strike="noStrike">
                          <a:effectLst/>
                        </a:rPr>
                        <a:t>Mineral</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176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450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1251</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820726765"/>
                  </a:ext>
                </a:extLst>
              </a:tr>
              <a:tr h="140104">
                <a:tc>
                  <a:txBody>
                    <a:bodyPr/>
                    <a:lstStyle/>
                    <a:p>
                      <a:pPr algn="l" fontAlgn="b"/>
                      <a:r>
                        <a:rPr lang="en-US" sz="1100" u="none" strike="noStrike">
                          <a:effectLst/>
                        </a:rPr>
                        <a:t>Omega</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407</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2579643545"/>
                  </a:ext>
                </a:extLst>
              </a:tr>
              <a:tr h="140104">
                <a:tc>
                  <a:txBody>
                    <a:bodyPr/>
                    <a:lstStyle/>
                    <a:p>
                      <a:pPr algn="l" fontAlgn="b"/>
                      <a:r>
                        <a:rPr lang="en-US" sz="1100" u="none" strike="noStrike">
                          <a:effectLst/>
                        </a:rPr>
                        <a:t>Performance</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101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260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254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841</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265843938"/>
                  </a:ext>
                </a:extLst>
              </a:tr>
              <a:tr h="140104">
                <a:tc>
                  <a:txBody>
                    <a:bodyPr/>
                    <a:lstStyle/>
                    <a:p>
                      <a:pPr algn="l" fontAlgn="b"/>
                      <a:r>
                        <a:rPr lang="en-US" sz="1100" u="none" strike="noStrike">
                          <a:effectLst/>
                        </a:rPr>
                        <a:t>Protein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308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237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836</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413514710"/>
                  </a:ext>
                </a:extLst>
              </a:tr>
              <a:tr h="140104">
                <a:tc>
                  <a:txBody>
                    <a:bodyPr/>
                    <a:lstStyle/>
                    <a:p>
                      <a:pPr algn="l" fontAlgn="b"/>
                      <a:r>
                        <a:rPr lang="en-US" sz="1100" u="none" strike="noStrike">
                          <a:effectLst/>
                        </a:rPr>
                        <a:t>Sleep Aid</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408</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157518949"/>
                  </a:ext>
                </a:extLst>
              </a:tr>
              <a:tr h="140104">
                <a:tc>
                  <a:txBody>
                    <a:bodyPr/>
                    <a:lstStyle/>
                    <a:p>
                      <a:pPr algn="l" fontAlgn="b"/>
                      <a:r>
                        <a:rPr lang="en-US" sz="1100" u="none" strike="noStrike">
                          <a:effectLst/>
                        </a:rPr>
                        <a:t>Vitamin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495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1293</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105983407"/>
                  </a:ext>
                </a:extLst>
              </a:tr>
              <a:tr h="140104">
                <a:tc>
                  <a:txBody>
                    <a:bodyPr/>
                    <a:lstStyle/>
                    <a:p>
                      <a:pPr algn="l" fontAlgn="b"/>
                      <a:r>
                        <a:rPr lang="en-US" sz="1100" u="none" strike="noStrike">
                          <a:effectLst/>
                        </a:rPr>
                        <a:t>Grand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774</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765</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720</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2259</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746</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818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763</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2327</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775</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708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645</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2128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dirty="0">
                          <a:effectLst/>
                        </a:rPr>
                        <a:t>6714</a:t>
                      </a:r>
                      <a:endParaRPr lang="en-US" sz="1100" b="1" i="0" u="none" strike="noStrike" dirty="0">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114429528"/>
                  </a:ext>
                </a:extLst>
              </a:tr>
            </a:tbl>
          </a:graphicData>
        </a:graphic>
      </p:graphicFrame>
      <p:graphicFrame>
        <p:nvGraphicFramePr>
          <p:cNvPr id="6" name="Table 5">
            <a:extLst>
              <a:ext uri="{FF2B5EF4-FFF2-40B4-BE49-F238E27FC236}">
                <a16:creationId xmlns:a16="http://schemas.microsoft.com/office/drawing/2014/main" id="{5C40B807-A30E-4D97-1C75-5652FE9565E8}"/>
              </a:ext>
            </a:extLst>
          </p:cNvPr>
          <p:cNvGraphicFramePr>
            <a:graphicFrameLocks noGrp="1"/>
          </p:cNvGraphicFramePr>
          <p:nvPr>
            <p:extLst>
              <p:ext uri="{D42A27DB-BD31-4B8C-83A1-F6EECF244321}">
                <p14:modId xmlns:p14="http://schemas.microsoft.com/office/powerpoint/2010/main" val="2619182276"/>
              </p:ext>
            </p:extLst>
          </p:nvPr>
        </p:nvGraphicFramePr>
        <p:xfrm>
          <a:off x="1450479" y="4065372"/>
          <a:ext cx="9604375" cy="2548588"/>
        </p:xfrm>
        <a:graphic>
          <a:graphicData uri="http://schemas.openxmlformats.org/drawingml/2006/table">
            <a:tbl>
              <a:tblPr>
                <a:tableStyleId>{5C22544A-7EE6-4342-B048-85BDC9FD1C3A}</a:tableStyleId>
              </a:tblPr>
              <a:tblGrid>
                <a:gridCol w="1096200">
                  <a:extLst>
                    <a:ext uri="{9D8B030D-6E8A-4147-A177-3AD203B41FA5}">
                      <a16:colId xmlns:a16="http://schemas.microsoft.com/office/drawing/2014/main" val="464541214"/>
                    </a:ext>
                  </a:extLst>
                </a:gridCol>
                <a:gridCol w="1140761">
                  <a:extLst>
                    <a:ext uri="{9D8B030D-6E8A-4147-A177-3AD203B41FA5}">
                      <a16:colId xmlns:a16="http://schemas.microsoft.com/office/drawing/2014/main" val="2541450435"/>
                    </a:ext>
                  </a:extLst>
                </a:gridCol>
                <a:gridCol w="784273">
                  <a:extLst>
                    <a:ext uri="{9D8B030D-6E8A-4147-A177-3AD203B41FA5}">
                      <a16:colId xmlns:a16="http://schemas.microsoft.com/office/drawing/2014/main" val="484410436"/>
                    </a:ext>
                  </a:extLst>
                </a:gridCol>
                <a:gridCol w="597117">
                  <a:extLst>
                    <a:ext uri="{9D8B030D-6E8A-4147-A177-3AD203B41FA5}">
                      <a16:colId xmlns:a16="http://schemas.microsoft.com/office/drawing/2014/main" val="693170943"/>
                    </a:ext>
                  </a:extLst>
                </a:gridCol>
                <a:gridCol w="846658">
                  <a:extLst>
                    <a:ext uri="{9D8B030D-6E8A-4147-A177-3AD203B41FA5}">
                      <a16:colId xmlns:a16="http://schemas.microsoft.com/office/drawing/2014/main" val="2455748263"/>
                    </a:ext>
                  </a:extLst>
                </a:gridCol>
                <a:gridCol w="561469">
                  <a:extLst>
                    <a:ext uri="{9D8B030D-6E8A-4147-A177-3AD203B41FA5}">
                      <a16:colId xmlns:a16="http://schemas.microsoft.com/office/drawing/2014/main" val="1820670814"/>
                    </a:ext>
                  </a:extLst>
                </a:gridCol>
                <a:gridCol w="439668">
                  <a:extLst>
                    <a:ext uri="{9D8B030D-6E8A-4147-A177-3AD203B41FA5}">
                      <a16:colId xmlns:a16="http://schemas.microsoft.com/office/drawing/2014/main" val="1919437110"/>
                    </a:ext>
                  </a:extLst>
                </a:gridCol>
                <a:gridCol w="597117">
                  <a:extLst>
                    <a:ext uri="{9D8B030D-6E8A-4147-A177-3AD203B41FA5}">
                      <a16:colId xmlns:a16="http://schemas.microsoft.com/office/drawing/2014/main" val="1914587347"/>
                    </a:ext>
                  </a:extLst>
                </a:gridCol>
                <a:gridCol w="561469">
                  <a:extLst>
                    <a:ext uri="{9D8B030D-6E8A-4147-A177-3AD203B41FA5}">
                      <a16:colId xmlns:a16="http://schemas.microsoft.com/office/drawing/2014/main" val="3514145532"/>
                    </a:ext>
                  </a:extLst>
                </a:gridCol>
                <a:gridCol w="561469">
                  <a:extLst>
                    <a:ext uri="{9D8B030D-6E8A-4147-A177-3AD203B41FA5}">
                      <a16:colId xmlns:a16="http://schemas.microsoft.com/office/drawing/2014/main" val="1716084048"/>
                    </a:ext>
                  </a:extLst>
                </a:gridCol>
                <a:gridCol w="439668">
                  <a:extLst>
                    <a:ext uri="{9D8B030D-6E8A-4147-A177-3AD203B41FA5}">
                      <a16:colId xmlns:a16="http://schemas.microsoft.com/office/drawing/2014/main" val="1751447526"/>
                    </a:ext>
                  </a:extLst>
                </a:gridCol>
                <a:gridCol w="597117">
                  <a:extLst>
                    <a:ext uri="{9D8B030D-6E8A-4147-A177-3AD203B41FA5}">
                      <a16:colId xmlns:a16="http://schemas.microsoft.com/office/drawing/2014/main" val="2279225630"/>
                    </a:ext>
                  </a:extLst>
                </a:gridCol>
                <a:gridCol w="632765">
                  <a:extLst>
                    <a:ext uri="{9D8B030D-6E8A-4147-A177-3AD203B41FA5}">
                      <a16:colId xmlns:a16="http://schemas.microsoft.com/office/drawing/2014/main" val="2937039947"/>
                    </a:ext>
                  </a:extLst>
                </a:gridCol>
                <a:gridCol w="748624">
                  <a:extLst>
                    <a:ext uri="{9D8B030D-6E8A-4147-A177-3AD203B41FA5}">
                      <a16:colId xmlns:a16="http://schemas.microsoft.com/office/drawing/2014/main" val="1433006129"/>
                    </a:ext>
                  </a:extLst>
                </a:gridCol>
              </a:tblGrid>
              <a:tr h="182042">
                <a:tc>
                  <a:txBody>
                    <a:bodyPr/>
                    <a:lstStyle/>
                    <a:p>
                      <a:pPr algn="l" fontAlgn="b"/>
                      <a:r>
                        <a:rPr lang="en-US" sz="1100" u="none" strike="noStrike">
                          <a:effectLst/>
                        </a:rPr>
                        <a:t>Sum of Units Sold</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Column Labels</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822703156"/>
                  </a:ext>
                </a:extLst>
              </a:tr>
              <a:tr h="182042">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Canada</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Canada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UK</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UK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USA</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USA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Grand Total</a:t>
                      </a:r>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450536811"/>
                  </a:ext>
                </a:extLst>
              </a:tr>
              <a:tr h="182042">
                <a:tc>
                  <a:txBody>
                    <a:bodyPr/>
                    <a:lstStyle/>
                    <a:p>
                      <a:pPr algn="l" fontAlgn="b"/>
                      <a:r>
                        <a:rPr lang="en-US" sz="1100" u="none" strike="noStrike">
                          <a:effectLst/>
                        </a:rPr>
                        <a:t>Row Labels</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Amazon</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iHerb</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r>
                        <a:rPr lang="en-US" sz="1100" u="none" strike="noStrike">
                          <a:effectLst/>
                        </a:rPr>
                        <a:t>Walmart</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l" fontAlgn="b"/>
                      <a:endParaRPr lang="en-US" sz="1100" b="1"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871441537"/>
                  </a:ext>
                </a:extLst>
              </a:tr>
              <a:tr h="182042">
                <a:tc>
                  <a:txBody>
                    <a:bodyPr/>
                    <a:lstStyle/>
                    <a:p>
                      <a:pPr algn="l" fontAlgn="b"/>
                      <a:r>
                        <a:rPr lang="en-US" sz="1100" u="none" strike="noStrike">
                          <a:effectLst/>
                        </a:rPr>
                        <a:t>Amino Acid</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3773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4346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4810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12929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5520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4106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6214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15840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4094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4353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3811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12258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41027</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454694562"/>
                  </a:ext>
                </a:extLst>
              </a:tr>
              <a:tr h="182042">
                <a:tc>
                  <a:txBody>
                    <a:bodyPr/>
                    <a:lstStyle/>
                    <a:p>
                      <a:pPr algn="l" fontAlgn="b"/>
                      <a:r>
                        <a:rPr lang="en-US" sz="1100" u="none" strike="noStrike" dirty="0">
                          <a:effectLst/>
                        </a:rPr>
                        <a:t>Fat Burner</a:t>
                      </a:r>
                      <a:endParaRPr lang="en-US" sz="1100" b="0" i="0" u="none" strike="noStrike" dirty="0">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4410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5097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5765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15272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3622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4776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12649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4015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4637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4170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12822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40743</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605776529"/>
                  </a:ext>
                </a:extLst>
              </a:tr>
              <a:tr h="182042">
                <a:tc>
                  <a:txBody>
                    <a:bodyPr/>
                    <a:lstStyle/>
                    <a:p>
                      <a:pPr algn="l" fontAlgn="b"/>
                      <a:r>
                        <a:rPr lang="en-US" sz="1100" u="none" strike="noStrike">
                          <a:effectLst/>
                        </a:rPr>
                        <a:t>Herbal</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4298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3833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4030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12161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4857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4199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5201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14257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5015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5765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4210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14990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41408</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884861360"/>
                  </a:ext>
                </a:extLst>
              </a:tr>
              <a:tr h="182042">
                <a:tc>
                  <a:txBody>
                    <a:bodyPr/>
                    <a:lstStyle/>
                    <a:p>
                      <a:pPr algn="l" fontAlgn="b"/>
                      <a:r>
                        <a:rPr lang="en-US" sz="1100" u="none" strike="noStrike">
                          <a:effectLst/>
                        </a:rPr>
                        <a:t>Hydration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5697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4109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3899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13705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3227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6631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3744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13602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6580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4197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2981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13758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41065</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223912132"/>
                  </a:ext>
                </a:extLst>
              </a:tr>
              <a:tr h="182042">
                <a:tc>
                  <a:txBody>
                    <a:bodyPr/>
                    <a:lstStyle/>
                    <a:p>
                      <a:pPr algn="l" fontAlgn="b"/>
                      <a:r>
                        <a:rPr lang="en-US" sz="1100" u="none" strike="noStrike">
                          <a:effectLst/>
                        </a:rPr>
                        <a:t>Mineral</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15669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13286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12687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41642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13566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16070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13484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43120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12726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16001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10179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38906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123668</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423411124"/>
                  </a:ext>
                </a:extLst>
              </a:tr>
              <a:tr h="182042">
                <a:tc>
                  <a:txBody>
                    <a:bodyPr/>
                    <a:lstStyle/>
                    <a:p>
                      <a:pPr algn="l" fontAlgn="b"/>
                      <a:r>
                        <a:rPr lang="en-US" sz="1100" u="none" strike="noStrike">
                          <a:effectLst/>
                        </a:rPr>
                        <a:t>Omega</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5467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6210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3716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15393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5560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4177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3619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13356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5510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3953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3113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12576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41325</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3068405183"/>
                  </a:ext>
                </a:extLst>
              </a:tr>
              <a:tr h="182042">
                <a:tc>
                  <a:txBody>
                    <a:bodyPr/>
                    <a:lstStyle/>
                    <a:p>
                      <a:pPr algn="l" fontAlgn="b"/>
                      <a:r>
                        <a:rPr lang="en-US" sz="1100" u="none" strike="noStrike">
                          <a:effectLst/>
                        </a:rPr>
                        <a:t>Performance</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11185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10127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10303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31615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9237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7631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9062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25930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8804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7690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8484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24978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82523</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987326489"/>
                  </a:ext>
                </a:extLst>
              </a:tr>
              <a:tr h="182042">
                <a:tc>
                  <a:txBody>
                    <a:bodyPr/>
                    <a:lstStyle/>
                    <a:p>
                      <a:pPr algn="l" fontAlgn="b"/>
                      <a:r>
                        <a:rPr lang="en-US" sz="1100" u="none" strike="noStrike">
                          <a:effectLst/>
                        </a:rPr>
                        <a:t>Protein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9142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11329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9376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29847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7845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9338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9540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26723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9062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6976</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9512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25550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82120</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188647438"/>
                  </a:ext>
                </a:extLst>
              </a:tr>
              <a:tr h="182042">
                <a:tc>
                  <a:txBody>
                    <a:bodyPr/>
                    <a:lstStyle/>
                    <a:p>
                      <a:pPr algn="l" fontAlgn="b"/>
                      <a:r>
                        <a:rPr lang="en-US" sz="1100" u="none" strike="noStrike">
                          <a:effectLst/>
                        </a:rPr>
                        <a:t>Sleep Aid</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4070</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6338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4893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15301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3422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3873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4932</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12227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4128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5215</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4294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13637</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41165</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2703925916"/>
                  </a:ext>
                </a:extLst>
              </a:tr>
              <a:tr h="182042">
                <a:tc>
                  <a:txBody>
                    <a:bodyPr/>
                    <a:lstStyle/>
                    <a:p>
                      <a:pPr algn="l" fontAlgn="b"/>
                      <a:r>
                        <a:rPr lang="en-US" sz="1100" u="none" strike="noStrike">
                          <a:effectLst/>
                        </a:rPr>
                        <a:t>Vitamin</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11091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13409</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13688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38188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14151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14591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14791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43533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14251</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14318</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13144</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41713</a:t>
                      </a:r>
                      <a:endParaRPr lang="en-US" sz="1100" b="0"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123434</a:t>
                      </a:r>
                      <a:endParaRPr lang="en-US" sz="1100" b="0" i="0" u="none" strike="noStrike">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2615966854"/>
                  </a:ext>
                </a:extLst>
              </a:tr>
              <a:tr h="182042">
                <a:tc>
                  <a:txBody>
                    <a:bodyPr/>
                    <a:lstStyle/>
                    <a:p>
                      <a:pPr algn="l" fontAlgn="b"/>
                      <a:r>
                        <a:rPr lang="en-US" sz="1100" u="none" strike="noStrike">
                          <a:effectLst/>
                        </a:rPr>
                        <a:t>Grand Total</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74802</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78084</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73167</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226053</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71636</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74238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75363</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221237</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74185</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73105</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63898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a:effectLst/>
                        </a:rPr>
                        <a:t>211188</a:t>
                      </a:r>
                      <a:endParaRPr lang="en-US" sz="1100" b="1" i="0" u="none" strike="noStrike">
                        <a:solidFill>
                          <a:srgbClr val="000000"/>
                        </a:solidFill>
                        <a:effectLst/>
                        <a:latin typeface="Aptos Narrow" panose="020B0004020202020204" pitchFamily="34" charset="0"/>
                      </a:endParaRPr>
                    </a:p>
                  </a:txBody>
                  <a:tcPr marL="8937" marR="8937" marT="8937" marB="0" anchor="b"/>
                </a:tc>
                <a:tc>
                  <a:txBody>
                    <a:bodyPr/>
                    <a:lstStyle/>
                    <a:p>
                      <a:pPr algn="r" fontAlgn="b"/>
                      <a:r>
                        <a:rPr lang="en-US" sz="1100" u="none" strike="noStrike" dirty="0">
                          <a:effectLst/>
                        </a:rPr>
                        <a:t>658478</a:t>
                      </a:r>
                      <a:endParaRPr lang="en-US" sz="1100" b="1" i="0" u="none" strike="noStrike" dirty="0">
                        <a:solidFill>
                          <a:srgbClr val="000000"/>
                        </a:solidFill>
                        <a:effectLst/>
                        <a:latin typeface="Aptos Narrow" panose="020B0004020202020204" pitchFamily="34" charset="0"/>
                      </a:endParaRPr>
                    </a:p>
                  </a:txBody>
                  <a:tcPr marL="8937" marR="8937" marT="8937" marB="0" anchor="b"/>
                </a:tc>
                <a:extLst>
                  <a:ext uri="{0D108BD9-81ED-4DB2-BD59-A6C34878D82A}">
                    <a16:rowId xmlns:a16="http://schemas.microsoft.com/office/drawing/2014/main" val="423241520"/>
                  </a:ext>
                </a:extLst>
              </a:tr>
            </a:tbl>
          </a:graphicData>
        </a:graphic>
      </p:graphicFrame>
    </p:spTree>
    <p:extLst>
      <p:ext uri="{BB962C8B-B14F-4D97-AF65-F5344CB8AC3E}">
        <p14:creationId xmlns:p14="http://schemas.microsoft.com/office/powerpoint/2010/main" val="3660019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360-8936-0DF0-6389-ECF1E867C1C3}"/>
              </a:ext>
            </a:extLst>
          </p:cNvPr>
          <p:cNvSpPr>
            <a:spLocks noGrp="1"/>
          </p:cNvSpPr>
          <p:nvPr>
            <p:ph type="title"/>
          </p:nvPr>
        </p:nvSpPr>
        <p:spPr/>
        <p:txBody>
          <a:bodyPr/>
          <a:lstStyle/>
          <a:p>
            <a:r>
              <a:rPr lang="en-US" dirty="0"/>
              <a:t>Data Analysis</a:t>
            </a:r>
          </a:p>
        </p:txBody>
      </p:sp>
      <p:graphicFrame>
        <p:nvGraphicFramePr>
          <p:cNvPr id="4" name="Content Placeholder 3">
            <a:extLst>
              <a:ext uri="{FF2B5EF4-FFF2-40B4-BE49-F238E27FC236}">
                <a16:creationId xmlns:a16="http://schemas.microsoft.com/office/drawing/2014/main" id="{EA266610-4427-C2F0-FDE3-D8B5226B2652}"/>
              </a:ext>
            </a:extLst>
          </p:cNvPr>
          <p:cNvGraphicFramePr>
            <a:graphicFrameLocks noGrp="1"/>
          </p:cNvGraphicFramePr>
          <p:nvPr>
            <p:ph idx="1"/>
            <p:extLst>
              <p:ext uri="{D42A27DB-BD31-4B8C-83A1-F6EECF244321}">
                <p14:modId xmlns:p14="http://schemas.microsoft.com/office/powerpoint/2010/main" val="1436176279"/>
              </p:ext>
            </p:extLst>
          </p:nvPr>
        </p:nvGraphicFramePr>
        <p:xfrm>
          <a:off x="10120185" y="2515393"/>
          <a:ext cx="1779371" cy="2623184"/>
        </p:xfrm>
        <a:graphic>
          <a:graphicData uri="http://schemas.openxmlformats.org/drawingml/2006/table">
            <a:tbl>
              <a:tblPr>
                <a:tableStyleId>{5C22544A-7EE6-4342-B048-85BDC9FD1C3A}</a:tableStyleId>
              </a:tblPr>
              <a:tblGrid>
                <a:gridCol w="617709">
                  <a:extLst>
                    <a:ext uri="{9D8B030D-6E8A-4147-A177-3AD203B41FA5}">
                      <a16:colId xmlns:a16="http://schemas.microsoft.com/office/drawing/2014/main" val="3744833707"/>
                    </a:ext>
                  </a:extLst>
                </a:gridCol>
                <a:gridCol w="580831">
                  <a:extLst>
                    <a:ext uri="{9D8B030D-6E8A-4147-A177-3AD203B41FA5}">
                      <a16:colId xmlns:a16="http://schemas.microsoft.com/office/drawing/2014/main" val="3111286768"/>
                    </a:ext>
                  </a:extLst>
                </a:gridCol>
                <a:gridCol w="580831">
                  <a:extLst>
                    <a:ext uri="{9D8B030D-6E8A-4147-A177-3AD203B41FA5}">
                      <a16:colId xmlns:a16="http://schemas.microsoft.com/office/drawing/2014/main" val="3679475870"/>
                    </a:ext>
                  </a:extLst>
                </a:gridCol>
              </a:tblGrid>
              <a:tr h="231058">
                <a:tc gridSpan="3">
                  <a:txBody>
                    <a:bodyPr/>
                    <a:lstStyle/>
                    <a:p>
                      <a:pPr algn="ctr" fontAlgn="b"/>
                      <a:r>
                        <a:rPr lang="en-US" sz="1200" u="none" strike="noStrike" dirty="0">
                          <a:effectLst/>
                        </a:rPr>
                        <a:t>Return Rate</a:t>
                      </a:r>
                      <a:endParaRPr lang="en-US" sz="12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6442218"/>
                  </a:ext>
                </a:extLst>
              </a:tr>
              <a:tr h="217466">
                <a:tc>
                  <a:txBody>
                    <a:bodyPr/>
                    <a:lstStyle/>
                    <a:p>
                      <a:pPr algn="ctr" fontAlgn="ctr"/>
                      <a:r>
                        <a:rPr lang="en-US" sz="1200" u="none" strike="noStrike">
                          <a:effectLst/>
                        </a:rPr>
                        <a:t>Canada </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UK</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USA</a:t>
                      </a:r>
                      <a:endParaRPr lang="en-US" sz="12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65239311"/>
                  </a:ext>
                </a:extLst>
              </a:tr>
              <a:tr h="217466">
                <a:tc>
                  <a:txBody>
                    <a:bodyPr/>
                    <a:lstStyle/>
                    <a:p>
                      <a:pPr algn="r" fontAlgn="b"/>
                      <a:r>
                        <a:rPr lang="en-US" sz="1200" u="none" strike="noStrike">
                          <a:effectLst/>
                        </a:rPr>
                        <a:t>0.99%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27094397"/>
                  </a:ext>
                </a:extLst>
              </a:tr>
              <a:tr h="217466">
                <a:tc>
                  <a:txBody>
                    <a:bodyPr/>
                    <a:lstStyle/>
                    <a:p>
                      <a:pPr algn="r" fontAlgn="b"/>
                      <a:r>
                        <a:rPr lang="en-US" sz="1200" u="none" strike="noStrike">
                          <a:effectLst/>
                        </a:rPr>
                        <a:t>1.12%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0.95%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0.98%</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93996711"/>
                  </a:ext>
                </a:extLst>
              </a:tr>
              <a:tr h="217466">
                <a:tc>
                  <a:txBody>
                    <a:bodyPr/>
                    <a:lstStyle/>
                    <a:p>
                      <a:pPr algn="r" fontAlgn="b"/>
                      <a:r>
                        <a:rPr lang="en-US" sz="1200" u="none" strike="noStrike">
                          <a:effectLst/>
                        </a:rPr>
                        <a:t>0.95%</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0.86%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00485712"/>
                  </a:ext>
                </a:extLst>
              </a:tr>
              <a:tr h="217466">
                <a:tc>
                  <a:txBody>
                    <a:bodyPr/>
                    <a:lstStyle/>
                    <a:p>
                      <a:pPr algn="r" fontAlgn="b"/>
                      <a:r>
                        <a:rPr lang="en-US" sz="1200" u="none" strike="noStrike">
                          <a:effectLst/>
                        </a:rPr>
                        <a:t>1.06%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71107376"/>
                  </a:ext>
                </a:extLst>
              </a:tr>
              <a:tr h="217466">
                <a:tc>
                  <a:txBody>
                    <a:bodyPr/>
                    <a:lstStyle/>
                    <a:p>
                      <a:pPr algn="r" fontAlgn="b"/>
                      <a:r>
                        <a:rPr lang="en-US" sz="1200" u="none" strike="noStrike">
                          <a:effectLst/>
                        </a:rPr>
                        <a:t>0.94%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1.04%</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1.05%</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09480140"/>
                  </a:ext>
                </a:extLst>
              </a:tr>
              <a:tr h="217466">
                <a:tc>
                  <a:txBody>
                    <a:bodyPr/>
                    <a:lstStyle/>
                    <a:p>
                      <a:pPr algn="r" fontAlgn="b"/>
                      <a:r>
                        <a:rPr lang="en-US" sz="1200" u="none" strike="noStrike">
                          <a:effectLst/>
                        </a:rPr>
                        <a:t>0.86%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1.11%</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82787379"/>
                  </a:ext>
                </a:extLst>
              </a:tr>
              <a:tr h="217466">
                <a:tc>
                  <a:txBody>
                    <a:bodyPr/>
                    <a:lstStyle/>
                    <a:p>
                      <a:pPr algn="r" fontAlgn="b"/>
                      <a:r>
                        <a:rPr lang="en-US" sz="1200" u="none" strike="noStrike">
                          <a:effectLst/>
                        </a:rPr>
                        <a:t>1.03%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1.02%</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12028018"/>
                  </a:ext>
                </a:extLst>
              </a:tr>
              <a:tr h="217466">
                <a:tc>
                  <a:txBody>
                    <a:bodyPr/>
                    <a:lstStyle/>
                    <a:p>
                      <a:pPr algn="r" fontAlgn="b"/>
                      <a:r>
                        <a:rPr lang="en-US" sz="1200" u="none" strike="noStrike">
                          <a:effectLst/>
                        </a:rPr>
                        <a:t>1.03%</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1.09%</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92557723"/>
                  </a:ext>
                </a:extLst>
              </a:tr>
              <a:tr h="217466">
                <a:tc>
                  <a:txBody>
                    <a:bodyPr/>
                    <a:lstStyle/>
                    <a:p>
                      <a:pPr algn="r" fontAlgn="b"/>
                      <a:r>
                        <a:rPr lang="en-US" sz="1200" u="none" strike="noStrike">
                          <a:effectLst/>
                        </a:rPr>
                        <a:t>0.98%</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1.07%</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0.93%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076970007"/>
                  </a:ext>
                </a:extLst>
              </a:tr>
              <a:tr h="217466">
                <a:tc>
                  <a:txBody>
                    <a:bodyPr/>
                    <a:lstStyle/>
                    <a:p>
                      <a:pPr algn="r" fontAlgn="b"/>
                      <a:r>
                        <a:rPr lang="en-US" sz="1200" u="none" strike="noStrike">
                          <a:effectLst/>
                        </a:rPr>
                        <a:t>1.02%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0.98%</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94753996"/>
                  </a:ext>
                </a:extLst>
              </a:tr>
            </a:tbl>
          </a:graphicData>
        </a:graphic>
      </p:graphicFrame>
      <p:graphicFrame>
        <p:nvGraphicFramePr>
          <p:cNvPr id="5" name="Table 4">
            <a:extLst>
              <a:ext uri="{FF2B5EF4-FFF2-40B4-BE49-F238E27FC236}">
                <a16:creationId xmlns:a16="http://schemas.microsoft.com/office/drawing/2014/main" id="{BE1E07A5-893E-8685-FBB9-000E29FAC297}"/>
              </a:ext>
            </a:extLst>
          </p:cNvPr>
          <p:cNvGraphicFramePr>
            <a:graphicFrameLocks noGrp="1"/>
          </p:cNvGraphicFramePr>
          <p:nvPr>
            <p:extLst>
              <p:ext uri="{D42A27DB-BD31-4B8C-83A1-F6EECF244321}">
                <p14:modId xmlns:p14="http://schemas.microsoft.com/office/powerpoint/2010/main" val="2508917953"/>
              </p:ext>
            </p:extLst>
          </p:nvPr>
        </p:nvGraphicFramePr>
        <p:xfrm>
          <a:off x="10120184" y="5138579"/>
          <a:ext cx="1779370" cy="661641"/>
        </p:xfrm>
        <a:graphic>
          <a:graphicData uri="http://schemas.openxmlformats.org/drawingml/2006/table">
            <a:tbl>
              <a:tblPr>
                <a:tableStyleId>{5C22544A-7EE6-4342-B048-85BDC9FD1C3A}</a:tableStyleId>
              </a:tblPr>
              <a:tblGrid>
                <a:gridCol w="362237">
                  <a:extLst>
                    <a:ext uri="{9D8B030D-6E8A-4147-A177-3AD203B41FA5}">
                      <a16:colId xmlns:a16="http://schemas.microsoft.com/office/drawing/2014/main" val="4038792809"/>
                    </a:ext>
                  </a:extLst>
                </a:gridCol>
                <a:gridCol w="491957">
                  <a:extLst>
                    <a:ext uri="{9D8B030D-6E8A-4147-A177-3AD203B41FA5}">
                      <a16:colId xmlns:a16="http://schemas.microsoft.com/office/drawing/2014/main" val="2964473041"/>
                    </a:ext>
                  </a:extLst>
                </a:gridCol>
                <a:gridCol w="462588">
                  <a:extLst>
                    <a:ext uri="{9D8B030D-6E8A-4147-A177-3AD203B41FA5}">
                      <a16:colId xmlns:a16="http://schemas.microsoft.com/office/drawing/2014/main" val="2444583623"/>
                    </a:ext>
                  </a:extLst>
                </a:gridCol>
                <a:gridCol w="462588">
                  <a:extLst>
                    <a:ext uri="{9D8B030D-6E8A-4147-A177-3AD203B41FA5}">
                      <a16:colId xmlns:a16="http://schemas.microsoft.com/office/drawing/2014/main" val="1324744503"/>
                    </a:ext>
                  </a:extLst>
                </a:gridCol>
              </a:tblGrid>
              <a:tr h="220547">
                <a:tc>
                  <a:txBody>
                    <a:bodyPr/>
                    <a:lstStyle/>
                    <a:p>
                      <a:pPr algn="l" fontAlgn="b"/>
                      <a:r>
                        <a:rPr lang="en-US" sz="1200" u="none" strike="noStrike">
                          <a:effectLst/>
                        </a:rPr>
                        <a:t>AVG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1.04%</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1.01%</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57879005"/>
                  </a:ext>
                </a:extLst>
              </a:tr>
              <a:tr h="220547">
                <a:tc>
                  <a:txBody>
                    <a:bodyPr/>
                    <a:lstStyle/>
                    <a:p>
                      <a:pPr algn="l" fontAlgn="b"/>
                      <a:r>
                        <a:rPr lang="en-US" sz="1200" u="none" strike="noStrike">
                          <a:effectLst/>
                        </a:rPr>
                        <a:t>MAX</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1.12%</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1.14%</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1.13%</a:t>
                      </a:r>
                      <a:endParaRPr lang="en-US"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89796068"/>
                  </a:ext>
                </a:extLst>
              </a:tr>
              <a:tr h="220547">
                <a:tc>
                  <a:txBody>
                    <a:bodyPr/>
                    <a:lstStyle/>
                    <a:p>
                      <a:pPr algn="l" fontAlgn="b"/>
                      <a:r>
                        <a:rPr lang="en-US" sz="1200" u="none" strike="noStrike">
                          <a:effectLst/>
                        </a:rPr>
                        <a:t>MIN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0.86%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a:effectLst/>
                        </a:rPr>
                        <a:t>0.86%</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200" u="none" strike="noStrike" dirty="0">
                          <a:effectLst/>
                        </a:rPr>
                        <a:t>0.93%</a:t>
                      </a:r>
                      <a:endParaRPr lang="en-US" sz="12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71926237"/>
                  </a:ext>
                </a:extLst>
              </a:tr>
            </a:tbl>
          </a:graphicData>
        </a:graphic>
      </p:graphicFrame>
      <p:sp>
        <p:nvSpPr>
          <p:cNvPr id="8" name="TextBox 7">
            <a:extLst>
              <a:ext uri="{FF2B5EF4-FFF2-40B4-BE49-F238E27FC236}">
                <a16:creationId xmlns:a16="http://schemas.microsoft.com/office/drawing/2014/main" id="{09BD98AF-1E70-9602-E5F7-3D81C8BD5708}"/>
              </a:ext>
            </a:extLst>
          </p:cNvPr>
          <p:cNvSpPr txBox="1"/>
          <p:nvPr/>
        </p:nvSpPr>
        <p:spPr>
          <a:xfrm>
            <a:off x="1471104" y="2162432"/>
            <a:ext cx="8708153" cy="3139321"/>
          </a:xfrm>
          <a:prstGeom prst="rect">
            <a:avLst/>
          </a:prstGeom>
          <a:noFill/>
        </p:spPr>
        <p:txBody>
          <a:bodyPr wrap="none" rtlCol="0">
            <a:spAutoFit/>
          </a:bodyPr>
          <a:lstStyle/>
          <a:p>
            <a:r>
              <a:rPr lang="en-US" dirty="0"/>
              <a:t>An analysis could be made based off the descriptive statistics previously shown. </a:t>
            </a:r>
          </a:p>
          <a:p>
            <a:endParaRPr lang="en-US" dirty="0"/>
          </a:p>
          <a:p>
            <a:r>
              <a:rPr lang="en-US" dirty="0"/>
              <a:t>The UK has the highest rate of return in Vitamins while the USA has the lowest. </a:t>
            </a:r>
          </a:p>
          <a:p>
            <a:r>
              <a:rPr lang="en-US" dirty="0"/>
              <a:t>We could infer that this is because the residents of the UK have a more balanced diet in </a:t>
            </a:r>
          </a:p>
          <a:p>
            <a:r>
              <a:rPr lang="en-US" dirty="0"/>
              <a:t>comparison to residents of the USA.</a:t>
            </a:r>
          </a:p>
          <a:p>
            <a:endParaRPr lang="en-US" dirty="0"/>
          </a:p>
          <a:p>
            <a:r>
              <a:rPr lang="en-US" dirty="0"/>
              <a:t>After analyzing the grand total of sales it shows that Canada has the highest while the USA </a:t>
            </a:r>
          </a:p>
          <a:p>
            <a:r>
              <a:rPr lang="en-US" dirty="0"/>
              <a:t>has the lowest.  This could likely be due to the general trend that Canadians are more </a:t>
            </a:r>
          </a:p>
          <a:p>
            <a:r>
              <a:rPr lang="en-US" dirty="0"/>
              <a:t>conscious of their health in comparison to Americans.</a:t>
            </a:r>
          </a:p>
          <a:p>
            <a:endParaRPr lang="en-US" dirty="0"/>
          </a:p>
          <a:p>
            <a:endParaRPr lang="en-US" dirty="0"/>
          </a:p>
        </p:txBody>
      </p:sp>
    </p:spTree>
    <p:extLst>
      <p:ext uri="{BB962C8B-B14F-4D97-AF65-F5344CB8AC3E}">
        <p14:creationId xmlns:p14="http://schemas.microsoft.com/office/powerpoint/2010/main" val="1363586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5E00-E06B-FF45-D345-1F093E7DEB1E}"/>
              </a:ext>
            </a:extLst>
          </p:cNvPr>
          <p:cNvSpPr>
            <a:spLocks noGrp="1"/>
          </p:cNvSpPr>
          <p:nvPr>
            <p:ph type="title"/>
          </p:nvPr>
        </p:nvSpPr>
        <p:spPr/>
        <p:txBody>
          <a:bodyPr/>
          <a:lstStyle/>
          <a:p>
            <a:r>
              <a:rPr lang="en-US" dirty="0"/>
              <a:t>A Conclusion and Future Analysis</a:t>
            </a:r>
          </a:p>
        </p:txBody>
      </p:sp>
      <p:sp>
        <p:nvSpPr>
          <p:cNvPr id="3" name="Content Placeholder 2">
            <a:extLst>
              <a:ext uri="{FF2B5EF4-FFF2-40B4-BE49-F238E27FC236}">
                <a16:creationId xmlns:a16="http://schemas.microsoft.com/office/drawing/2014/main" id="{AD1E4448-10DD-2004-0872-823E2C64FCA3}"/>
              </a:ext>
            </a:extLst>
          </p:cNvPr>
          <p:cNvSpPr>
            <a:spLocks noGrp="1"/>
          </p:cNvSpPr>
          <p:nvPr>
            <p:ph idx="1"/>
          </p:nvPr>
        </p:nvSpPr>
        <p:spPr/>
        <p:txBody>
          <a:bodyPr/>
          <a:lstStyle/>
          <a:p>
            <a:r>
              <a:rPr lang="en-US" dirty="0"/>
              <a:t>How can we increase Walmart’s sales in the US?  Their sales are low in comparison to the other providers.  Potentially, there may be a gap in sales due to a large report of theft. A future analysis can be made with theft data on behalf of  Walmart.  With stronger implementation, we could conclude that this would result in an increase in sales which would lead Walmart to become more on par with their competitors.</a:t>
            </a:r>
          </a:p>
        </p:txBody>
      </p:sp>
    </p:spTree>
    <p:extLst>
      <p:ext uri="{BB962C8B-B14F-4D97-AF65-F5344CB8AC3E}">
        <p14:creationId xmlns:p14="http://schemas.microsoft.com/office/powerpoint/2010/main" val="28054802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1652</TotalTime>
  <Words>899</Words>
  <Application>Microsoft Macintosh PowerPoint</Application>
  <PresentationFormat>Widescreen</PresentationFormat>
  <Paragraphs>535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 Narrow</vt:lpstr>
      <vt:lpstr>Arial</vt:lpstr>
      <vt:lpstr>Gill Sans MT</vt:lpstr>
      <vt:lpstr>Gallery</vt:lpstr>
      <vt:lpstr>Weekly Supplement Sales Summary and Report: 1/06/2020 – 3/31/25</vt:lpstr>
      <vt:lpstr>Products</vt:lpstr>
      <vt:lpstr>Summary &amp; Statistics</vt:lpstr>
      <vt:lpstr>Summary &amp; Statistics</vt:lpstr>
      <vt:lpstr>Data Analysis</vt:lpstr>
      <vt:lpstr>A Conclusion and Future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Randy Grullon</dc:creator>
  <cp:lastModifiedBy>Randy Grullon</cp:lastModifiedBy>
  <cp:revision>2</cp:revision>
  <dcterms:created xsi:type="dcterms:W3CDTF">2025-05-18T00:57:02Z</dcterms:created>
  <dcterms:modified xsi:type="dcterms:W3CDTF">2025-05-19T04:29:02Z</dcterms:modified>
</cp:coreProperties>
</file>