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58" r:id="rId7"/>
    <p:sldId id="259"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4626"/>
  </p:normalViewPr>
  <p:slideViewPr>
    <p:cSldViewPr snapToGrid="0">
      <p:cViewPr varScale="1">
        <p:scale>
          <a:sx n="128" d="100"/>
          <a:sy n="128" d="100"/>
        </p:scale>
        <p:origin x="135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224A-D017-F847-7BFD-DB7E574AFED7}"/>
              </a:ext>
            </a:extLst>
          </p:cNvPr>
          <p:cNvSpPr>
            <a:spLocks noGrp="1"/>
          </p:cNvSpPr>
          <p:nvPr>
            <p:ph type="ctrTitle"/>
          </p:nvPr>
        </p:nvSpPr>
        <p:spPr/>
        <p:txBody>
          <a:bodyPr/>
          <a:lstStyle/>
          <a:p>
            <a:r>
              <a:rPr lang="en-US" dirty="0"/>
              <a:t>Annual Report &amp; Analysis of Retail Sales: 02/2024 – 02/2025</a:t>
            </a:r>
          </a:p>
        </p:txBody>
      </p:sp>
      <p:sp>
        <p:nvSpPr>
          <p:cNvPr id="3" name="Subtitle 2">
            <a:extLst>
              <a:ext uri="{FF2B5EF4-FFF2-40B4-BE49-F238E27FC236}">
                <a16:creationId xmlns:a16="http://schemas.microsoft.com/office/drawing/2014/main" id="{8F23A38D-3F9A-475B-1B60-B0CADB8019EE}"/>
              </a:ext>
            </a:extLst>
          </p:cNvPr>
          <p:cNvSpPr>
            <a:spLocks noGrp="1"/>
          </p:cNvSpPr>
          <p:nvPr>
            <p:ph type="subTitle" idx="1"/>
          </p:nvPr>
        </p:nvSpPr>
        <p:spPr/>
        <p:txBody>
          <a:bodyPr/>
          <a:lstStyle/>
          <a:p>
            <a:r>
              <a:rPr lang="en-US" dirty="0"/>
              <a:t>Randy Grullon</a:t>
            </a:r>
          </a:p>
        </p:txBody>
      </p:sp>
    </p:spTree>
    <p:extLst>
      <p:ext uri="{BB962C8B-B14F-4D97-AF65-F5344CB8AC3E}">
        <p14:creationId xmlns:p14="http://schemas.microsoft.com/office/powerpoint/2010/main" val="426813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DEB0-C951-D8EB-9D34-01EA6CF6657D}"/>
              </a:ext>
            </a:extLst>
          </p:cNvPr>
          <p:cNvSpPr>
            <a:spLocks noGrp="1"/>
          </p:cNvSpPr>
          <p:nvPr>
            <p:ph type="title"/>
          </p:nvPr>
        </p:nvSpPr>
        <p:spPr>
          <a:xfrm>
            <a:off x="810000" y="447188"/>
            <a:ext cx="10571998" cy="970450"/>
          </a:xfrm>
        </p:spPr>
        <p:txBody>
          <a:bodyPr>
            <a:normAutofit/>
          </a:bodyPr>
          <a:lstStyle/>
          <a:p>
            <a:r>
              <a:rPr lang="en-US" dirty="0"/>
              <a:t>Report Of All Sales</a:t>
            </a:r>
          </a:p>
        </p:txBody>
      </p:sp>
      <p:sp>
        <p:nvSpPr>
          <p:cNvPr id="3" name="Content Placeholder 2">
            <a:extLst>
              <a:ext uri="{FF2B5EF4-FFF2-40B4-BE49-F238E27FC236}">
                <a16:creationId xmlns:a16="http://schemas.microsoft.com/office/drawing/2014/main" id="{59C45A49-0645-E91A-6C55-17D0FAF36537}"/>
              </a:ext>
            </a:extLst>
          </p:cNvPr>
          <p:cNvSpPr>
            <a:spLocks noGrp="1"/>
          </p:cNvSpPr>
          <p:nvPr>
            <p:ph idx="1"/>
          </p:nvPr>
        </p:nvSpPr>
        <p:spPr>
          <a:xfrm>
            <a:off x="336885" y="2413000"/>
            <a:ext cx="4066673" cy="3632200"/>
          </a:xfrm>
        </p:spPr>
        <p:txBody>
          <a:bodyPr>
            <a:normAutofit/>
          </a:bodyPr>
          <a:lstStyle/>
          <a:p>
            <a:pPr marL="0" indent="0">
              <a:buNone/>
            </a:pPr>
            <a:endParaRPr lang="en-US" sz="1600" dirty="0"/>
          </a:p>
          <a:p>
            <a:pPr marL="0" indent="0">
              <a:buNone/>
            </a:pPr>
            <a:r>
              <a:rPr lang="en-US" sz="1600" dirty="0"/>
              <a:t>From February of 2024 to February of 2025, a summary of our total sales is reported and computed into descriptive statistics that is ready to be analyzed. </a:t>
            </a:r>
          </a:p>
        </p:txBody>
      </p:sp>
      <p:pic>
        <p:nvPicPr>
          <p:cNvPr id="2050" name="Picture 2">
            <a:extLst>
              <a:ext uri="{FF2B5EF4-FFF2-40B4-BE49-F238E27FC236}">
                <a16:creationId xmlns:a16="http://schemas.microsoft.com/office/drawing/2014/main" id="{65FAE8DC-B435-7FC5-A750-361A18E653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18831" y="2177717"/>
            <a:ext cx="7525508" cy="4233096"/>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22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Freeform: Shape 1041">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5388DE-646B-1ACC-64C1-0730593AFFE8}"/>
              </a:ext>
            </a:extLst>
          </p:cNvPr>
          <p:cNvSpPr>
            <a:spLocks noGrp="1"/>
          </p:cNvSpPr>
          <p:nvPr>
            <p:ph type="title"/>
          </p:nvPr>
        </p:nvSpPr>
        <p:spPr>
          <a:xfrm>
            <a:off x="1063691" y="4049486"/>
            <a:ext cx="4825480" cy="1883228"/>
          </a:xfrm>
        </p:spPr>
        <p:txBody>
          <a:bodyPr anchor="ctr">
            <a:normAutofit/>
          </a:bodyPr>
          <a:lstStyle/>
          <a:p>
            <a:r>
              <a:rPr lang="en-US" dirty="0">
                <a:solidFill>
                  <a:srgbClr val="FFFFFF"/>
                </a:solidFill>
              </a:rPr>
              <a:t>Monthly Sales Variability</a:t>
            </a:r>
          </a:p>
        </p:txBody>
      </p:sp>
      <p:pic>
        <p:nvPicPr>
          <p:cNvPr id="1030" name="Picture 6">
            <a:extLst>
              <a:ext uri="{FF2B5EF4-FFF2-40B4-BE49-F238E27FC236}">
                <a16:creationId xmlns:a16="http://schemas.microsoft.com/office/drawing/2014/main" id="{498C5537-8A26-C0D0-3F52-FB19C4E2E2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4" y="638175"/>
            <a:ext cx="5404538" cy="23755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AC4D958-48B8-B5E2-0B0C-05DF263852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2830" y="638176"/>
            <a:ext cx="5404538" cy="23796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E86363E-FF66-9392-44F6-5C1C71CC7176}"/>
              </a:ext>
            </a:extLst>
          </p:cNvPr>
          <p:cNvSpPr>
            <a:spLocks noGrp="1"/>
          </p:cNvSpPr>
          <p:nvPr>
            <p:ph idx="1"/>
          </p:nvPr>
        </p:nvSpPr>
        <p:spPr>
          <a:xfrm>
            <a:off x="6338316" y="3753853"/>
            <a:ext cx="4846151" cy="2178861"/>
          </a:xfrm>
        </p:spPr>
        <p:txBody>
          <a:bodyPr>
            <a:normAutofit/>
          </a:bodyPr>
          <a:lstStyle/>
          <a:p>
            <a:pPr marL="0" indent="0">
              <a:lnSpc>
                <a:spcPct val="90000"/>
              </a:lnSpc>
              <a:buNone/>
            </a:pPr>
            <a:r>
              <a:rPr lang="en-US" dirty="0">
                <a:solidFill>
                  <a:srgbClr val="FFFFFF"/>
                </a:solidFill>
              </a:rPr>
              <a:t>Power BI’s interactive dashboard reveals that Smartphone sales are the least consistent with a high-low difference of $20,158.48 while Cookware is the most consistent with theirs being $9,092.64. In perspective, the average high-low sale difference is $14,503.72 while the median is $14,109.86.</a:t>
            </a:r>
          </a:p>
        </p:txBody>
      </p:sp>
    </p:spTree>
    <p:extLst>
      <p:ext uri="{BB962C8B-B14F-4D97-AF65-F5344CB8AC3E}">
        <p14:creationId xmlns:p14="http://schemas.microsoft.com/office/powerpoint/2010/main" val="144319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FBBD-1EAC-797C-16F8-EB3A1D4DB652}"/>
              </a:ext>
            </a:extLst>
          </p:cNvPr>
          <p:cNvSpPr>
            <a:spLocks noGrp="1"/>
          </p:cNvSpPr>
          <p:nvPr>
            <p:ph type="title"/>
          </p:nvPr>
        </p:nvSpPr>
        <p:spPr/>
        <p:txBody>
          <a:bodyPr/>
          <a:lstStyle/>
          <a:p>
            <a:r>
              <a:rPr lang="en-US" dirty="0"/>
              <a:t>Improving All Sales Consistency</a:t>
            </a:r>
          </a:p>
        </p:txBody>
      </p:sp>
      <p:sp>
        <p:nvSpPr>
          <p:cNvPr id="3" name="Content Placeholder 2">
            <a:extLst>
              <a:ext uri="{FF2B5EF4-FFF2-40B4-BE49-F238E27FC236}">
                <a16:creationId xmlns:a16="http://schemas.microsoft.com/office/drawing/2014/main" id="{0A91F148-9C3A-EC46-42E7-3CDB1C1155D1}"/>
              </a:ext>
            </a:extLst>
          </p:cNvPr>
          <p:cNvSpPr>
            <a:spLocks noGrp="1"/>
          </p:cNvSpPr>
          <p:nvPr>
            <p:ph idx="1"/>
          </p:nvPr>
        </p:nvSpPr>
        <p:spPr/>
        <p:txBody>
          <a:bodyPr>
            <a:normAutofit fontScale="92500" lnSpcReduction="10000"/>
          </a:bodyPr>
          <a:lstStyle/>
          <a:p>
            <a:pPr marL="0" indent="0" fontAlgn="base">
              <a:buNone/>
            </a:pPr>
            <a:endParaRPr lang="en-US" dirty="0"/>
          </a:p>
          <a:p>
            <a:pPr fontAlgn="base"/>
            <a:r>
              <a:rPr lang="en-US" dirty="0"/>
              <a:t>Let’s understand why cookware’s stability is very high. It may be driven by the consistent demand for needing everyday household items. Whereas smartphone sales fluctuate more due to season promotions and simply the fact that a month-to-month purchase is not necessary per person. </a:t>
            </a:r>
          </a:p>
          <a:p>
            <a:pPr fontAlgn="base"/>
            <a:r>
              <a:rPr lang="en-US" dirty="0"/>
              <a:t>We can adapt similar strategies into smartphone sales to drive more consistent sales.</a:t>
            </a:r>
          </a:p>
          <a:p>
            <a:pPr fontAlgn="base"/>
            <a:r>
              <a:rPr lang="en-US" dirty="0"/>
              <a:t>If we strive to create bundled offers and loyalty discounts, our customers would have a strong incentive to purchase smartphones only from us rather than their cell provider,  leading to a more improved sales consistency.</a:t>
            </a:r>
          </a:p>
          <a:p>
            <a:pPr fontAlgn="base"/>
            <a:r>
              <a:rPr lang="en-US" dirty="0"/>
              <a:t>After implementation, we will compute the new sale numbers fora future report amongst smartphones. If our projection is correct, then this strategy will be applied to other products that have inconsistent sale patterns.</a:t>
            </a:r>
          </a:p>
          <a:p>
            <a:endParaRPr lang="en-US" dirty="0"/>
          </a:p>
        </p:txBody>
      </p:sp>
    </p:spTree>
    <p:extLst>
      <p:ext uri="{BB962C8B-B14F-4D97-AF65-F5344CB8AC3E}">
        <p14:creationId xmlns:p14="http://schemas.microsoft.com/office/powerpoint/2010/main" val="312650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9D336D4B-F9C3-4167-9191-8DA896C80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6">
            <a:extLst>
              <a:ext uri="{FF2B5EF4-FFF2-40B4-BE49-F238E27FC236}">
                <a16:creationId xmlns:a16="http://schemas.microsoft.com/office/drawing/2014/main" id="{069BF0B4-2BF1-40F2-8D8E-9CFCED97D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A6CFA7-A9D1-EDC2-A271-6F0F3B059A53}"/>
              </a:ext>
            </a:extLst>
          </p:cNvPr>
          <p:cNvSpPr>
            <a:spLocks noGrp="1"/>
          </p:cNvSpPr>
          <p:nvPr>
            <p:ph type="title"/>
          </p:nvPr>
        </p:nvSpPr>
        <p:spPr>
          <a:xfrm>
            <a:off x="451513" y="5176569"/>
            <a:ext cx="4589009" cy="970450"/>
          </a:xfrm>
        </p:spPr>
        <p:txBody>
          <a:bodyPr anchor="ctr">
            <a:normAutofit/>
          </a:bodyPr>
          <a:lstStyle/>
          <a:p>
            <a:r>
              <a:rPr lang="en-US" sz="2400" dirty="0"/>
              <a:t>Age Group Sale Ratio</a:t>
            </a:r>
          </a:p>
        </p:txBody>
      </p:sp>
      <p:pic>
        <p:nvPicPr>
          <p:cNvPr id="3074" name="Picture 2">
            <a:extLst>
              <a:ext uri="{FF2B5EF4-FFF2-40B4-BE49-F238E27FC236}">
                <a16:creationId xmlns:a16="http://schemas.microsoft.com/office/drawing/2014/main" id="{7A05E77B-D49C-CD8D-F295-4E2DC12CBC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351" y="514350"/>
            <a:ext cx="9951749" cy="3930942"/>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3DE4C03-DA89-487A-2FFD-4A208D11F7D5}"/>
              </a:ext>
            </a:extLst>
          </p:cNvPr>
          <p:cNvSpPr>
            <a:spLocks noGrp="1"/>
          </p:cNvSpPr>
          <p:nvPr>
            <p:ph idx="1"/>
          </p:nvPr>
        </p:nvSpPr>
        <p:spPr>
          <a:xfrm>
            <a:off x="5344886" y="5176569"/>
            <a:ext cx="6028400" cy="970450"/>
          </a:xfrm>
        </p:spPr>
        <p:txBody>
          <a:bodyPr>
            <a:normAutofit/>
          </a:bodyPr>
          <a:lstStyle/>
          <a:p>
            <a:r>
              <a:rPr lang="en-US" sz="1600" dirty="0">
                <a:solidFill>
                  <a:srgbClr val="FEFEFE"/>
                </a:solidFill>
              </a:rPr>
              <a:t>Using SQL code, this table was formed dividing different age groups and displaying their total sale value. Our most valuable group is the 46-60 year old bracket. </a:t>
            </a:r>
          </a:p>
        </p:txBody>
      </p:sp>
    </p:spTree>
    <p:extLst>
      <p:ext uri="{BB962C8B-B14F-4D97-AF65-F5344CB8AC3E}">
        <p14:creationId xmlns:p14="http://schemas.microsoft.com/office/powerpoint/2010/main" val="291372236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93D2-BEB2-74B5-C3EC-14CD413A5638}"/>
              </a:ext>
            </a:extLst>
          </p:cNvPr>
          <p:cNvSpPr>
            <a:spLocks noGrp="1"/>
          </p:cNvSpPr>
          <p:nvPr>
            <p:ph type="title"/>
          </p:nvPr>
        </p:nvSpPr>
        <p:spPr/>
        <p:txBody>
          <a:bodyPr/>
          <a:lstStyle/>
          <a:p>
            <a:r>
              <a:rPr lang="en-US" dirty="0"/>
              <a:t>Age Demographic Revenue Alignment</a:t>
            </a:r>
          </a:p>
        </p:txBody>
      </p:sp>
      <p:sp>
        <p:nvSpPr>
          <p:cNvPr id="3" name="Content Placeholder 2">
            <a:extLst>
              <a:ext uri="{FF2B5EF4-FFF2-40B4-BE49-F238E27FC236}">
                <a16:creationId xmlns:a16="http://schemas.microsoft.com/office/drawing/2014/main" id="{3FABDB7A-8977-F084-7AEE-4DE59F862051}"/>
              </a:ext>
            </a:extLst>
          </p:cNvPr>
          <p:cNvSpPr>
            <a:spLocks noGrp="1"/>
          </p:cNvSpPr>
          <p:nvPr>
            <p:ph idx="1"/>
          </p:nvPr>
        </p:nvSpPr>
        <p:spPr/>
        <p:txBody>
          <a:bodyPr/>
          <a:lstStyle/>
          <a:p>
            <a:r>
              <a:rPr lang="en-US" dirty="0"/>
              <a:t>With those figures being taken into consideration, we can make an analysis on why the 46-60 age bracket has the highest contribution. This could reflect a higher disposable income compared to younger age groups. </a:t>
            </a:r>
          </a:p>
          <a:p>
            <a:r>
              <a:rPr lang="en-US" dirty="0"/>
              <a:t>We will advertise school discounts with proof of ID. </a:t>
            </a:r>
          </a:p>
          <a:p>
            <a:r>
              <a:rPr lang="en-US" dirty="0"/>
              <a:t>Emphasize marketing on new trending products. Additionally, strive for more competitive prices against all adjacent suppliers to increase sales from the younger age brackets.</a:t>
            </a:r>
          </a:p>
          <a:p>
            <a:r>
              <a:rPr lang="en-US" dirty="0"/>
              <a:t>Conduct a future analysis and compare the new total sale values, striving to make each age bracket closer in sale revenue.</a:t>
            </a:r>
          </a:p>
        </p:txBody>
      </p:sp>
    </p:spTree>
    <p:extLst>
      <p:ext uri="{BB962C8B-B14F-4D97-AF65-F5344CB8AC3E}">
        <p14:creationId xmlns:p14="http://schemas.microsoft.com/office/powerpoint/2010/main" val="37915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8" name="Rectangle 4107">
            <a:extLst>
              <a:ext uri="{FF2B5EF4-FFF2-40B4-BE49-F238E27FC236}">
                <a16:creationId xmlns:a16="http://schemas.microsoft.com/office/drawing/2014/main" id="{8C1FC8BA-94E6-44F7-B346-6A2215E66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Freeform 23">
            <a:extLst>
              <a:ext uri="{FF2B5EF4-FFF2-40B4-BE49-F238E27FC236}">
                <a16:creationId xmlns:a16="http://schemas.microsoft.com/office/drawing/2014/main" id="{A8329D92-4903-43FF-90F4-878F5D3F1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819F87-6959-E46E-A9FA-7BC4E88B1AAC}"/>
              </a:ext>
            </a:extLst>
          </p:cNvPr>
          <p:cNvSpPr>
            <a:spLocks noGrp="1"/>
          </p:cNvSpPr>
          <p:nvPr>
            <p:ph type="title"/>
          </p:nvPr>
        </p:nvSpPr>
        <p:spPr>
          <a:xfrm>
            <a:off x="810001" y="447188"/>
            <a:ext cx="3413084" cy="1559412"/>
          </a:xfrm>
        </p:spPr>
        <p:txBody>
          <a:bodyPr>
            <a:normAutofit/>
          </a:bodyPr>
          <a:lstStyle/>
          <a:p>
            <a:r>
              <a:rPr lang="en-US" sz="3200" dirty="0"/>
              <a:t>Repeated Vs New Customers</a:t>
            </a:r>
          </a:p>
        </p:txBody>
      </p:sp>
      <p:sp>
        <p:nvSpPr>
          <p:cNvPr id="3" name="Content Placeholder 2">
            <a:extLst>
              <a:ext uri="{FF2B5EF4-FFF2-40B4-BE49-F238E27FC236}">
                <a16:creationId xmlns:a16="http://schemas.microsoft.com/office/drawing/2014/main" id="{8FC0C6D8-12EA-84A0-A83C-5F7CCDB2C56A}"/>
              </a:ext>
            </a:extLst>
          </p:cNvPr>
          <p:cNvSpPr>
            <a:spLocks noGrp="1"/>
          </p:cNvSpPr>
          <p:nvPr>
            <p:ph idx="1"/>
          </p:nvPr>
        </p:nvSpPr>
        <p:spPr>
          <a:xfrm>
            <a:off x="818713" y="2413000"/>
            <a:ext cx="3404372" cy="3632200"/>
          </a:xfrm>
        </p:spPr>
        <p:txBody>
          <a:bodyPr>
            <a:normAutofit/>
          </a:bodyPr>
          <a:lstStyle/>
          <a:p>
            <a:r>
              <a:rPr lang="en-US" sz="1600" dirty="0">
                <a:solidFill>
                  <a:srgbClr val="FFFFFF"/>
                </a:solidFill>
              </a:rPr>
              <a:t>Furthermore, using SQL coding another key table was able to compute key figures.</a:t>
            </a:r>
          </a:p>
          <a:p>
            <a:r>
              <a:rPr lang="en-US" sz="1600" dirty="0">
                <a:solidFill>
                  <a:srgbClr val="FFFFFF"/>
                </a:solidFill>
              </a:rPr>
              <a:t>Displaying that repeated customers generated slightly higher total sales ($6.46M vs $6.31M).</a:t>
            </a:r>
          </a:p>
          <a:p>
            <a:endParaRPr lang="en-US" sz="1600" dirty="0">
              <a:solidFill>
                <a:srgbClr val="FFFFFF"/>
              </a:solidFill>
            </a:endParaRPr>
          </a:p>
        </p:txBody>
      </p:sp>
      <p:sp>
        <p:nvSpPr>
          <p:cNvPr id="4107" name="Rounded Rectangle 17">
            <a:extLst>
              <a:ext uri="{FF2B5EF4-FFF2-40B4-BE49-F238E27FC236}">
                <a16:creationId xmlns:a16="http://schemas.microsoft.com/office/drawing/2014/main" id="{567B1EEF-AB32-40F7-AD5F-41E0EA001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reenshot of a computer&#10;&#10;AI-generated content may be incorrect.">
            <a:extLst>
              <a:ext uri="{FF2B5EF4-FFF2-40B4-BE49-F238E27FC236}">
                <a16:creationId xmlns:a16="http://schemas.microsoft.com/office/drawing/2014/main" id="{DBF5832A-AE0A-6756-2507-C7279DFCC8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3706" y="2697629"/>
            <a:ext cx="5638853" cy="145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7181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6FBB-B9BD-4CAA-010E-082D24A2E839}"/>
              </a:ext>
            </a:extLst>
          </p:cNvPr>
          <p:cNvSpPr>
            <a:spLocks noGrp="1"/>
          </p:cNvSpPr>
          <p:nvPr>
            <p:ph type="title"/>
          </p:nvPr>
        </p:nvSpPr>
        <p:spPr/>
        <p:txBody>
          <a:bodyPr/>
          <a:lstStyle/>
          <a:p>
            <a:r>
              <a:rPr lang="en-US" dirty="0"/>
              <a:t>Retention Strategies</a:t>
            </a:r>
          </a:p>
        </p:txBody>
      </p:sp>
      <p:sp>
        <p:nvSpPr>
          <p:cNvPr id="3" name="Content Placeholder 2">
            <a:extLst>
              <a:ext uri="{FF2B5EF4-FFF2-40B4-BE49-F238E27FC236}">
                <a16:creationId xmlns:a16="http://schemas.microsoft.com/office/drawing/2014/main" id="{BC1C3696-A7AA-810D-C1E0-0DD85D85250A}"/>
              </a:ext>
            </a:extLst>
          </p:cNvPr>
          <p:cNvSpPr>
            <a:spLocks noGrp="1"/>
          </p:cNvSpPr>
          <p:nvPr>
            <p:ph idx="1"/>
          </p:nvPr>
        </p:nvSpPr>
        <p:spPr/>
        <p:txBody>
          <a:bodyPr/>
          <a:lstStyle/>
          <a:p>
            <a:r>
              <a:rPr lang="en-US" dirty="0"/>
              <a:t>With benefits that are exclusive to repeated customers, we can incentivize repeated customers to increase purchase frequency as well as turning new customers into future repeated customers. We can implement the following benefits: </a:t>
            </a:r>
          </a:p>
          <a:p>
            <a:r>
              <a:rPr lang="en-US" dirty="0"/>
              <a:t>Early Access (To new products and or sales).</a:t>
            </a:r>
          </a:p>
          <a:p>
            <a:r>
              <a:rPr lang="en-US" dirty="0"/>
              <a:t>Personalized Offers (Specific discounts on products that are frequency purchased by the individual).</a:t>
            </a:r>
          </a:p>
          <a:p>
            <a:r>
              <a:rPr lang="en-US" dirty="0"/>
              <a:t>Online Benefits (Faster delivery options).</a:t>
            </a:r>
          </a:p>
        </p:txBody>
      </p:sp>
    </p:spTree>
    <p:extLst>
      <p:ext uri="{BB962C8B-B14F-4D97-AF65-F5344CB8AC3E}">
        <p14:creationId xmlns:p14="http://schemas.microsoft.com/office/powerpoint/2010/main" val="326220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3CA8-E084-B471-4444-4889A18F6A35}"/>
              </a:ext>
            </a:extLst>
          </p:cNvPr>
          <p:cNvSpPr>
            <a:spLocks noGrp="1"/>
          </p:cNvSpPr>
          <p:nvPr>
            <p:ph type="title"/>
          </p:nvPr>
        </p:nvSpPr>
        <p:spPr/>
        <p:txBody>
          <a:bodyPr/>
          <a:lstStyle/>
          <a:p>
            <a:r>
              <a:rPr lang="en-US" dirty="0"/>
              <a:t>Anticipated Conclusion</a:t>
            </a:r>
          </a:p>
        </p:txBody>
      </p:sp>
      <p:sp>
        <p:nvSpPr>
          <p:cNvPr id="3" name="Content Placeholder 2">
            <a:extLst>
              <a:ext uri="{FF2B5EF4-FFF2-40B4-BE49-F238E27FC236}">
                <a16:creationId xmlns:a16="http://schemas.microsoft.com/office/drawing/2014/main" id="{02D506D5-D4BF-2BCB-5518-E341A37372E1}"/>
              </a:ext>
            </a:extLst>
          </p:cNvPr>
          <p:cNvSpPr>
            <a:spLocks noGrp="1"/>
          </p:cNvSpPr>
          <p:nvPr>
            <p:ph idx="1"/>
          </p:nvPr>
        </p:nvSpPr>
        <p:spPr/>
        <p:txBody>
          <a:bodyPr/>
          <a:lstStyle/>
          <a:p>
            <a:r>
              <a:rPr lang="en-US" dirty="0"/>
              <a:t>Following implementation, it is reasonable to expect a modest improvement in total sales. If we project a feasible 3.33% increase into each identified key trend, it is plausible for a total sale increase of 10% to occur. This would translate into an anticipated annual sales figure of around $14.06M from February 2025 to February 2026.</a:t>
            </a:r>
          </a:p>
        </p:txBody>
      </p:sp>
    </p:spTree>
    <p:extLst>
      <p:ext uri="{BB962C8B-B14F-4D97-AF65-F5344CB8AC3E}">
        <p14:creationId xmlns:p14="http://schemas.microsoft.com/office/powerpoint/2010/main" val="293714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3064</TotalTime>
  <Words>541</Words>
  <Application>Microsoft Macintosh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Annual Report &amp; Analysis of Retail Sales: 02/2024 – 02/2025</vt:lpstr>
      <vt:lpstr>Report Of All Sales</vt:lpstr>
      <vt:lpstr>Monthly Sales Variability</vt:lpstr>
      <vt:lpstr>Improving All Sales Consistency</vt:lpstr>
      <vt:lpstr>Age Group Sale Ratio</vt:lpstr>
      <vt:lpstr>Age Demographic Revenue Alignment</vt:lpstr>
      <vt:lpstr>Repeated Vs New Customers</vt:lpstr>
      <vt:lpstr>Retention Strategies</vt:lpstr>
      <vt:lpstr>Anticipated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Randy Grullon</dc:creator>
  <cp:lastModifiedBy>Randy Grullon</cp:lastModifiedBy>
  <cp:revision>3</cp:revision>
  <dcterms:created xsi:type="dcterms:W3CDTF">2025-10-01T18:22:34Z</dcterms:created>
  <dcterms:modified xsi:type="dcterms:W3CDTF">2025-10-03T23:46:14Z</dcterms:modified>
</cp:coreProperties>
</file>