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2"/>
  </p:sldMasterIdLst>
  <p:notesMasterIdLst>
    <p:notesMasterId r:id="rId19"/>
  </p:notesMasterIdLst>
  <p:handoutMasterIdLst>
    <p:handoutMasterId r:id="rId20"/>
  </p:handoutMasterIdLst>
  <p:sldIdLst>
    <p:sldId id="270" r:id="rId3"/>
    <p:sldId id="271" r:id="rId4"/>
    <p:sldId id="279" r:id="rId5"/>
    <p:sldId id="285" r:id="rId6"/>
    <p:sldId id="291" r:id="rId7"/>
    <p:sldId id="272" r:id="rId8"/>
    <p:sldId id="273" r:id="rId9"/>
    <p:sldId id="274" r:id="rId10"/>
    <p:sldId id="275" r:id="rId11"/>
    <p:sldId id="290" r:id="rId12"/>
    <p:sldId id="284" r:id="rId13"/>
    <p:sldId id="283" r:id="rId14"/>
    <p:sldId id="286" r:id="rId15"/>
    <p:sldId id="287" r:id="rId16"/>
    <p:sldId id="28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540" y="-84"/>
      </p:cViewPr>
      <p:guideLst>
        <p:guide orient="horz" pos="2160"/>
        <p:guide orient="horz" pos="39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74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7B1-10B2-498E-AB88-8F08CA169E5C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5913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7B1-10B2-498E-AB88-8F08CA169E5C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49881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7B1-10B2-498E-AB88-8F08CA169E5C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5945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7B1-10B2-498E-AB88-8F08CA169E5C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97361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7B1-10B2-498E-AB88-8F08CA169E5C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3668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7B1-10B2-498E-AB88-8F08CA169E5C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1676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7B1-10B2-498E-AB88-8F08CA169E5C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9183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1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90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 smtClean="0"/>
              <a:t>Insert product photo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669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290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08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49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47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98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05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95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487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864" userDrawn="1">
          <p15:clr>
            <a:srgbClr val="F26B43"/>
          </p15:clr>
        </p15:guide>
        <p15:guide id="4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so2.com/display/ML110/Features" TargetMode="External"/><Relationship Id="rId2" Type="http://schemas.openxmlformats.org/officeDocument/2006/relationships/hyperlink" Target="https://docs.wso2.com/display/GSoC/Project+Proposals+for+2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pdf/1412.5720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4895" y="1092200"/>
            <a:ext cx="10353761" cy="444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Predictive Analytics with online</a:t>
            </a:r>
            <a:r>
              <a:rPr lang="en-US" sz="4000" b="1" cap="all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 data for wso2 machine learner with the support of ensemble method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29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order to achieve the goals of the proposed project there are 5 major tasks to </a:t>
            </a:r>
            <a:r>
              <a:rPr lang="en-US" dirty="0" smtClean="0"/>
              <a:t>be completed</a:t>
            </a:r>
            <a:r>
              <a:rPr lang="en-US" dirty="0" smtClean="0"/>
              <a:t>. Those are,</a:t>
            </a:r>
          </a:p>
          <a:p>
            <a:pPr lvl="0"/>
            <a:r>
              <a:rPr lang="en-US" dirty="0" smtClean="0"/>
              <a:t>Incremental learning component</a:t>
            </a:r>
          </a:p>
          <a:p>
            <a:pPr lvl="0"/>
            <a:r>
              <a:rPr lang="en-US" dirty="0" smtClean="0"/>
              <a:t>Predictive model with streaming data</a:t>
            </a:r>
          </a:p>
          <a:p>
            <a:pPr lvl="0"/>
            <a:r>
              <a:rPr lang="en-US" dirty="0" smtClean="0"/>
              <a:t>User enabled parameter changed of the algorithm on the fly</a:t>
            </a:r>
          </a:p>
          <a:p>
            <a:pPr lvl="0"/>
            <a:r>
              <a:rPr lang="en-US" dirty="0" smtClean="0"/>
              <a:t>Data visualization component</a:t>
            </a:r>
          </a:p>
          <a:p>
            <a:pPr lvl="0"/>
            <a:r>
              <a:rPr lang="en-US" dirty="0" smtClean="0"/>
              <a:t>Implement Ensemble methods.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 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Methodology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2129" y="602662"/>
            <a:ext cx="9160665" cy="7238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Design of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system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Picture 21" descr="C:\Users\Ishi\Desktop\Ml-overview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0468" y="1326525"/>
            <a:ext cx="8268236" cy="4881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966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Tools and Techniques</a:t>
            </a:r>
            <a:endParaRPr lang="en-GB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1751527"/>
            <a:ext cx="10353762" cy="475230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300" b="1" dirty="0" smtClean="0"/>
              <a:t>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 smtClean="0"/>
              <a:t>Eclipse</a:t>
            </a:r>
          </a:p>
          <a:p>
            <a:pPr marL="365760" lvl="1" indent="0">
              <a:buNone/>
            </a:pPr>
            <a:endParaRPr lang="en-US" sz="33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300" b="1" dirty="0" smtClean="0"/>
              <a:t> Technologies</a:t>
            </a:r>
            <a:endParaRPr lang="en-US" sz="33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/>
              <a:t>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/>
              <a:t>Streaming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/>
              <a:t>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 err="1"/>
              <a:t>Scala</a:t>
            </a:r>
            <a:endParaRPr lang="en-US" sz="33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/>
              <a:t>HTML 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/>
              <a:t>Java  Script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/>
              <a:t>Apache Spark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9222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71719"/>
            <a:ext cx="10353761" cy="97450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DESCRIPTION OF PERSONAL AND FACILITIES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04029114"/>
              </p:ext>
            </p:extLst>
          </p:nvPr>
        </p:nvGraphicFramePr>
        <p:xfrm>
          <a:off x="1056067" y="1056067"/>
          <a:ext cx="9839460" cy="561370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1438"/>
                <a:gridCol w="2936052"/>
                <a:gridCol w="4421970"/>
              </a:tblGrid>
              <a:tr h="442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Component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</a:tr>
              <a:tr h="27022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Herath</a:t>
                      </a:r>
                      <a:r>
                        <a:rPr lang="en-US" sz="1200" dirty="0">
                          <a:effectLst/>
                        </a:rPr>
                        <a:t> H.M.H.R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Incremental Learning Component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</a:rPr>
                        <a:t>Collect </a:t>
                      </a:r>
                      <a:r>
                        <a:rPr lang="en-US" sz="1200" dirty="0">
                          <a:effectLst/>
                        </a:rPr>
                        <a:t>relevant data from data sources.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Create interactive visualization for incremental learning model.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Create the predictive model using Streaming linear regression algorithm.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Change the parameters of the algorithm during the incremental learning procedure.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Test the incremental learning component.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Documentation.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</a:tr>
              <a:tr h="24541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Pathinayake</a:t>
                      </a:r>
                      <a:r>
                        <a:rPr lang="en-US" sz="1200" dirty="0">
                          <a:effectLst/>
                        </a:rPr>
                        <a:t> I.M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Incremental Learning Component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</a:rPr>
                        <a:t>Collect </a:t>
                      </a:r>
                      <a:r>
                        <a:rPr lang="en-US" sz="1200" dirty="0">
                          <a:effectLst/>
                        </a:rPr>
                        <a:t>relevant data from data sources.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Create interactive visualization for incremental learning model.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Create the predictive model using k- means clustering algorithm.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Change the parameters of the algorithm during the incremental learning procedure.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Test the incremental learning component.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Documentation.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957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67589201"/>
              </p:ext>
            </p:extLst>
          </p:nvPr>
        </p:nvGraphicFramePr>
        <p:xfrm>
          <a:off x="1146221" y="695458"/>
          <a:ext cx="9813700" cy="553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4942"/>
                <a:gridCol w="2928367"/>
                <a:gridCol w="4410391"/>
              </a:tblGrid>
              <a:tr h="550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Component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>
                    <a:solidFill>
                      <a:schemeClr val="accent3"/>
                    </a:solidFill>
                  </a:tcPr>
                </a:tc>
              </a:tr>
              <a:tr h="264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Dias G.H.G.A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4" marR="2431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Incremental Learning Component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4" marR="24314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</a:rPr>
                        <a:t>Collect </a:t>
                      </a:r>
                      <a:r>
                        <a:rPr lang="en-US" sz="1200" dirty="0">
                          <a:effectLst/>
                        </a:rPr>
                        <a:t>relevant data from data sources.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Create interactive visualization for incremental learning model.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Create the predictive model using Support vector machine algorithm.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Change the parameters of the algorithm during the incremental learning procedure.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Test the incremental learning component.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Documentation.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4" marR="24314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3468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Indujayani</a:t>
                      </a:r>
                      <a:r>
                        <a:rPr lang="en-US" sz="1200" dirty="0">
                          <a:effectLst/>
                        </a:rPr>
                        <a:t> 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4" marR="2431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Ensemble Method Component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4" marR="2431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 smtClean="0">
                          <a:effectLst/>
                        </a:rPr>
                        <a:t>Collect </a:t>
                      </a:r>
                      <a:r>
                        <a:rPr lang="en-US" sz="1200" dirty="0">
                          <a:effectLst/>
                        </a:rPr>
                        <a:t>relevant data from data sources.(relevant algorithms)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Create a UI to include the end to end flow of training the algorithm.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Create ensemble method to get the most accurate prediction.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Testing.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Documentation.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314" marR="2431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001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8648"/>
            <a:ext cx="10353762" cy="4430332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>
                <a:effectLst/>
              </a:rPr>
              <a:t>[1] [Online] Available: </a:t>
            </a:r>
            <a:r>
              <a:rPr lang="en-US" sz="2600" u="sng" dirty="0">
                <a:effectLst/>
                <a:hlinkClick r:id="rId2"/>
              </a:rPr>
              <a:t>https://docs.wso2.com/display/GSoC/Project+Proposals+for+2016#ProjectProposalsfor2016-Proposal6:[ML]PredictiveanalyticswithonlinedataforWSO2MachineLearner</a:t>
            </a:r>
            <a:r>
              <a:rPr lang="en-US" sz="2600" dirty="0">
                <a:effectLst/>
              </a:rPr>
              <a:t> [Accessed: February 29</a:t>
            </a:r>
            <a:r>
              <a:rPr lang="en-US" sz="2600" baseline="30000" dirty="0">
                <a:effectLst/>
              </a:rPr>
              <a:t>th</a:t>
            </a:r>
            <a:r>
              <a:rPr lang="en-US" sz="2600" dirty="0">
                <a:effectLst/>
              </a:rPr>
              <a:t>, 2016] </a:t>
            </a:r>
          </a:p>
          <a:p>
            <a:r>
              <a:rPr lang="en-US" sz="2600" dirty="0">
                <a:effectLst/>
              </a:rPr>
              <a:t>[2] [Online]. Available: </a:t>
            </a:r>
            <a:r>
              <a:rPr lang="en-US" sz="2600" u="sng" dirty="0">
                <a:effectLst/>
                <a:hlinkClick r:id="rId3"/>
              </a:rPr>
              <a:t>https://docs.wso2.com/display/ML110/Features</a:t>
            </a:r>
            <a:r>
              <a:rPr lang="en-US" sz="2600" u="sng" dirty="0">
                <a:effectLst/>
              </a:rPr>
              <a:t> </a:t>
            </a:r>
            <a:r>
              <a:rPr lang="en-US" sz="2600" dirty="0">
                <a:effectLst/>
              </a:rPr>
              <a:t>[Accessed: February 29</a:t>
            </a:r>
            <a:r>
              <a:rPr lang="en-US" sz="2600" baseline="30000" dirty="0">
                <a:effectLst/>
              </a:rPr>
              <a:t>th</a:t>
            </a:r>
            <a:r>
              <a:rPr lang="en-US" sz="2600" dirty="0">
                <a:effectLst/>
              </a:rPr>
              <a:t>, 2016] </a:t>
            </a:r>
          </a:p>
          <a:p>
            <a:r>
              <a:rPr lang="en-US" sz="2600" dirty="0">
                <a:effectLst/>
              </a:rPr>
              <a:t>[3] [Online]. Available: The Wall Street Journal, Thomas H. Davenport [Accessed: March 1</a:t>
            </a:r>
            <a:r>
              <a:rPr lang="en-US" sz="2600" baseline="30000" dirty="0">
                <a:effectLst/>
              </a:rPr>
              <a:t>st</a:t>
            </a:r>
            <a:r>
              <a:rPr lang="en-US" sz="2600" dirty="0">
                <a:effectLst/>
              </a:rPr>
              <a:t>, 2016]</a:t>
            </a:r>
          </a:p>
          <a:p>
            <a:r>
              <a:rPr lang="en-US" sz="2600" dirty="0">
                <a:effectLst/>
              </a:rPr>
              <a:t>[4] [Online]. Available: </a:t>
            </a:r>
            <a:r>
              <a:rPr lang="en-US" sz="2600" u="sng" dirty="0">
                <a:effectLst/>
                <a:hlinkClick r:id="rId4"/>
              </a:rPr>
              <a:t>http://arxiv.org/pdf/1412.5720.pdf</a:t>
            </a:r>
            <a:r>
              <a:rPr lang="en-US" sz="2600" u="sng" dirty="0">
                <a:effectLst/>
              </a:rPr>
              <a:t> </a:t>
            </a:r>
            <a:r>
              <a:rPr lang="en-US" sz="2600" dirty="0">
                <a:effectLst/>
              </a:rPr>
              <a:t>[Accessed: March 1</a:t>
            </a:r>
            <a:r>
              <a:rPr lang="en-US" sz="2600" baseline="30000" dirty="0">
                <a:effectLst/>
              </a:rPr>
              <a:t>st</a:t>
            </a:r>
            <a:r>
              <a:rPr lang="en-US" sz="2600" dirty="0">
                <a:effectLst/>
              </a:rPr>
              <a:t>, 2016]</a:t>
            </a:r>
          </a:p>
          <a:p>
            <a:r>
              <a:rPr lang="en-US" sz="2600" dirty="0">
                <a:effectLst/>
              </a:rPr>
              <a:t>[5] [Online]. Available: </a:t>
            </a:r>
            <a:r>
              <a:rPr lang="en-US" sz="2600" u="sng" dirty="0">
                <a:effectLst/>
              </a:rPr>
              <a:t>http://www.laits.utexas.edu/~anorman/BUS.FOR/course.mat/Alex/ </a:t>
            </a:r>
            <a:r>
              <a:rPr lang="en-US" sz="2600" dirty="0">
                <a:effectLst/>
              </a:rPr>
              <a:t>[Accessed: March 3</a:t>
            </a:r>
            <a:r>
              <a:rPr lang="en-US" sz="2600" baseline="30000" dirty="0">
                <a:effectLst/>
              </a:rPr>
              <a:t>rd</a:t>
            </a:r>
            <a:r>
              <a:rPr lang="en-US" sz="2600" dirty="0">
                <a:effectLst/>
              </a:rPr>
              <a:t>, 2016]</a:t>
            </a:r>
          </a:p>
          <a:p>
            <a:r>
              <a:rPr lang="en-US" sz="2600" dirty="0">
                <a:effectLst/>
              </a:rPr>
              <a:t>[6] [Online]. Available: Ensemble Learning, Martin Sewell [Accessed: March 8</a:t>
            </a:r>
            <a:r>
              <a:rPr lang="en-US" sz="2600" baseline="30000" dirty="0">
                <a:effectLst/>
              </a:rPr>
              <a:t>th</a:t>
            </a:r>
            <a:r>
              <a:rPr lang="en-US" sz="2600" dirty="0">
                <a:effectLst/>
              </a:rPr>
              <a:t> , 2016]</a:t>
            </a:r>
          </a:p>
          <a:p>
            <a:r>
              <a:rPr lang="en-US" sz="2600" dirty="0">
                <a:effectLst/>
              </a:rPr>
              <a:t>[7] [Online]. Available: </a:t>
            </a:r>
            <a:r>
              <a:rPr lang="en-US" sz="2600" u="sng" dirty="0">
                <a:effectLst/>
                <a:hlinkClick r:id="rId2"/>
              </a:rPr>
              <a:t>https://docs.wso2.com/display/GSoC/Project+Proposals+for+2016#ProjectProposalsfor2016-Proposal4:[ML]EnsembleMethodsSupportforWSO2MachineLearner</a:t>
            </a:r>
            <a:r>
              <a:rPr lang="en-US" sz="2600" dirty="0">
                <a:effectLst/>
              </a:rPr>
              <a:t> [Accessed: March 8</a:t>
            </a:r>
            <a:r>
              <a:rPr lang="en-US" sz="2600" baseline="30000" dirty="0">
                <a:effectLst/>
              </a:rPr>
              <a:t>th</a:t>
            </a:r>
            <a:r>
              <a:rPr lang="en-US" sz="2600" dirty="0">
                <a:effectLst/>
              </a:rPr>
              <a:t>, 2016]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979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1472" y="2676160"/>
            <a:ext cx="9366325" cy="1143000"/>
          </a:xfrm>
        </p:spPr>
        <p:txBody>
          <a:bodyPr>
            <a:normAutofit fontScale="90000"/>
          </a:bodyPr>
          <a:lstStyle/>
          <a:p>
            <a:r>
              <a:rPr lang="en-GB" sz="8000" dirty="0" smtClean="0"/>
              <a:t>Thank You!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xmlns="" val="5168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Team Members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Herath</a:t>
            </a:r>
            <a:r>
              <a:rPr lang="en-US" sz="3200" dirty="0"/>
              <a:t> H.M.H.R</a:t>
            </a:r>
            <a:r>
              <a:rPr lang="en-US" sz="3200" dirty="0" smtClean="0"/>
              <a:t>.</a:t>
            </a:r>
          </a:p>
          <a:p>
            <a:r>
              <a:rPr lang="en-US" sz="3200" dirty="0" err="1"/>
              <a:t>Pathinayake</a:t>
            </a:r>
            <a:r>
              <a:rPr lang="en-US" sz="3200" dirty="0"/>
              <a:t> I.M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Dias G.H.G.A</a:t>
            </a:r>
            <a:r>
              <a:rPr lang="en-US" sz="3200" dirty="0" smtClean="0"/>
              <a:t>.</a:t>
            </a:r>
          </a:p>
          <a:p>
            <a:r>
              <a:rPr lang="en-US" sz="3200" dirty="0" err="1"/>
              <a:t>Indujayani</a:t>
            </a:r>
            <a:r>
              <a:rPr lang="en-US" sz="3200" dirty="0"/>
              <a:t> K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0112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274749"/>
            <a:ext cx="10353761" cy="1326321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</a:t>
            </a:r>
            <a:endParaRPr lang="en-GB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439240"/>
            <a:ext cx="10353762" cy="5283531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</a:rPr>
              <a:t>WSO2 Machine Learner has a versatile set of characteristics</a:t>
            </a:r>
            <a:r>
              <a:rPr lang="en-US" sz="2200" dirty="0" smtClean="0">
                <a:effectLst/>
              </a:rPr>
              <a:t>.</a:t>
            </a:r>
          </a:p>
          <a:p>
            <a:r>
              <a:rPr lang="en-US" sz="2200" dirty="0" smtClean="0">
                <a:effectLst/>
              </a:rPr>
              <a:t> </a:t>
            </a:r>
            <a:r>
              <a:rPr lang="en-US" sz="2200" dirty="0">
                <a:effectLst/>
              </a:rPr>
              <a:t>It can extract features from a dataset made available from a file system, Hadoop Distributed File System (HDFS) or WSO2 Data Analytics Server (DAS). </a:t>
            </a:r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This </a:t>
            </a:r>
            <a:r>
              <a:rPr lang="en-US" sz="2200" dirty="0">
                <a:effectLst/>
              </a:rPr>
              <a:t>data is passed on to the Machine Learner Core, which allows you to explore your datasets, pre-process your data and apply various machine learning algorithms to make sense out of it all. </a:t>
            </a:r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Using </a:t>
            </a:r>
            <a:r>
              <a:rPr lang="en-US" sz="2200" dirty="0">
                <a:effectLst/>
              </a:rPr>
              <a:t>Apache spark, it then analyzes and builds models with the chosen algorithms. </a:t>
            </a:r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Recommendation </a:t>
            </a:r>
            <a:r>
              <a:rPr lang="en-US" sz="2200" dirty="0">
                <a:effectLst/>
              </a:rPr>
              <a:t>engine capability allows you to provide product recommendations for users.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9686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 Problem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6819"/>
            <a:ext cx="10353762" cy="42789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effectLst/>
              </a:rPr>
              <a:t> Although there are many products in the market which satisfy the </a:t>
            </a:r>
            <a:r>
              <a:rPr lang="en-US" sz="2800" dirty="0" smtClean="0">
                <a:effectLst/>
              </a:rPr>
              <a:t>some </a:t>
            </a:r>
            <a:r>
              <a:rPr lang="en-US" sz="2800" dirty="0">
                <a:effectLst/>
              </a:rPr>
              <a:t>requirements most of them don’t address the following </a:t>
            </a:r>
            <a:r>
              <a:rPr lang="en-US" sz="2800" dirty="0" smtClean="0">
                <a:effectLst/>
              </a:rPr>
              <a:t>drawbacks</a:t>
            </a:r>
          </a:p>
          <a:p>
            <a:pPr lvl="0"/>
            <a:r>
              <a:rPr lang="en-US" sz="2800" dirty="0" smtClean="0"/>
              <a:t>Use </a:t>
            </a:r>
            <a:r>
              <a:rPr lang="en-US" sz="2800" dirty="0"/>
              <a:t>multiple visualizations to explore your data; scatter plots, histograms, Trellis </a:t>
            </a:r>
            <a:r>
              <a:rPr lang="en-US" sz="2800" dirty="0" smtClean="0"/>
              <a:t>charts, cluster </a:t>
            </a:r>
            <a:r>
              <a:rPr lang="en-US" sz="2800" dirty="0"/>
              <a:t>diagrams and so </a:t>
            </a:r>
            <a:r>
              <a:rPr lang="en-US" sz="2800" dirty="0" smtClean="0"/>
              <a:t>on</a:t>
            </a:r>
          </a:p>
          <a:p>
            <a:pPr lvl="0"/>
            <a:r>
              <a:rPr lang="en-US" sz="2800" dirty="0" smtClean="0"/>
              <a:t>Use </a:t>
            </a:r>
            <a:r>
              <a:rPr lang="en-US" sz="2800" dirty="0"/>
              <a:t>feature engineering to pre-process data for better </a:t>
            </a:r>
            <a:r>
              <a:rPr lang="en-US" sz="2800" dirty="0" smtClean="0"/>
              <a:t>results</a:t>
            </a:r>
          </a:p>
          <a:p>
            <a:pPr lvl="0"/>
            <a:r>
              <a:rPr lang="en-US" sz="2800" dirty="0"/>
              <a:t>Easy Graphical User Interface for human friendly viewing</a:t>
            </a:r>
            <a:endParaRPr lang="en-US" sz="2800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432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4" y="158840"/>
            <a:ext cx="10353761" cy="1326321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 </a:t>
            </a:r>
            <a:r>
              <a:rPr lang="en-GB" sz="4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GAp</a:t>
            </a:r>
            <a:endParaRPr lang="en-GB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625227"/>
              </p:ext>
            </p:extLst>
          </p:nvPr>
        </p:nvGraphicFramePr>
        <p:xfrm>
          <a:off x="2077756" y="588515"/>
          <a:ext cx="8025836" cy="6140696"/>
        </p:xfrm>
        <a:graphic>
          <a:graphicData uri="http://schemas.openxmlformats.org/presentationml/2006/ole">
            <p:oleObj spid="_x0000_s43010" name="Document" r:id="rId3" imgW="6146554" imgH="47006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4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10353761" cy="132632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Objectives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17431"/>
            <a:ext cx="10353762" cy="461063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dirty="0"/>
              <a:t>The idea of incremental learning with streaming data focuses on two objectives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Identifying </a:t>
            </a:r>
            <a:r>
              <a:rPr lang="en-US" sz="2400" dirty="0"/>
              <a:t>patterns in the recent </a:t>
            </a:r>
            <a:r>
              <a:rPr lang="en-US" sz="2400" dirty="0" smtClean="0"/>
              <a:t>history</a:t>
            </a:r>
            <a:endParaRPr lang="en-GB" sz="2400" dirty="0" smtClean="0"/>
          </a:p>
          <a:p>
            <a:pPr lvl="1"/>
            <a:r>
              <a:rPr lang="en-US" sz="2400" dirty="0"/>
              <a:t>Updating the patterns with incoming data without catastrophic forgetting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Apart from the above mentioned objectives the proposed research focus on the following objectives as </a:t>
            </a:r>
            <a:r>
              <a:rPr lang="en-US" sz="2400" dirty="0" smtClean="0">
                <a:effectLst/>
              </a:rPr>
              <a:t>well</a:t>
            </a:r>
          </a:p>
          <a:p>
            <a:pPr lvl="1"/>
            <a:r>
              <a:rPr lang="en-US" sz="2400" dirty="0" smtClean="0">
                <a:effectLst/>
              </a:rPr>
              <a:t>Implement </a:t>
            </a:r>
            <a:r>
              <a:rPr lang="en-US" sz="2400" dirty="0">
                <a:effectLst/>
              </a:rPr>
              <a:t>an ensemble method(s), to combine multiple algorithms</a:t>
            </a:r>
            <a:r>
              <a:rPr lang="en-US" sz="2400" dirty="0" smtClean="0">
                <a:effectLst/>
              </a:rPr>
              <a:t>.</a:t>
            </a:r>
          </a:p>
          <a:p>
            <a:pPr lvl="1"/>
            <a:r>
              <a:rPr lang="en-US" sz="2400" dirty="0">
                <a:effectLst/>
              </a:rPr>
              <a:t>Create a UI to include the end to end flow of training the algorithm</a:t>
            </a:r>
            <a:r>
              <a:rPr lang="en-US" sz="2400" dirty="0" smtClean="0">
                <a:effectLst/>
              </a:rPr>
              <a:t>.</a:t>
            </a:r>
          </a:p>
          <a:p>
            <a:pPr lvl="1"/>
            <a:r>
              <a:rPr lang="en-US" sz="2400" dirty="0">
                <a:effectLst/>
              </a:rPr>
              <a:t>Integrate it to the WSO2 Machine Learner</a:t>
            </a:r>
          </a:p>
          <a:p>
            <a:pPr lvl="1"/>
            <a:endParaRPr lang="en-US" sz="2400" dirty="0">
              <a:effectLst/>
            </a:endParaRPr>
          </a:p>
          <a:p>
            <a:pPr lvl="1"/>
            <a:endParaRPr lang="en-US" sz="2600" dirty="0">
              <a:effectLst/>
            </a:endParaRPr>
          </a:p>
          <a:p>
            <a:pPr marL="0" indent="0">
              <a:buNone/>
            </a:pPr>
            <a:endParaRPr lang="en-US" sz="2800" dirty="0">
              <a:effectLst/>
            </a:endParaRPr>
          </a:p>
          <a:p>
            <a:pPr marL="0" lv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74966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00259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SPECIFIC OBJECTIVES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9859"/>
            <a:ext cx="10353762" cy="433049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000" b="1" dirty="0"/>
              <a:t>Designing an architecture for incremental learning and visualizations</a:t>
            </a:r>
            <a:r>
              <a:rPr lang="en-US" sz="3000" b="1" dirty="0" smtClean="0"/>
              <a:t>.</a:t>
            </a:r>
          </a:p>
          <a:p>
            <a:r>
              <a:rPr lang="en-US" sz="3000" b="1" dirty="0"/>
              <a:t>Creating the incremental learning component.</a:t>
            </a:r>
            <a:endParaRPr lang="en-US" sz="3000" dirty="0"/>
          </a:p>
          <a:p>
            <a:pPr lvl="0"/>
            <a:r>
              <a:rPr lang="en-US" sz="3000" b="1" dirty="0"/>
              <a:t>Creating interactive visualizations for incremental learning </a:t>
            </a:r>
            <a:r>
              <a:rPr lang="en-US" sz="3000" b="1" dirty="0" smtClean="0"/>
              <a:t>models</a:t>
            </a:r>
          </a:p>
          <a:p>
            <a:pPr lvl="0"/>
            <a:r>
              <a:rPr lang="en-US" sz="3000" b="1" dirty="0"/>
              <a:t>Allowing users to change parameters of the algorithms on the fly (during the incremental learning procedure) by analyzing the models.</a:t>
            </a:r>
            <a:endParaRPr lang="en-US" sz="3000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9950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Specific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 </a:t>
            </a:r>
            <a:r>
              <a:rPr lang="en-US" sz="2800" b="1" dirty="0"/>
              <a:t>Implement ensemble method to combine multiple </a:t>
            </a:r>
            <a:r>
              <a:rPr lang="en-US" sz="2800" b="1" dirty="0" smtClean="0"/>
              <a:t>algorithms</a:t>
            </a:r>
          </a:p>
          <a:p>
            <a:r>
              <a:rPr lang="en-GB" sz="2800" dirty="0" smtClean="0"/>
              <a:t> </a:t>
            </a:r>
            <a:r>
              <a:rPr lang="en-US" sz="2800" b="1" dirty="0"/>
              <a:t>Create a UI to include the end to end flow of training the algorithm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dirty="0" smtClean="0"/>
              <a:t> </a:t>
            </a:r>
            <a:r>
              <a:rPr lang="en-US" sz="2800" b="1" dirty="0"/>
              <a:t>Integrate it to the WSO2 Machine Learner</a:t>
            </a:r>
            <a:r>
              <a:rPr lang="en-US" sz="2800" b="1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112135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 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Area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b="1" dirty="0" smtClean="0"/>
              <a:t>Data </a:t>
            </a:r>
            <a:r>
              <a:rPr lang="en-US" sz="2800" b="1" dirty="0"/>
              <a:t>mining </a:t>
            </a:r>
            <a:endParaRPr lang="en-US" sz="2800" b="1" dirty="0" smtClean="0"/>
          </a:p>
          <a:p>
            <a:pPr lvl="0">
              <a:buNone/>
            </a:pPr>
            <a:r>
              <a:rPr lang="en-US" b="1" dirty="0" smtClean="0"/>
              <a:t>uncovers relationships between measurable variables</a:t>
            </a:r>
            <a:endParaRPr lang="en-US" b="1" dirty="0" smtClean="0"/>
          </a:p>
          <a:p>
            <a:r>
              <a:rPr lang="en-US" sz="2800" b="1" dirty="0"/>
              <a:t>Predictive Analytics – To predict future </a:t>
            </a:r>
            <a:r>
              <a:rPr lang="en-US" sz="2800" b="1" dirty="0" smtClean="0"/>
              <a:t>outcomes</a:t>
            </a:r>
          </a:p>
          <a:p>
            <a:pPr>
              <a:buNone/>
            </a:pPr>
            <a:r>
              <a:rPr lang="en-US" b="1" dirty="0" smtClean="0"/>
              <a:t>surmises outcomes from measurable </a:t>
            </a:r>
            <a:r>
              <a:rPr lang="en-US" b="1" dirty="0" smtClean="0"/>
              <a:t>variables</a:t>
            </a:r>
            <a:endParaRPr lang="en-US" dirty="0"/>
          </a:p>
          <a:p>
            <a:pPr marL="68580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2669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345</TotalTime>
  <Words>813</Words>
  <Application>Microsoft Office PowerPoint</Application>
  <PresentationFormat>Custom</PresentationFormat>
  <Paragraphs>112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Damask</vt:lpstr>
      <vt:lpstr>Microsoft Office Word Document</vt:lpstr>
      <vt:lpstr>Slide 1</vt:lpstr>
      <vt:lpstr>Team Members</vt:lpstr>
      <vt:lpstr>Introduction</vt:lpstr>
      <vt:lpstr>Research Problem</vt:lpstr>
      <vt:lpstr>Research GAp</vt:lpstr>
      <vt:lpstr>Objectives</vt:lpstr>
      <vt:lpstr>SPECIFIC OBJECTIVES </vt:lpstr>
      <vt:lpstr>Specific Objectives cont.</vt:lpstr>
      <vt:lpstr>Research Area</vt:lpstr>
      <vt:lpstr>Research Methodology.</vt:lpstr>
      <vt:lpstr>Design of the system</vt:lpstr>
      <vt:lpstr>Tools and Techniques</vt:lpstr>
      <vt:lpstr>DESCRIPTION OF PERSONAL AND FACILITIES</vt:lpstr>
      <vt:lpstr>Slide 14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Repair &amp; Maintenance Management System (RMMS)</dc:title>
  <dc:creator>Isuri</dc:creator>
  <cp:lastModifiedBy>Heshani</cp:lastModifiedBy>
  <cp:revision>38</cp:revision>
  <dcterms:created xsi:type="dcterms:W3CDTF">2015-02-17T17:01:00Z</dcterms:created>
  <dcterms:modified xsi:type="dcterms:W3CDTF">2016-03-09T03:52:12Z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