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brcsrv007\zoubeidiGroup\Randy\qPCR\March%202015\03-18-2015%20E8a%20-%20shRB1%20clones%20-%20BRN2%20NEPC%20RB1-ViiA7-expo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BRN2</a:t>
            </a:r>
            <a:r>
              <a:rPr lang="en-US" sz="1200" baseline="0"/>
              <a:t> (B-actin)</a:t>
            </a:r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Sheet1!$P$3:$P$7</c:f>
                <c:numCache>
                  <c:formatCode>General</c:formatCode>
                  <c:ptCount val="5"/>
                  <c:pt idx="0">
                    <c:v>0.17604224841915039</c:v>
                  </c:pt>
                  <c:pt idx="1">
                    <c:v>0.3154904975428785</c:v>
                  </c:pt>
                  <c:pt idx="2">
                    <c:v>9.9176249778996639E-3</c:v>
                  </c:pt>
                  <c:pt idx="3">
                    <c:v>1.9393594218238386E-2</c:v>
                  </c:pt>
                  <c:pt idx="4">
                    <c:v>0.13389406156445283</c:v>
                  </c:pt>
                </c:numCache>
              </c:numRef>
            </c:plus>
            <c:minus>
              <c:numRef>
                <c:f>Sheet1!$O$3:$O$7</c:f>
                <c:numCache>
                  <c:formatCode>General</c:formatCode>
                  <c:ptCount val="5"/>
                  <c:pt idx="0">
                    <c:v>0.14969041176521369</c:v>
                  </c:pt>
                  <c:pt idx="1">
                    <c:v>0.30657831480696629</c:v>
                  </c:pt>
                  <c:pt idx="2">
                    <c:v>9.6935985545205661E-3</c:v>
                  </c:pt>
                  <c:pt idx="3">
                    <c:v>1.9050662734631629E-2</c:v>
                  </c:pt>
                  <c:pt idx="4">
                    <c:v>0.13130674149938226</c:v>
                  </c:pt>
                </c:numCache>
              </c:numRef>
            </c:minus>
          </c:errBars>
          <c:cat>
            <c:strRef>
              <c:f>Sheet1!$A$3:$A$7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Sheet1!$N$3:$N$7</c:f>
              <c:numCache>
                <c:formatCode>General</c:formatCode>
                <c:ptCount val="5"/>
                <c:pt idx="0">
                  <c:v>1</c:v>
                </c:pt>
                <c:pt idx="1">
                  <c:v>10.852845811216822</c:v>
                </c:pt>
                <c:pt idx="2">
                  <c:v>0.42913453556060693</c:v>
                </c:pt>
                <c:pt idx="3">
                  <c:v>1.0773604650642441</c:v>
                </c:pt>
                <c:pt idx="4">
                  <c:v>6.7951364686166169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4-4C82-8545-B1B04D970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261448"/>
        <c:axId val="369257920"/>
      </c:barChart>
      <c:catAx>
        <c:axId val="369261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257920"/>
        <c:crosses val="autoZero"/>
        <c:auto val="1"/>
        <c:lblAlgn val="ctr"/>
        <c:lblOffset val="100"/>
        <c:noMultiLvlLbl val="0"/>
      </c:catAx>
      <c:valAx>
        <c:axId val="369257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261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SYP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Sheet1!$P$76:$P$80</c:f>
                <c:numCache>
                  <c:formatCode>General</c:formatCode>
                  <c:ptCount val="5"/>
                  <c:pt idx="0">
                    <c:v>5.0032370579038421E-2</c:v>
                  </c:pt>
                  <c:pt idx="1">
                    <c:v>6.8126623973212341E-2</c:v>
                  </c:pt>
                  <c:pt idx="2">
                    <c:v>9.6924517306144264E-2</c:v>
                  </c:pt>
                  <c:pt idx="3">
                    <c:v>2.0893235589954151E-2</c:v>
                  </c:pt>
                  <c:pt idx="4">
                    <c:v>0.10892663068734665</c:v>
                  </c:pt>
                </c:numCache>
              </c:numRef>
            </c:plus>
            <c:minus>
              <c:numRef>
                <c:f>Sheet1!$O$76:$O$80</c:f>
                <c:numCache>
                  <c:formatCode>General</c:formatCode>
                  <c:ptCount val="5"/>
                  <c:pt idx="0">
                    <c:v>4.7648407783322133E-2</c:v>
                  </c:pt>
                  <c:pt idx="1">
                    <c:v>6.4519080805630402E-2</c:v>
                  </c:pt>
                  <c:pt idx="2">
                    <c:v>8.69041820049542E-2</c:v>
                  </c:pt>
                  <c:pt idx="3">
                    <c:v>1.9851933693577406E-2</c:v>
                  </c:pt>
                  <c:pt idx="4">
                    <c:v>9.8307072509718152E-2</c:v>
                  </c:pt>
                </c:numCache>
              </c:numRef>
            </c:minus>
          </c:errBars>
          <c:cat>
            <c:strRef>
              <c:f>Sheet1!$A$76:$A$80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Sheet1!$N$76:$N$80</c:f>
              <c:numCache>
                <c:formatCode>General</c:formatCode>
                <c:ptCount val="5"/>
                <c:pt idx="0">
                  <c:v>1</c:v>
                </c:pt>
                <c:pt idx="1">
                  <c:v>1.2184101348089811</c:v>
                </c:pt>
                <c:pt idx="2">
                  <c:v>0.84060519329278527</c:v>
                </c:pt>
                <c:pt idx="3">
                  <c:v>0.39831976588083651</c:v>
                </c:pt>
                <c:pt idx="4">
                  <c:v>1.0083525135516958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8-4C4D-B355-4DDDE662B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4152504"/>
        <c:axId val="374154072"/>
      </c:barChart>
      <c:catAx>
        <c:axId val="374152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4072"/>
        <c:crosses val="autoZero"/>
        <c:auto val="1"/>
        <c:lblAlgn val="ctr"/>
        <c:lblOffset val="100"/>
        <c:noMultiLvlLbl val="0"/>
      </c:catAx>
      <c:valAx>
        <c:axId val="374154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2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cMYC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Sheet1!$P$84:$P$88</c:f>
                <c:numCache>
                  <c:formatCode>General</c:formatCode>
                  <c:ptCount val="5"/>
                  <c:pt idx="0">
                    <c:v>1.8144603642537893E-2</c:v>
                  </c:pt>
                  <c:pt idx="1">
                    <c:v>5.6415854746580812E-3</c:v>
                  </c:pt>
                  <c:pt idx="2">
                    <c:v>1.4913709495732314E-3</c:v>
                  </c:pt>
                  <c:pt idx="3">
                    <c:v>5.3260203197620648E-4</c:v>
                  </c:pt>
                  <c:pt idx="4">
                    <c:v>6.2352252569555788E-4</c:v>
                  </c:pt>
                </c:numCache>
              </c:numRef>
            </c:plus>
            <c:minus>
              <c:numRef>
                <c:f>Sheet1!$O$84:$O$88</c:f>
                <c:numCache>
                  <c:formatCode>General</c:formatCode>
                  <c:ptCount val="5"/>
                  <c:pt idx="0">
                    <c:v>1.7821244229575428E-2</c:v>
                  </c:pt>
                  <c:pt idx="1">
                    <c:v>5.3171573055204313E-3</c:v>
                  </c:pt>
                  <c:pt idx="2">
                    <c:v>1.4638416208874322E-3</c:v>
                  </c:pt>
                  <c:pt idx="3">
                    <c:v>5.2965704544966075E-4</c:v>
                  </c:pt>
                  <c:pt idx="4">
                    <c:v>6.2011524109401028E-4</c:v>
                  </c:pt>
                </c:numCache>
              </c:numRef>
            </c:minus>
          </c:errBars>
          <c:cat>
            <c:strRef>
              <c:f>Sheet1!$A$84:$A$88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Sheet1!$N$84:$N$88</c:f>
              <c:numCache>
                <c:formatCode>General</c:formatCode>
                <c:ptCount val="5"/>
                <c:pt idx="0">
                  <c:v>1</c:v>
                </c:pt>
                <c:pt idx="1">
                  <c:v>9.2461753555587098E-2</c:v>
                </c:pt>
                <c:pt idx="2">
                  <c:v>7.9302001624653395E-2</c:v>
                </c:pt>
                <c:pt idx="3">
                  <c:v>9.5788695843983154E-2</c:v>
                </c:pt>
                <c:pt idx="4">
                  <c:v>0.11347916789072642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F-4259-86B4-764143396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4156032"/>
        <c:axId val="374154856"/>
      </c:barChart>
      <c:catAx>
        <c:axId val="374156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4856"/>
        <c:crosses val="autoZero"/>
        <c:auto val="1"/>
        <c:lblAlgn val="ctr"/>
        <c:lblOffset val="100"/>
        <c:noMultiLvlLbl val="0"/>
      </c:catAx>
      <c:valAx>
        <c:axId val="374154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6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RB1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Sheet1!$P$92:$P$96</c:f>
                <c:numCache>
                  <c:formatCode>General</c:formatCode>
                  <c:ptCount val="5"/>
                  <c:pt idx="0">
                    <c:v>0.29797351390943394</c:v>
                  </c:pt>
                  <c:pt idx="1">
                    <c:v>0.25035539030747522</c:v>
                  </c:pt>
                  <c:pt idx="2">
                    <c:v>0.12957372164917014</c:v>
                  </c:pt>
                  <c:pt idx="3">
                    <c:v>9.851295190416498E-2</c:v>
                  </c:pt>
                  <c:pt idx="4">
                    <c:v>9.6211665740103092E-2</c:v>
                  </c:pt>
                </c:numCache>
              </c:numRef>
            </c:plus>
            <c:minus>
              <c:numRef>
                <c:f>Sheet1!$O$92:$O$96</c:f>
                <c:numCache>
                  <c:formatCode>General</c:formatCode>
                  <c:ptCount val="5"/>
                  <c:pt idx="0">
                    <c:v>0.22956825444916207</c:v>
                  </c:pt>
                  <c:pt idx="1">
                    <c:v>0.19792419159065622</c:v>
                  </c:pt>
                  <c:pt idx="2">
                    <c:v>0.119339875882289</c:v>
                  </c:pt>
                  <c:pt idx="3">
                    <c:v>9.3192323187609061E-2</c:v>
                  </c:pt>
                  <c:pt idx="4">
                    <c:v>9.1226187911596091E-2</c:v>
                  </c:pt>
                </c:numCache>
              </c:numRef>
            </c:minus>
          </c:errBars>
          <c:cat>
            <c:strRef>
              <c:f>Sheet1!$A$92:$A$96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Sheet1!$N$92:$N$96</c:f>
              <c:numCache>
                <c:formatCode>General</c:formatCode>
                <c:ptCount val="5"/>
                <c:pt idx="0">
                  <c:v>1</c:v>
                </c:pt>
                <c:pt idx="1">
                  <c:v>0.94507448713116837</c:v>
                </c:pt>
                <c:pt idx="2">
                  <c:v>1.5109971570277907</c:v>
                </c:pt>
                <c:pt idx="3">
                  <c:v>1.7254823332158649</c:v>
                </c:pt>
                <c:pt idx="4">
                  <c:v>1.7605180085060306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A-46F2-9350-57D4DC15A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4157208"/>
        <c:axId val="374164264"/>
      </c:barChart>
      <c:catAx>
        <c:axId val="374157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64264"/>
        <c:crosses val="autoZero"/>
        <c:auto val="1"/>
        <c:lblAlgn val="ctr"/>
        <c:lblOffset val="100"/>
        <c:noMultiLvlLbl val="0"/>
      </c:catAx>
      <c:valAx>
        <c:axId val="374164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7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CGA (B-actin)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Sheet1!$P$11:$P$15</c:f>
                <c:numCache>
                  <c:formatCode>General</c:formatCode>
                  <c:ptCount val="5"/>
                  <c:pt idx="0">
                    <c:v>0.12595561138716937</c:v>
                  </c:pt>
                  <c:pt idx="1">
                    <c:v>9.7768954660586438E-3</c:v>
                  </c:pt>
                  <c:pt idx="2">
                    <c:v>0.14054252679284041</c:v>
                  </c:pt>
                  <c:pt idx="3">
                    <c:v>1.887660788473422E-2</c:v>
                  </c:pt>
                  <c:pt idx="4">
                    <c:v>1.6376845993901767E-2</c:v>
                  </c:pt>
                </c:numCache>
              </c:numRef>
            </c:plus>
            <c:minus>
              <c:numRef>
                <c:f>Sheet1!$O$11:$O$15</c:f>
                <c:numCache>
                  <c:formatCode>General</c:formatCode>
                  <c:ptCount val="5"/>
                  <c:pt idx="0">
                    <c:v>0.1118655212633054</c:v>
                  </c:pt>
                  <c:pt idx="1">
                    <c:v>9.7131690370073631E-3</c:v>
                  </c:pt>
                  <c:pt idx="2">
                    <c:v>0.12536776131422811</c:v>
                  </c:pt>
                  <c:pt idx="3">
                    <c:v>1.8348702870355504E-2</c:v>
                  </c:pt>
                  <c:pt idx="4">
                    <c:v>1.6067482920583465E-2</c:v>
                  </c:pt>
                </c:numCache>
              </c:numRef>
            </c:minus>
          </c:errBars>
          <c:cat>
            <c:strRef>
              <c:f>Sheet1!$A$11:$A$15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Sheet1!$N$11:$N$15</c:f>
              <c:numCache>
                <c:formatCode>General</c:formatCode>
                <c:ptCount val="5"/>
                <c:pt idx="0">
                  <c:v>1</c:v>
                </c:pt>
                <c:pt idx="1">
                  <c:v>1.4901923696772479</c:v>
                </c:pt>
                <c:pt idx="2">
                  <c:v>1.1611053876447877</c:v>
                </c:pt>
                <c:pt idx="3">
                  <c:v>0.65610528379784949</c:v>
                </c:pt>
                <c:pt idx="4">
                  <c:v>0.85056917258269782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55-4791-9F7A-37FEFBEC1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366472"/>
        <c:axId val="369366864"/>
      </c:barChart>
      <c:catAx>
        <c:axId val="369366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366864"/>
        <c:crosses val="autoZero"/>
        <c:auto val="1"/>
        <c:lblAlgn val="ctr"/>
        <c:lblOffset val="100"/>
        <c:noMultiLvlLbl val="0"/>
      </c:catAx>
      <c:valAx>
        <c:axId val="369366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366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NSE (B-actin)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Sheet1!$P$19:$P$23</c:f>
                <c:numCache>
                  <c:formatCode>General</c:formatCode>
                  <c:ptCount val="5"/>
                  <c:pt idx="0">
                    <c:v>4.2465512764210622E-2</c:v>
                  </c:pt>
                  <c:pt idx="1">
                    <c:v>0.16475876187577398</c:v>
                  </c:pt>
                  <c:pt idx="2">
                    <c:v>3.2227539759251078E-2</c:v>
                  </c:pt>
                  <c:pt idx="3">
                    <c:v>1.0540560769798396E-2</c:v>
                  </c:pt>
                  <c:pt idx="4">
                    <c:v>2.5640652709027822E-2</c:v>
                  </c:pt>
                </c:numCache>
              </c:numRef>
            </c:plus>
            <c:minus>
              <c:numRef>
                <c:f>Sheet1!$O$19:$O$23</c:f>
                <c:numCache>
                  <c:formatCode>General</c:formatCode>
                  <c:ptCount val="5"/>
                  <c:pt idx="0">
                    <c:v>4.0735652397371647E-2</c:v>
                  </c:pt>
                  <c:pt idx="1">
                    <c:v>0.15834207145921786</c:v>
                  </c:pt>
                  <c:pt idx="2">
                    <c:v>3.1541381915448419E-2</c:v>
                  </c:pt>
                  <c:pt idx="3">
                    <c:v>1.0102635634279267E-2</c:v>
                  </c:pt>
                  <c:pt idx="4">
                    <c:v>2.5331384499170273E-2</c:v>
                  </c:pt>
                </c:numCache>
              </c:numRef>
            </c:minus>
          </c:errBars>
          <c:cat>
            <c:strRef>
              <c:f>Sheet1!$A$19:$A$23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Sheet1!$N$19:$N$23</c:f>
              <c:numCache>
                <c:formatCode>General</c:formatCode>
                <c:ptCount val="5"/>
                <c:pt idx="0">
                  <c:v>1</c:v>
                </c:pt>
                <c:pt idx="1">
                  <c:v>4.0656852602946856</c:v>
                </c:pt>
                <c:pt idx="2">
                  <c:v>1.4814392182831086</c:v>
                </c:pt>
                <c:pt idx="3">
                  <c:v>0.24316358254258083</c:v>
                </c:pt>
                <c:pt idx="4">
                  <c:v>2.1001616457124257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55-B672-240B1A69C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206360"/>
        <c:axId val="370207144"/>
      </c:barChart>
      <c:catAx>
        <c:axId val="370206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0207144"/>
        <c:crosses val="autoZero"/>
        <c:auto val="1"/>
        <c:lblAlgn val="ctr"/>
        <c:lblOffset val="100"/>
        <c:noMultiLvlLbl val="0"/>
      </c:catAx>
      <c:valAx>
        <c:axId val="370207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0206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SYP (B-actin)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Sheet1!$P$27:$P$31</c:f>
                <c:numCache>
                  <c:formatCode>General</c:formatCode>
                  <c:ptCount val="5"/>
                  <c:pt idx="0">
                    <c:v>6.5703545110712414E-2</c:v>
                  </c:pt>
                  <c:pt idx="1">
                    <c:v>5.5874041462832924E-2</c:v>
                  </c:pt>
                  <c:pt idx="2">
                    <c:v>6.0561593424142468E-2</c:v>
                  </c:pt>
                  <c:pt idx="3">
                    <c:v>9.5593297972274005E-3</c:v>
                  </c:pt>
                  <c:pt idx="4">
                    <c:v>5.3099245334320311E-2</c:v>
                  </c:pt>
                </c:numCache>
              </c:numRef>
            </c:plus>
            <c:minus>
              <c:numRef>
                <c:f>Sheet1!$O$27:$O$31</c:f>
                <c:numCache>
                  <c:formatCode>General</c:formatCode>
                  <c:ptCount val="5"/>
                  <c:pt idx="0">
                    <c:v>6.165274143278443E-2</c:v>
                  </c:pt>
                  <c:pt idx="1">
                    <c:v>5.2947275441859287E-2</c:v>
                  </c:pt>
                  <c:pt idx="2">
                    <c:v>5.4231970961749254E-2</c:v>
                  </c:pt>
                  <c:pt idx="3">
                    <c:v>9.0821327012211295E-3</c:v>
                  </c:pt>
                  <c:pt idx="4">
                    <c:v>4.7913035176911922E-2</c:v>
                  </c:pt>
                </c:numCache>
              </c:numRef>
            </c:minus>
          </c:errBars>
          <c:cat>
            <c:strRef>
              <c:f>Sheet1!$A$27:$A$31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Sheet1!$N$27:$N$31</c:f>
              <c:numCache>
                <c:formatCode>General</c:formatCode>
                <c:ptCount val="5"/>
                <c:pt idx="0">
                  <c:v>1</c:v>
                </c:pt>
                <c:pt idx="1">
                  <c:v>1.0108010828956406</c:v>
                </c:pt>
                <c:pt idx="2">
                  <c:v>0.5188894907222602</c:v>
                </c:pt>
                <c:pt idx="3">
                  <c:v>0.18193551989263418</c:v>
                </c:pt>
                <c:pt idx="4">
                  <c:v>0.49055975989259271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2-445C-AFA5-F2CE58023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837664"/>
        <c:axId val="369838056"/>
      </c:barChart>
      <c:catAx>
        <c:axId val="369837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838056"/>
        <c:crosses val="autoZero"/>
        <c:auto val="1"/>
        <c:lblAlgn val="ctr"/>
        <c:lblOffset val="100"/>
        <c:noMultiLvlLbl val="0"/>
      </c:catAx>
      <c:valAx>
        <c:axId val="369838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837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cMYC (B-actin)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Sheet1!$P$35:$P$39</c:f>
                <c:numCache>
                  <c:formatCode>General</c:formatCode>
                  <c:ptCount val="5"/>
                  <c:pt idx="0">
                    <c:v>4.5611154260740472E-2</c:v>
                  </c:pt>
                  <c:pt idx="1">
                    <c:v>4.6352054003027943E-3</c:v>
                  </c:pt>
                  <c:pt idx="2">
                    <c:v>1.2388115849921028E-3</c:v>
                  </c:pt>
                  <c:pt idx="3">
                    <c:v>2.7547978039997589E-4</c:v>
                  </c:pt>
                  <c:pt idx="4">
                    <c:v>4.6511973389450761E-4</c:v>
                  </c:pt>
                </c:numCache>
              </c:numRef>
            </c:plus>
            <c:minus>
              <c:numRef>
                <c:f>Sheet1!$O$35:$O$39</c:f>
                <c:numCache>
                  <c:formatCode>General</c:formatCode>
                  <c:ptCount val="5"/>
                  <c:pt idx="0">
                    <c:v>4.3621526104499209E-2</c:v>
                  </c:pt>
                  <c:pt idx="1">
                    <c:v>4.3710724012149677E-3</c:v>
                  </c:pt>
                  <c:pt idx="2">
                    <c:v>1.2082349494485292E-3</c:v>
                  </c:pt>
                  <c:pt idx="3">
                    <c:v>2.737561122603191E-4</c:v>
                  </c:pt>
                  <c:pt idx="4">
                    <c:v>4.6123384609222245E-4</c:v>
                  </c:pt>
                </c:numCache>
              </c:numRef>
            </c:minus>
          </c:errBars>
          <c:cat>
            <c:strRef>
              <c:f>Sheet1!$A$35:$A$39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Sheet1!$N$35:$N$39</c:f>
              <c:numCache>
                <c:formatCode>General</c:formatCode>
                <c:ptCount val="5"/>
                <c:pt idx="0">
                  <c:v>1</c:v>
                </c:pt>
                <c:pt idx="1">
                  <c:v>7.6706880507908581E-2</c:v>
                </c:pt>
                <c:pt idx="2">
                  <c:v>4.8951607204667777E-2</c:v>
                </c:pt>
                <c:pt idx="3">
                  <c:v>4.3752200294840879E-2</c:v>
                </c:pt>
                <c:pt idx="4">
                  <c:v>5.5207194512965338E-2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4-4E06-AC81-68D7011EB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836880"/>
        <c:axId val="368654592"/>
      </c:barChart>
      <c:catAx>
        <c:axId val="36983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8654592"/>
        <c:crosses val="autoZero"/>
        <c:auto val="1"/>
        <c:lblAlgn val="ctr"/>
        <c:lblOffset val="100"/>
        <c:noMultiLvlLbl val="0"/>
      </c:catAx>
      <c:valAx>
        <c:axId val="368654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9836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RB1 (B-actin)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Sheet1!$P$43:$P$47</c:f>
                <c:numCache>
                  <c:formatCode>General</c:formatCode>
                  <c:ptCount val="5"/>
                  <c:pt idx="0">
                    <c:v>0.30210053772377066</c:v>
                  </c:pt>
                  <c:pt idx="1">
                    <c:v>0.20755858258056736</c:v>
                  </c:pt>
                  <c:pt idx="2">
                    <c:v>8.167524022267536E-2</c:v>
                  </c:pt>
                  <c:pt idx="3">
                    <c:v>4.5061389773893623E-2</c:v>
                  </c:pt>
                  <c:pt idx="4">
                    <c:v>4.7148066742917938E-2</c:v>
                  </c:pt>
                </c:numCache>
              </c:numRef>
            </c:plus>
            <c:minus>
              <c:numRef>
                <c:f>Sheet1!$O$43:$O$47</c:f>
                <c:numCache>
                  <c:formatCode>General</c:formatCode>
                  <c:ptCount val="5"/>
                  <c:pt idx="0">
                    <c:v>0.23201014742830761</c:v>
                  </c:pt>
                  <c:pt idx="1">
                    <c:v>0.16411301419631197</c:v>
                  </c:pt>
                  <c:pt idx="2">
                    <c:v>7.5098993704200034E-2</c:v>
                  </c:pt>
                  <c:pt idx="3">
                    <c:v>4.2624331002770077E-2</c:v>
                  </c:pt>
                  <c:pt idx="4">
                    <c:v>4.4688064905331615E-2</c:v>
                  </c:pt>
                </c:numCache>
              </c:numRef>
            </c:minus>
          </c:errBars>
          <c:cat>
            <c:strRef>
              <c:f>Sheet1!$A$43:$A$47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Sheet1!$N$43:$N$47</c:f>
              <c:numCache>
                <c:formatCode>General</c:formatCode>
                <c:ptCount val="5"/>
                <c:pt idx="0">
                  <c:v>1</c:v>
                </c:pt>
                <c:pt idx="1">
                  <c:v>0.78404002701355857</c:v>
                </c:pt>
                <c:pt idx="2">
                  <c:v>0.93270961391723139</c:v>
                </c:pt>
                <c:pt idx="3">
                  <c:v>0.78812690769932769</c:v>
                </c:pt>
                <c:pt idx="4">
                  <c:v>0.85648548491968157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00-A64D-BCDAF79B8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656160"/>
        <c:axId val="368657728"/>
      </c:barChart>
      <c:catAx>
        <c:axId val="368656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8657728"/>
        <c:crosses val="autoZero"/>
        <c:auto val="1"/>
        <c:lblAlgn val="ctr"/>
        <c:lblOffset val="100"/>
        <c:noMultiLvlLbl val="0"/>
      </c:catAx>
      <c:valAx>
        <c:axId val="368657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68656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BRN2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Sheet1!$P$52:$P$56</c:f>
                <c:numCache>
                  <c:formatCode>General</c:formatCode>
                  <c:ptCount val="5"/>
                  <c:pt idx="0">
                    <c:v>0.16991818364982247</c:v>
                  </c:pt>
                  <c:pt idx="1">
                    <c:v>0.39535170782091633</c:v>
                  </c:pt>
                  <c:pt idx="2">
                    <c:v>1.0957251272436519E-2</c:v>
                  </c:pt>
                  <c:pt idx="3">
                    <c:v>4.1873152106163047E-2</c:v>
                  </c:pt>
                  <c:pt idx="4">
                    <c:v>0.26008640207241385</c:v>
                  </c:pt>
                </c:numCache>
              </c:numRef>
            </c:plus>
            <c:minus>
              <c:numRef>
                <c:f>Sheet1!$O$52:$O$56</c:f>
                <c:numCache>
                  <c:formatCode>General</c:formatCode>
                  <c:ptCount val="5"/>
                  <c:pt idx="0">
                    <c:v>0.1452393731668693</c:v>
                  </c:pt>
                  <c:pt idx="1">
                    <c:v>0.38375418316384646</c:v>
                  </c:pt>
                  <c:pt idx="2">
                    <c:v>1.0787230910772827E-2</c:v>
                  </c:pt>
                  <c:pt idx="3">
                    <c:v>4.1142763949757022E-2</c:v>
                  </c:pt>
                  <c:pt idx="4">
                    <c:v>0.25533191037177438</c:v>
                  </c:pt>
                </c:numCache>
              </c:numRef>
            </c:minus>
          </c:errBars>
          <c:cat>
            <c:strRef>
              <c:f>Sheet1!$A$52:$A$56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Sheet1!$N$52:$N$56</c:f>
              <c:numCache>
                <c:formatCode>General</c:formatCode>
                <c:ptCount val="5"/>
                <c:pt idx="0">
                  <c:v>1</c:v>
                </c:pt>
                <c:pt idx="1">
                  <c:v>13.081918442375665</c:v>
                </c:pt>
                <c:pt idx="2">
                  <c:v>0.69520143626616393</c:v>
                </c:pt>
                <c:pt idx="3">
                  <c:v>2.3587146065095159</c:v>
                </c:pt>
                <c:pt idx="4">
                  <c:v>13.967498963952057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0-4F64-B023-6EE4B3BB4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21256"/>
        <c:axId val="373016552"/>
      </c:barChart>
      <c:catAx>
        <c:axId val="373021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3016552"/>
        <c:crosses val="autoZero"/>
        <c:auto val="1"/>
        <c:lblAlgn val="ctr"/>
        <c:lblOffset val="100"/>
        <c:noMultiLvlLbl val="0"/>
      </c:catAx>
      <c:valAx>
        <c:axId val="373016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3021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CGA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Sheet1!$P$60:$P$64</c:f>
                <c:numCache>
                  <c:formatCode>General</c:formatCode>
                  <c:ptCount val="5"/>
                  <c:pt idx="0">
                    <c:v>0.11783025982222139</c:v>
                  </c:pt>
                  <c:pt idx="1">
                    <c:v>1.877350794051913E-2</c:v>
                  </c:pt>
                  <c:pt idx="2">
                    <c:v>0.22510753051868004</c:v>
                  </c:pt>
                  <c:pt idx="3">
                    <c:v>4.1101463217557921E-2</c:v>
                  </c:pt>
                  <c:pt idx="4">
                    <c:v>3.1722744821590432E-2</c:v>
                  </c:pt>
                </c:numCache>
              </c:numRef>
            </c:plus>
            <c:minus>
              <c:numRef>
                <c:f>Sheet1!$O$60:$O$64</c:f>
                <c:numCache>
                  <c:formatCode>General</c:formatCode>
                  <c:ptCount val="5"/>
                  <c:pt idx="0">
                    <c:v>0.10540979615363155</c:v>
                  </c:pt>
                  <c:pt idx="1">
                    <c:v>1.8579327588847727E-2</c:v>
                  </c:pt>
                  <c:pt idx="2">
                    <c:v>0.20104731728705993</c:v>
                  </c:pt>
                  <c:pt idx="3">
                    <c:v>3.9958125597582717E-2</c:v>
                  </c:pt>
                  <c:pt idx="4">
                    <c:v>3.1157414772157388E-2</c:v>
                  </c:pt>
                </c:numCache>
              </c:numRef>
            </c:minus>
          </c:errBars>
          <c:cat>
            <c:strRef>
              <c:f>Sheet1!$A$60:$A$64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Sheet1!$N$60:$N$64</c:f>
              <c:numCache>
                <c:formatCode>General</c:formatCode>
                <c:ptCount val="5"/>
                <c:pt idx="0">
                  <c:v>1</c:v>
                </c:pt>
                <c:pt idx="1">
                  <c:v>1.7962638908423367</c:v>
                </c:pt>
                <c:pt idx="2">
                  <c:v>1.8810001672145438</c:v>
                </c:pt>
                <c:pt idx="3">
                  <c:v>1.4364413457568039</c:v>
                </c:pt>
                <c:pt idx="4">
                  <c:v>1.7483569449543426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3-42DA-9163-445D7C0F0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18512"/>
        <c:axId val="374148976"/>
      </c:barChart>
      <c:catAx>
        <c:axId val="373018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48976"/>
        <c:crosses val="autoZero"/>
        <c:auto val="1"/>
        <c:lblAlgn val="ctr"/>
        <c:lblOffset val="100"/>
        <c:noMultiLvlLbl val="0"/>
      </c:catAx>
      <c:valAx>
        <c:axId val="374148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301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200"/>
              <a:t>NSE (GAPDH)</a:t>
            </a:r>
            <a:endParaRPr lang="en-US" sz="1200" baseline="0"/>
          </a:p>
        </c:rich>
      </c:tx>
      <c:layout>
        <c:manualLayout>
          <c:xMode val="edge"/>
          <c:yMode val="edge"/>
          <c:x val="0.40108727034120734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Sheet1!$P$68:$P$72</c:f>
                <c:numCache>
                  <c:formatCode>General</c:formatCode>
                  <c:ptCount val="5"/>
                  <c:pt idx="0">
                    <c:v>8.0108511351597578E-3</c:v>
                  </c:pt>
                  <c:pt idx="1">
                    <c:v>0.20275142328824902</c:v>
                  </c:pt>
                  <c:pt idx="2">
                    <c:v>3.2927412114278187E-2</c:v>
                  </c:pt>
                  <c:pt idx="3">
                    <c:v>2.3020245250338189E-2</c:v>
                  </c:pt>
                  <c:pt idx="4">
                    <c:v>4.4864319281247234E-2</c:v>
                  </c:pt>
                </c:numCache>
              </c:numRef>
            </c:plus>
            <c:minus>
              <c:numRef>
                <c:f>Sheet1!$O$68:$O$72</c:f>
                <c:numCache>
                  <c:formatCode>General</c:formatCode>
                  <c:ptCount val="5"/>
                  <c:pt idx="0">
                    <c:v>7.9471873999554798E-3</c:v>
                  </c:pt>
                  <c:pt idx="1">
                    <c:v>0.19469651624863005</c:v>
                  </c:pt>
                  <c:pt idx="2">
                    <c:v>3.2481759848543401E-2</c:v>
                  </c:pt>
                  <c:pt idx="3">
                    <c:v>2.2066082856902924E-2</c:v>
                  </c:pt>
                  <c:pt idx="4">
                    <c:v>4.4402854264530944E-2</c:v>
                  </c:pt>
                </c:numCache>
              </c:numRef>
            </c:minus>
          </c:errBars>
          <c:cat>
            <c:strRef>
              <c:f>Sheet1!$A$68:$A$72</c:f>
              <c:strCache>
                <c:ptCount val="5"/>
                <c:pt idx="0">
                  <c:v>shCTR</c:v>
                </c:pt>
                <c:pt idx="1">
                  <c:v>shRB1 A</c:v>
                </c:pt>
                <c:pt idx="2">
                  <c:v>shRB1 B</c:v>
                </c:pt>
                <c:pt idx="3">
                  <c:v>shRB1 C</c:v>
                </c:pt>
                <c:pt idx="4">
                  <c:v>shRB1 D</c:v>
                </c:pt>
              </c:strCache>
            </c:strRef>
          </c:cat>
          <c:val>
            <c:numRef>
              <c:f>Sheet1!$N$68:$N$72</c:f>
              <c:numCache>
                <c:formatCode>General</c:formatCode>
                <c:ptCount val="5"/>
                <c:pt idx="0">
                  <c:v>1</c:v>
                </c:pt>
                <c:pt idx="1">
                  <c:v>4.9007388396298088</c:v>
                </c:pt>
                <c:pt idx="2">
                  <c:v>2.3999435770090494</c:v>
                </c:pt>
                <c:pt idx="3">
                  <c:v>0.53236916752849872</c:v>
                </c:pt>
                <c:pt idx="4">
                  <c:v>4.3169119187082474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2-448F-84DA-8383EEDB4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4157992"/>
        <c:axId val="374153680"/>
      </c:barChart>
      <c:catAx>
        <c:axId val="374157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3680"/>
        <c:crosses val="autoZero"/>
        <c:auto val="1"/>
        <c:lblAlgn val="ctr"/>
        <c:lblOffset val="100"/>
        <c:noMultiLvlLbl val="0"/>
      </c:catAx>
      <c:valAx>
        <c:axId val="374153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4157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DAE8-3ABD-497F-B9FC-7CAB6855BCCB}" type="datetimeFigureOut">
              <a:rPr lang="en-CA" smtClean="0"/>
              <a:t>2017-05-10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DCFF8-0215-4F8C-85F4-3D0699B65A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-samples given by Jenna:</a:t>
            </a:r>
            <a:r>
              <a:rPr lang="en-CA" baseline="0" dirty="0"/>
              <a:t> 1 </a:t>
            </a:r>
            <a:r>
              <a:rPr lang="en-CA" baseline="0" dirty="0" err="1"/>
              <a:t>shCTR</a:t>
            </a:r>
            <a:r>
              <a:rPr lang="en-CA" baseline="0" dirty="0"/>
              <a:t> and 4 shRB1 clones. NCAM1 did not amplify completely in any of the samples, and when it did, the CV was very high.</a:t>
            </a:r>
          </a:p>
          <a:p>
            <a:r>
              <a:rPr lang="en-CA" baseline="0" dirty="0"/>
              <a:t>-shRB1 clones do not show any significant decrease in RB1.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CFF8-0215-4F8C-85F4-3D0699B65A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55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-samples given by Jenna:</a:t>
            </a:r>
            <a:r>
              <a:rPr lang="en-CA" baseline="0"/>
              <a:t> 1 shCTR and 4 shRB1 clones. NCAM1 did not amplify completely in any of the samples, and when it did, the CV was very high.</a:t>
            </a:r>
          </a:p>
          <a:p>
            <a:r>
              <a:rPr lang="en-CA" baseline="0"/>
              <a:t>-shRB1 clones do not show any significant decrease in RB1. If anything, the results show a significant increase in RB1 for clones B, C, and 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CFF8-0215-4F8C-85F4-3D0699B65A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8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7E94-B28E-4E50-B3E5-7B3B1E5B82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FECA-F115-4239-8639-3F27EF0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087" y="178713"/>
            <a:ext cx="1229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50" b="1" dirty="0"/>
              <a:t>E8a: shRB1 Clones</a:t>
            </a:r>
          </a:p>
          <a:p>
            <a:pPr algn="ctr"/>
            <a:r>
              <a:rPr lang="en-CA" sz="1050" b="1" dirty="0"/>
              <a:t>(B-actin Control)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113744"/>
              </p:ext>
            </p:extLst>
          </p:nvPr>
        </p:nvGraphicFramePr>
        <p:xfrm>
          <a:off x="0" y="-127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996180"/>
              </p:ext>
            </p:extLst>
          </p:nvPr>
        </p:nvGraphicFramePr>
        <p:xfrm>
          <a:off x="0" y="23622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023140"/>
              </p:ext>
            </p:extLst>
          </p:nvPr>
        </p:nvGraphicFramePr>
        <p:xfrm>
          <a:off x="25400" y="50326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419951"/>
              </p:ext>
            </p:extLst>
          </p:nvPr>
        </p:nvGraphicFramePr>
        <p:xfrm>
          <a:off x="5257800" y="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362639"/>
              </p:ext>
            </p:extLst>
          </p:nvPr>
        </p:nvGraphicFramePr>
        <p:xfrm>
          <a:off x="5257800" y="23622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84979"/>
              </p:ext>
            </p:extLst>
          </p:nvPr>
        </p:nvGraphicFramePr>
        <p:xfrm>
          <a:off x="5212311" y="50453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396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690" y="178713"/>
            <a:ext cx="12266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50" b="1" dirty="0"/>
              <a:t>E8a: shRB1 Clones</a:t>
            </a:r>
          </a:p>
          <a:p>
            <a:pPr algn="ctr"/>
            <a:r>
              <a:rPr lang="en-CA" sz="1050" b="1" dirty="0"/>
              <a:t>(GAPDH Control)</a:t>
            </a:r>
          </a:p>
          <a:p>
            <a:pPr algn="ctr"/>
            <a:r>
              <a:rPr lang="en-CA" sz="1050" b="1">
                <a:solidFill>
                  <a:srgbClr val="FF0000"/>
                </a:solidFill>
              </a:rPr>
              <a:t>*Preferred CTR*</a:t>
            </a:r>
            <a:endParaRPr lang="en-CA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11655"/>
              </p:ext>
            </p:extLst>
          </p:nvPr>
        </p:nvGraphicFramePr>
        <p:xfrm>
          <a:off x="0" y="381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689713"/>
              </p:ext>
            </p:extLst>
          </p:nvPr>
        </p:nvGraphicFramePr>
        <p:xfrm>
          <a:off x="0" y="25908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154"/>
              </p:ext>
            </p:extLst>
          </p:nvPr>
        </p:nvGraphicFramePr>
        <p:xfrm>
          <a:off x="0" y="50326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685293"/>
              </p:ext>
            </p:extLst>
          </p:nvPr>
        </p:nvGraphicFramePr>
        <p:xfrm>
          <a:off x="5184000" y="381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367824"/>
              </p:ext>
            </p:extLst>
          </p:nvPr>
        </p:nvGraphicFramePr>
        <p:xfrm>
          <a:off x="5127272" y="2619001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500808"/>
              </p:ext>
            </p:extLst>
          </p:nvPr>
        </p:nvGraphicFramePr>
        <p:xfrm>
          <a:off x="5186911" y="5058000"/>
          <a:ext cx="39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00844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Jama</dc:creator>
  <cp:lastModifiedBy>Randy</cp:lastModifiedBy>
  <cp:revision>5</cp:revision>
  <dcterms:created xsi:type="dcterms:W3CDTF">2015-03-18T16:40:40Z</dcterms:created>
  <dcterms:modified xsi:type="dcterms:W3CDTF">2017-05-11T01:15:21Z</dcterms:modified>
</cp:coreProperties>
</file>