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  <p:sldMasterId id="2147483766" r:id="rId3"/>
  </p:sldMasterIdLst>
  <p:sldIdLst>
    <p:sldId id="256" r:id="rId4"/>
    <p:sldId id="273" r:id="rId5"/>
    <p:sldId id="259" r:id="rId6"/>
    <p:sldId id="278" r:id="rId7"/>
    <p:sldId id="280" r:id="rId8"/>
    <p:sldId id="281" r:id="rId9"/>
    <p:sldId id="282" r:id="rId10"/>
    <p:sldId id="283" r:id="rId11"/>
    <p:sldId id="284" r:id="rId12"/>
    <p:sldId id="294" r:id="rId13"/>
    <p:sldId id="285" r:id="rId14"/>
    <p:sldId id="296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3BC80-0AD7-B94E-8B47-32FFDF028CEE}" v="35" dt="2023-03-07T21:48:01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/>
    <p:restoredTop sz="96197"/>
  </p:normalViewPr>
  <p:slideViewPr>
    <p:cSldViewPr snapToGrid="0" snapToObjects="1" showGuides="1">
      <p:cViewPr varScale="1">
        <p:scale>
          <a:sx n="81" d="100"/>
          <a:sy n="81" d="100"/>
        </p:scale>
        <p:origin x="216" y="99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723900"/>
            <a:ext cx="4914902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3" y="2137720"/>
            <a:ext cx="4914899" cy="39963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">
            <a:extLst>
              <a:ext uri="{FF2B5EF4-FFF2-40B4-BE49-F238E27FC236}">
                <a16:creationId xmlns:a16="http://schemas.microsoft.com/office/drawing/2014/main" id="{D28201E0-ECE5-5740-8BD7-587F8CE06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5" y="723900"/>
            <a:ext cx="5181595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B004E0FF-BEED-3B4E-A882-FFEBAD67D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723900"/>
            <a:ext cx="0" cy="541020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6EE183F7-9FE1-824F-8D0B-C742E4DD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9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52">
          <p15:clr>
            <a:srgbClr val="9FCC3B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Picture with Cont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197" y="723900"/>
            <a:ext cx="4914902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137720"/>
            <a:ext cx="4914899" cy="39963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">
            <a:extLst>
              <a:ext uri="{FF2B5EF4-FFF2-40B4-BE49-F238E27FC236}">
                <a16:creationId xmlns:a16="http://schemas.microsoft.com/office/drawing/2014/main" id="{D28201E0-ECE5-5740-8BD7-587F8CE06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723900"/>
            <a:ext cx="5181595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B004E0FF-BEED-3B4E-A882-FFEBAD67D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723900"/>
            <a:ext cx="0" cy="541020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9C45C62A-74E1-3E43-8B94-E38FAFFBA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531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33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28">
          <p15:clr>
            <a:srgbClr val="9FCC3B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8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60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8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88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900" y="723900"/>
            <a:ext cx="5181600" cy="541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1" y="1104900"/>
            <a:ext cx="4420688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2590199"/>
            <a:ext cx="4420688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4D32B8DB-4103-D04F-A537-D2BFA6A8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4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7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75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5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4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7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75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6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5411" y="723900"/>
            <a:ext cx="5181600" cy="541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412" y="1104900"/>
            <a:ext cx="4420688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12" y="2590199"/>
            <a:ext cx="4420688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4D32B8DB-4103-D04F-A537-D2BFA6A8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6411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54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4298064-BE41-C845-A0B4-6E318CAC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47B8A0-EC63-654B-80C9-E5D588EA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2CDC893-B522-634E-ADAB-3E10420C8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2A1156AC-B410-C648-AFC9-C8F069821267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832" r:id="rId2"/>
    <p:sldLayoutId id="2147483769" r:id="rId3"/>
    <p:sldLayoutId id="2147483771" r:id="rId4"/>
    <p:sldLayoutId id="2147483770" r:id="rId5"/>
    <p:sldLayoutId id="2147483772" r:id="rId6"/>
    <p:sldLayoutId id="2147483775" r:id="rId7"/>
    <p:sldLayoutId id="2147483774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5" pos="3960">
          <p15:clr>
            <a:srgbClr val="5ACBF0"/>
          </p15:clr>
        </p15:guide>
        <p15:guide id="6" pos="3720">
          <p15:clr>
            <a:srgbClr val="5ACBF0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Ultra-low dose PET imaging using Bayesian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By Randyll Pandohie </a:t>
            </a:r>
          </a:p>
          <a:p>
            <a:pPr algn="ctr"/>
            <a:r>
              <a:rPr lang="en-US" b="1" i="0" dirty="0">
                <a:effectLst/>
                <a:latin typeface="Open Sans" panose="020B0606030504020204" pitchFamily="34" charset="0"/>
              </a:rPr>
              <a:t>STA 7348 - Bayesian Modeling and Computation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7083E-F838-CE01-8ECD-2DCAA8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Goal and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A9BF6-B2E0-EC6D-287F-FEC1899F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1CE7D9-56F3-6F48-C674-8AB47C563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94" y="2538770"/>
            <a:ext cx="47625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7B3-67D4-F150-5D85-18567B63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Bayesian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EDC7A-FFE4-932E-2C64-D282B40E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94774"/>
            <a:ext cx="7772400" cy="33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7B3-67D4-F150-5D85-18567B63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Bayesian Theory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56AB8-F469-9261-86AE-F786BBB3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89" y="2538770"/>
            <a:ext cx="7839827" cy="3214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10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7B3-67D4-F150-5D85-18567B63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3B37C-51E7-D8ED-15D8-A92ACC893BCF}"/>
              </a:ext>
            </a:extLst>
          </p:cNvPr>
          <p:cNvSpPr txBox="1"/>
          <p:nvPr/>
        </p:nvSpPr>
        <p:spPr>
          <a:xfrm>
            <a:off x="488050" y="2837934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Lucida Grande" panose="020B0600040502020204" pitchFamily="34" charset="0"/>
              </a:rPr>
              <a:t>Metropolis-Hastings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17663-00AD-0834-9B00-EB27AF5A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4" y="2035806"/>
            <a:ext cx="5499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F31-B600-894A-93F8-508A32AA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DF25-EC16-A44A-AF96-05A2C88C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Introduction - Background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dirty="0"/>
              <a:t> Model, Goal, and Data Set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</a:rPr>
              <a:t>Bayesian Theory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</a:rPr>
              <a:t>Analysis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340FF-E5FE-D648-B144-FD8F5F4089B2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The major challenge in medical imaging is obtaining an image without any significant information. </a:t>
            </a:r>
          </a:p>
          <a:p>
            <a:pPr algn="l" rtl="0"/>
            <a:r>
              <a:rPr lang="en-US" dirty="0"/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images obtained may be corrupted by noise or artifacts during the process of acquisition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processing. Medical images poses signal dependent noises in which we cannot use conventional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image processing</a:t>
            </a:r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9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69-859E-2F4B-A2D6-55364C11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ECCE-4C5E-1D4D-8B1A-523FBFC1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275840"/>
            <a:ext cx="4914899" cy="3858262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Positron emission tomography or (PET) is a visualization tool used for the molecular pathway and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is one of the most sensitive molecular imaging modalities presently in use for clinics and hospitals.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The major uses of PET images is identification of coronary artery disease,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brain tumors and memory disorder</a:t>
            </a:r>
            <a:endParaRPr lang="en-US" sz="1400" b="1" dirty="0"/>
          </a:p>
          <a:p>
            <a:pPr marL="0" indent="0">
              <a:buNone/>
            </a:pPr>
            <a:br>
              <a:rPr lang="en-US" sz="14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1D575-1C67-6D13-83B2-9A33FF15B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3"/>
          <a:stretch/>
        </p:blipFill>
        <p:spPr>
          <a:xfrm>
            <a:off x="247646" y="1828199"/>
            <a:ext cx="6134100" cy="26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EE0B2-5EE5-6779-3977-3D6E666D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SCANS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0C076-38A0-2CDF-16DD-07AE2ECB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The PET images has mixed Poisson and Gaussian noise. It is characterized by a low Signal to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Noise Ratio (SNR) and blurred edges. 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</a:rPr>
              <a:t>PET image reconstruction and enhancements is an ill-posed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inverse problem and the low dose PET imaging makes it even more challenging.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2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7083E-F838-CE01-8ECD-2DCAA8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Goal and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A9BF6-B2E0-EC6D-287F-FEC1899F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goal of this project was to create a Bayesian model to determine firstly the dosage levels and secondly apply a denoising technique. The desirable features of the medical imaging algorithm include the following: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1. Edge Preservation: Abnormalities are often caused by the mass replication of cells in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body.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2. Maintaining Structural Similarity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3. Speed and complexity: images should be computationally efficient and rend the computational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results.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4. Tolerable data requirement: should be able to be easily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3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7083E-F838-CE01-8ECD-2DCAA8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Goal and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A9BF6-B2E0-EC6D-287F-FEC1899F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Bayesian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model that was selected was gamma prior, proposal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poisson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posterior gamma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poisson</a:t>
            </a:r>
            <a:r>
              <a:rPr lang="en-US" b="0" i="0"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Based on the classification a denoising algorithm was applied: TV regularization coding and FISTA + TV regularization coding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7083E-F838-CE01-8ECD-2DCAA8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Goal and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A9BF6-B2E0-EC6D-287F-FEC1899F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training dataset contained .IMA files or slices of the PET image which contained 560 subjects of whole-body 18F-FDG PET imaging, acquired from Siemens Biograph Vision Quadra (n=230) and United Imaging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uEXPLORER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(n=330)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test dataset included 50 subjects of low statistics scanned with Siemens Biograph Vision Quadra and United Imaging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uEXPLORER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3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7083E-F838-CE01-8ECD-2DCAA8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Model, Goal and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A9BF6-B2E0-EC6D-287F-FEC1899F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5971F75-DA23-9B5C-8980-1A2B6CD7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1" y="2989926"/>
            <a:ext cx="2789061" cy="27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46F590-0D5F-4978-F7EB-B4894C1D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67" y="3009975"/>
            <a:ext cx="2789063" cy="27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55C167F-439A-225C-B59D-536371B4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15" y="2989927"/>
            <a:ext cx="2809447" cy="2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10761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ppt/theme/theme3.xml><?xml version="1.0" encoding="utf-8"?>
<a:theme xmlns:a="http://schemas.openxmlformats.org/drawingml/2006/main" name="UCF - Two Column 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42684C81-69DB-A546-AF81-94977D1808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- Title, Divider, Mission Statement and Quotation Slides</Template>
  <TotalTime>215</TotalTime>
  <Words>431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Gotham Book</vt:lpstr>
      <vt:lpstr>Lato</vt:lpstr>
      <vt:lpstr>Lucida Grande</vt:lpstr>
      <vt:lpstr>Open Sans</vt:lpstr>
      <vt:lpstr>UCF - Title, Divider, Mission Statement and Quotation Slides</vt:lpstr>
      <vt:lpstr>UCF - Single Column Content Slides</vt:lpstr>
      <vt:lpstr>UCF - Two Column Content Slides</vt:lpstr>
      <vt:lpstr>Ultra-low dose PET imaging using Bayesian</vt:lpstr>
      <vt:lpstr>CONTENTS</vt:lpstr>
      <vt:lpstr>INTRODUCTION</vt:lpstr>
      <vt:lpstr>PET SCANS</vt:lpstr>
      <vt:lpstr>PET SCANS FEATURES</vt:lpstr>
      <vt:lpstr>Model, Goal and Dataset</vt:lpstr>
      <vt:lpstr>Model, Goal and Dataset</vt:lpstr>
      <vt:lpstr>Model, Goal and Dataset</vt:lpstr>
      <vt:lpstr>Model, Goal and Dataset</vt:lpstr>
      <vt:lpstr>Model, Goal and Dataset</vt:lpstr>
      <vt:lpstr>Bayesian Theory</vt:lpstr>
      <vt:lpstr>Bayesian Theory</vt:lpstr>
      <vt:lpstr>Bayesian Theory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BRAND PPT TEMPLATE</dc:title>
  <dc:subject/>
  <dc:creator>Randyll Pandohie</dc:creator>
  <cp:keywords/>
  <dc:description/>
  <cp:lastModifiedBy>Randyll Pandohie</cp:lastModifiedBy>
  <cp:revision>2</cp:revision>
  <dcterms:created xsi:type="dcterms:W3CDTF">2022-11-20T23:22:08Z</dcterms:created>
  <dcterms:modified xsi:type="dcterms:W3CDTF">2023-03-07T21:51:48Z</dcterms:modified>
  <cp:category/>
</cp:coreProperties>
</file>