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 id="2147483766" r:id="rId3"/>
    <p:sldMasterId id="2147483833" r:id="rId4"/>
  </p:sldMasterIdLst>
  <p:notesMasterIdLst>
    <p:notesMasterId r:id="rId20"/>
  </p:notesMasterIdLst>
  <p:sldIdLst>
    <p:sldId id="256" r:id="rId5"/>
    <p:sldId id="273" r:id="rId6"/>
    <p:sldId id="259" r:id="rId7"/>
    <p:sldId id="279" r:id="rId8"/>
    <p:sldId id="280" r:id="rId9"/>
    <p:sldId id="281" r:id="rId10"/>
    <p:sldId id="282" r:id="rId11"/>
    <p:sldId id="283" r:id="rId12"/>
    <p:sldId id="284" r:id="rId13"/>
    <p:sldId id="278" r:id="rId14"/>
    <p:sldId id="285" r:id="rId15"/>
    <p:sldId id="286" r:id="rId16"/>
    <p:sldId id="287" r:id="rId17"/>
    <p:sldId id="266"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9"/>
    <p:restoredTop sz="71690"/>
  </p:normalViewPr>
  <p:slideViewPr>
    <p:cSldViewPr snapToGrid="0" snapToObjects="1" showGuides="1">
      <p:cViewPr varScale="1">
        <p:scale>
          <a:sx n="82" d="100"/>
          <a:sy n="82" d="100"/>
        </p:scale>
        <p:origin x="168" y="264"/>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92C9C-7E6E-D947-A053-5DF4DDA3AE3E}" type="datetimeFigureOut">
              <a:rPr lang="en-US" smtClean="0"/>
              <a:t>11/26/22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746A5-291F-F846-A326-FEA3756095B1}" type="slidenum">
              <a:rPr lang="en-US" smtClean="0"/>
              <a:t>‹#›</a:t>
            </a:fld>
            <a:endParaRPr lang="en-US"/>
          </a:p>
        </p:txBody>
      </p:sp>
    </p:spTree>
    <p:extLst>
      <p:ext uri="{BB962C8B-B14F-4D97-AF65-F5344CB8AC3E}">
        <p14:creationId xmlns:p14="http://schemas.microsoft.com/office/powerpoint/2010/main" val="34160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analysis of chest x-ray images, all chest radiographs were initially reviewed for quality control by removing all low quality or unreadable scans. The diagnoses for the images were examined by two expert physicians before being cleared for being accepted into the dataset. In order to account for any classification errors, the evaluation set was also vetted by a third expert.</a:t>
            </a:r>
          </a:p>
        </p:txBody>
      </p:sp>
      <p:sp>
        <p:nvSpPr>
          <p:cNvPr id="4" name="Slide Number Placeholder 3"/>
          <p:cNvSpPr>
            <a:spLocks noGrp="1"/>
          </p:cNvSpPr>
          <p:nvPr>
            <p:ph type="sldNum" sz="quarter" idx="5"/>
          </p:nvPr>
        </p:nvSpPr>
        <p:spPr/>
        <p:txBody>
          <a:bodyPr/>
          <a:lstStyle/>
          <a:p>
            <a:fld id="{F32746A5-291F-F846-A326-FEA3756095B1}" type="slidenum">
              <a:rPr lang="en-US" smtClean="0"/>
              <a:t>6</a:t>
            </a:fld>
            <a:endParaRPr lang="en-US"/>
          </a:p>
        </p:txBody>
      </p:sp>
    </p:spTree>
    <p:extLst>
      <p:ext uri="{BB962C8B-B14F-4D97-AF65-F5344CB8AC3E}">
        <p14:creationId xmlns:p14="http://schemas.microsoft.com/office/powerpoint/2010/main" val="175994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SVM</a:t>
            </a:r>
            <a:endParaRPr lang="en-US" dirty="0"/>
          </a:p>
        </p:txBody>
      </p:sp>
      <p:sp>
        <p:nvSpPr>
          <p:cNvPr id="4" name="Slide Number Placeholder 3"/>
          <p:cNvSpPr>
            <a:spLocks noGrp="1"/>
          </p:cNvSpPr>
          <p:nvPr>
            <p:ph type="sldNum" sz="quarter" idx="5"/>
          </p:nvPr>
        </p:nvSpPr>
        <p:spPr/>
        <p:txBody>
          <a:bodyPr/>
          <a:lstStyle/>
          <a:p>
            <a:fld id="{F32746A5-291F-F846-A326-FEA3756095B1}" type="slidenum">
              <a:rPr lang="en-US" smtClean="0"/>
              <a:t>10</a:t>
            </a:fld>
            <a:endParaRPr lang="en-US"/>
          </a:p>
        </p:txBody>
      </p:sp>
    </p:spTree>
    <p:extLst>
      <p:ext uri="{BB962C8B-B14F-4D97-AF65-F5344CB8AC3E}">
        <p14:creationId xmlns:p14="http://schemas.microsoft.com/office/powerpoint/2010/main" val="2638786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5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40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35930"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3"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6286505" y="723900"/>
            <a:ext cx="5181595"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EE183F7-9FE1-824F-8D0B-C742E4DD1386}"/>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49613"/>
      </p:ext>
    </p:extLst>
  </p:cSld>
  <p:clrMapOvr>
    <a:masterClrMapping/>
  </p:clrMapOvr>
  <p:extLst>
    <p:ext uri="{DCECCB84-F9BA-43D5-87BE-67443E8EF086}">
      <p15:sldGuideLst xmlns:p15="http://schemas.microsoft.com/office/powerpoint/2012/main">
        <p15:guide id="1" pos="3552">
          <p15:clr>
            <a:srgbClr val="9FCC3B"/>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quar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553197" y="723900"/>
            <a:ext cx="4914902"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553200" y="2137720"/>
            <a:ext cx="4914899" cy="3996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899" y="723900"/>
            <a:ext cx="5181595"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userDrawn="1"/>
        </p:nvCxnSpPr>
        <p:spPr>
          <a:xfrm flipV="1">
            <a:off x="6096000"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C45C62A-74E1-3E43-8B94-E38FAFFBA3B6}"/>
              </a:ext>
              <a:ext uri="{C183D7F6-B498-43B3-948B-1728B52AA6E4}">
                <adec:decorative xmlns:adec="http://schemas.microsoft.com/office/drawing/2017/decorative" val="1"/>
              </a:ext>
            </a:extLst>
          </p:cNvPr>
          <p:cNvCxnSpPr>
            <a:cxnSpLocks/>
          </p:cNvCxnSpPr>
          <p:nvPr userDrawn="1"/>
        </p:nvCxnSpPr>
        <p:spPr>
          <a:xfrm>
            <a:off x="65531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433608"/>
      </p:ext>
    </p:extLst>
  </p:cSld>
  <p:clrMapOvr>
    <a:masterClrMapping/>
  </p:clrMapOvr>
  <p:extLst>
    <p:ext uri="{DCECCB84-F9BA-43D5-87BE-67443E8EF086}">
      <p15:sldGuideLst xmlns:p15="http://schemas.microsoft.com/office/powerpoint/2012/main">
        <p15:guide id="1" pos="4128">
          <p15:clr>
            <a:srgbClr val="9FCC3B"/>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260160"/>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8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8055"/>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723900"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6286499" y="723900"/>
            <a:ext cx="5181601" cy="5410200"/>
          </a:xfrm>
          <a:solidFill>
            <a:schemeClr val="bg1">
              <a:lumMod val="95000"/>
            </a:schemeClr>
          </a:solidFill>
          <a:ln>
            <a:noFill/>
          </a:ln>
        </p:spPr>
        <p:txBody>
          <a:bodyPr/>
          <a:lstStyle/>
          <a:p>
            <a:endParaRPr lang="en-US" dirty="0"/>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7633"/>
      </p:ext>
    </p:extLst>
  </p:cSld>
  <p:clrMapOvr>
    <a:masterClrMapping/>
  </p:clrMapOvr>
  <p:extLst>
    <p:ext uri="{DCECCB84-F9BA-43D5-87BE-67443E8EF086}">
      <p15:sldGuideLst xmlns:p15="http://schemas.microsoft.com/office/powerpoint/2012/main">
        <p15:guide id="2" pos="3480">
          <p15:clr>
            <a:srgbClr val="9FCC3B"/>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053200"/>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6499" y="723900"/>
            <a:ext cx="5181601"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7500" y="1104900"/>
            <a:ext cx="4419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7500" y="2590199"/>
            <a:ext cx="4419599"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7" y="723900"/>
            <a:ext cx="5181601" cy="5410200"/>
          </a:xfrm>
          <a:solidFill>
            <a:schemeClr val="bg1">
              <a:lumMod val="95000"/>
            </a:schemeClr>
          </a:solidFill>
          <a:ln>
            <a:noFill/>
          </a:ln>
        </p:spPr>
        <p:txBody>
          <a:bodyPr/>
          <a:lstStyle/>
          <a:p>
            <a:endParaRPr lang="en-US" dirty="0"/>
          </a:p>
        </p:txBody>
      </p:sp>
      <p:cxnSp>
        <p:nvCxnSpPr>
          <p:cNvPr id="7" name="Straight Connector">
            <a:extLst>
              <a:ext uri="{FF2B5EF4-FFF2-40B4-BE49-F238E27FC236}">
                <a16:creationId xmlns:a16="http://schemas.microsoft.com/office/drawing/2014/main" id="{ED7F0038-A848-F040-A09C-58E93825885D}"/>
              </a:ext>
              <a:ext uri="{C183D7F6-B498-43B3-948B-1728B52AA6E4}">
                <adec:decorative xmlns:adec="http://schemas.microsoft.com/office/drawing/2017/decorative" val="1"/>
              </a:ext>
            </a:extLst>
          </p:cNvPr>
          <p:cNvCxnSpPr>
            <a:cxnSpLocks/>
          </p:cNvCxnSpPr>
          <p:nvPr userDrawn="1"/>
        </p:nvCxnSpPr>
        <p:spPr>
          <a:xfrm>
            <a:off x="66675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069638"/>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userDrawn="1"/>
        </p:nvSpPr>
        <p:spPr>
          <a:xfrm>
            <a:off x="6285411" y="723900"/>
            <a:ext cx="51816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6666412" y="1104900"/>
            <a:ext cx="4420688"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6666412" y="2590199"/>
            <a:ext cx="4420688"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899" y="723900"/>
            <a:ext cx="5181601" cy="5410200"/>
          </a:xfrm>
          <a:solidFill>
            <a:schemeClr val="bg1">
              <a:lumMod val="95000"/>
            </a:schemeClr>
          </a:solidFill>
          <a:ln>
            <a:noFill/>
          </a:ln>
        </p:spPr>
        <p:txBody>
          <a:bodyPr/>
          <a:lstStyle/>
          <a:p>
            <a:endParaRPr lang="en-US" dirty="0"/>
          </a:p>
        </p:txBody>
      </p:sp>
      <p:cxnSp>
        <p:nvCxnSpPr>
          <p:cNvPr id="10" name="Straight Connector">
            <a:extLst>
              <a:ext uri="{FF2B5EF4-FFF2-40B4-BE49-F238E27FC236}">
                <a16:creationId xmlns:a16="http://schemas.microsoft.com/office/drawing/2014/main" id="{4D32B8DB-4103-D04F-A537-D2BFA6A8C8BC}"/>
              </a:ext>
              <a:ext uri="{C183D7F6-B498-43B3-948B-1728B52AA6E4}">
                <adec:decorative xmlns:adec="http://schemas.microsoft.com/office/drawing/2017/decorative" val="1"/>
              </a:ext>
            </a:extLst>
          </p:cNvPr>
          <p:cNvCxnSpPr>
            <a:cxnSpLocks/>
          </p:cNvCxnSpPr>
          <p:nvPr userDrawn="1"/>
        </p:nvCxnSpPr>
        <p:spPr>
          <a:xfrm>
            <a:off x="666641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54691"/>
      </p:ext>
    </p:extLst>
  </p:cSld>
  <p:clrMapOvr>
    <a:masterClrMapping/>
  </p:clrMapOvr>
  <p:extLst>
    <p:ext uri="{DCECCB84-F9BA-43D5-87BE-67443E8EF086}">
      <p15:sldGuideLst xmlns:p15="http://schemas.microsoft.com/office/powerpoint/2012/main">
        <p15:guide id="2" pos="4176" userDrawn="1">
          <p15:clr>
            <a:srgbClr val="9FCC3B"/>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mall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4762500" y="723900"/>
            <a:ext cx="6705599"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4762504" y="2137720"/>
            <a:ext cx="6705595"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3467100" cy="5410200"/>
          </a:xfrm>
          <a:solidFill>
            <a:schemeClr val="bg1">
              <a:lumMod val="95000"/>
            </a:schemeClr>
          </a:solidFill>
          <a:ln>
            <a:noFill/>
          </a:ln>
        </p:spPr>
        <p:txBody>
          <a:bodyPr/>
          <a:lstStyle/>
          <a:p>
            <a:r>
              <a:rPr lang="en-US"/>
              <a:t>Click icon to add picture</a:t>
            </a:r>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144381D9-AE0E-6C4C-BEFF-C89BA10DB344}"/>
              </a:ext>
              <a:ext uri="{C183D7F6-B498-43B3-948B-1728B52AA6E4}">
                <adec:decorative xmlns:adec="http://schemas.microsoft.com/office/drawing/2017/decorative" val="1"/>
              </a:ext>
            </a:extLst>
          </p:cNvPr>
          <p:cNvCxnSpPr>
            <a:cxnSpLocks/>
          </p:cNvCxnSpPr>
          <p:nvPr/>
        </p:nvCxnSpPr>
        <p:spPr>
          <a:xfrm>
            <a:off x="47625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73510"/>
      </p:ext>
    </p:extLst>
  </p:cSld>
  <p:clrMapOvr>
    <a:masterClrMapping/>
  </p:clrMapOvr>
  <p:extLst>
    <p:ext uri="{DCECCB84-F9BA-43D5-87BE-67443E8EF086}">
      <p15:sldGuideLst xmlns:p15="http://schemas.microsoft.com/office/powerpoint/2012/main">
        <p15:guide id="2" pos="3000">
          <p15:clr>
            <a:srgbClr val="9FCC3B"/>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rge Picture with Content - Lef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267697"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267699"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723900" y="723900"/>
            <a:ext cx="6896097" cy="5410200"/>
          </a:xfrm>
          <a:solidFill>
            <a:schemeClr val="bg1">
              <a:lumMod val="95000"/>
            </a:schemeClr>
          </a:solidFill>
          <a:ln>
            <a:noFill/>
          </a:ln>
        </p:spPr>
        <p:txBody>
          <a:bodyPr/>
          <a:lstStyle/>
          <a:p>
            <a:r>
              <a:rPr lang="en-US"/>
              <a:t>Click icon to add picture</a:t>
            </a:r>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7818767"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958FBB8C-B02D-674A-813A-BC5727CC4B71}"/>
              </a:ext>
              <a:ext uri="{C183D7F6-B498-43B3-948B-1728B52AA6E4}">
                <adec:decorative xmlns:adec="http://schemas.microsoft.com/office/drawing/2017/decorative" val="1"/>
              </a:ext>
            </a:extLst>
          </p:cNvPr>
          <p:cNvCxnSpPr>
            <a:cxnSpLocks/>
          </p:cNvCxnSpPr>
          <p:nvPr/>
        </p:nvCxnSpPr>
        <p:spPr>
          <a:xfrm>
            <a:off x="82676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148772"/>
      </p:ext>
    </p:extLst>
  </p:cSld>
  <p:clrMapOvr>
    <a:masterClrMapping/>
  </p:clrMapOvr>
  <p:extLst>
    <p:ext uri="{DCECCB84-F9BA-43D5-87BE-67443E8EF086}">
      <p15:sldGuideLst xmlns:p15="http://schemas.microsoft.com/office/powerpoint/2012/main">
        <p15:guide id="2" pos="5208">
          <p15:clr>
            <a:srgbClr val="9FCC3B"/>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rge Picture with Content - Righ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
            <a:extLst>
              <a:ext uri="{FF2B5EF4-FFF2-40B4-BE49-F238E27FC236}">
                <a16:creationId xmlns:a16="http://schemas.microsoft.com/office/drawing/2014/main" id="{D28201E0-ECE5-5740-8BD7-587F8CE06D76}"/>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a:extLst>
              <a:ext uri="{FF2B5EF4-FFF2-40B4-BE49-F238E27FC236}">
                <a16:creationId xmlns:a16="http://schemas.microsoft.com/office/drawing/2014/main" id="{66498543-14AB-5B4E-B4F0-0D74B7E8BBCA}"/>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51846"/>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arge Picture with Content - Righ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399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Picture with Content - Righ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89152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Picture with Content - Righ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7239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4533901" y="723900"/>
            <a:ext cx="6934200" cy="5410200"/>
          </a:xfrm>
          <a:solidFill>
            <a:schemeClr val="bg1">
              <a:lumMod val="95000"/>
            </a:schemeClr>
          </a:solidFill>
          <a:ln>
            <a:noFill/>
          </a:ln>
        </p:spPr>
        <p:txBody>
          <a:bodyPr/>
          <a:lstStyle/>
          <a:p>
            <a:r>
              <a:rPr lang="en-US"/>
              <a:t>Click icon to add picture</a:t>
            </a:r>
            <a:endParaRPr lang="en-US" dirty="0"/>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11049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4878"/>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Picture with Content - Left - Yellow">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896859"/>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Large Picture with Content - Left - Black">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EC1E79C-6409-0149-A31E-D69491BBDE6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1" y="723900"/>
            <a:ext cx="34671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2"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2"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23902" y="723900"/>
            <a:ext cx="6934200" cy="5410200"/>
          </a:xfrm>
          <a:solidFill>
            <a:schemeClr val="bg1">
              <a:lumMod val="95000"/>
            </a:schemeClr>
          </a:solidFill>
          <a:ln>
            <a:noFill/>
          </a:ln>
        </p:spPr>
        <p:txBody>
          <a:bodyPr/>
          <a:lstStyle/>
          <a:p>
            <a:r>
              <a:rPr lang="en-US"/>
              <a:t>Click icon to add picture</a:t>
            </a:r>
            <a:endParaRPr lang="en-US" dirty="0"/>
          </a:p>
        </p:txBody>
      </p:sp>
      <p:cxnSp>
        <p:nvCxnSpPr>
          <p:cNvPr id="8" name="Straight Connector">
            <a:extLst>
              <a:ext uri="{FF2B5EF4-FFF2-40B4-BE49-F238E27FC236}">
                <a16:creationId xmlns:a16="http://schemas.microsoft.com/office/drawing/2014/main" id="{6ABAB2C3-2569-F549-9361-676C32CBE7E9}"/>
              </a:ext>
              <a:ext uri="{C183D7F6-B498-43B3-948B-1728B52AA6E4}">
                <adec:decorative xmlns:adec="http://schemas.microsoft.com/office/drawing/2017/decorative" val="1"/>
              </a:ext>
            </a:extLst>
          </p:cNvPr>
          <p:cNvCxnSpPr>
            <a:cxnSpLocks/>
          </p:cNvCxnSpPr>
          <p:nvPr/>
        </p:nvCxnSpPr>
        <p:spPr>
          <a:xfrm>
            <a:off x="8382001"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6602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rge Picture with Content - Left - Border">
    <p:spTree>
      <p:nvGrpSpPr>
        <p:cNvPr id="1" name=""/>
        <p:cNvGrpSpPr/>
        <p:nvPr/>
      </p:nvGrpSpPr>
      <p:grpSpPr>
        <a:xfrm>
          <a:off x="0" y="0"/>
          <a:ext cx="0" cy="0"/>
          <a:chOff x="0" y="0"/>
          <a:chExt cx="0" cy="0"/>
        </a:xfrm>
      </p:grpSpPr>
      <p:sp>
        <p:nvSpPr>
          <p:cNvPr id="4" name="Text Background">
            <a:extLst>
              <a:ext uri="{FF2B5EF4-FFF2-40B4-BE49-F238E27FC236}">
                <a16:creationId xmlns:a16="http://schemas.microsoft.com/office/drawing/2014/main" id="{8F3B77AA-1642-7049-8529-6A39AD20BE19}"/>
              </a:ext>
              <a:ext uri="{C183D7F6-B498-43B3-948B-1728B52AA6E4}">
                <adec:decorative xmlns:adec="http://schemas.microsoft.com/office/drawing/2017/decorative" val="1"/>
              </a:ext>
            </a:extLst>
          </p:cNvPr>
          <p:cNvSpPr/>
          <p:nvPr/>
        </p:nvSpPr>
        <p:spPr>
          <a:xfrm>
            <a:off x="8001000" y="723900"/>
            <a:ext cx="3467100" cy="5410200"/>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8382001" y="1104900"/>
            <a:ext cx="2743200"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8382001" y="2590199"/>
            <a:ext cx="2743200" cy="316290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
            <a:extLst>
              <a:ext uri="{FF2B5EF4-FFF2-40B4-BE49-F238E27FC236}">
                <a16:creationId xmlns:a16="http://schemas.microsoft.com/office/drawing/2014/main" id="{B38966C1-FE21-8140-9FA5-5C3399E677A9}"/>
              </a:ext>
            </a:extLst>
          </p:cNvPr>
          <p:cNvSpPr>
            <a:spLocks noGrp="1"/>
          </p:cNvSpPr>
          <p:nvPr>
            <p:ph type="pic" sz="quarter" idx="13"/>
          </p:nvPr>
        </p:nvSpPr>
        <p:spPr>
          <a:xfrm>
            <a:off x="739943" y="723900"/>
            <a:ext cx="6934200" cy="5410200"/>
          </a:xfrm>
          <a:solidFill>
            <a:schemeClr val="bg1">
              <a:lumMod val="95000"/>
            </a:schemeClr>
          </a:solidFill>
          <a:ln>
            <a:noFill/>
          </a:ln>
        </p:spPr>
        <p:txBody>
          <a:bodyPr/>
          <a:lstStyle/>
          <a:p>
            <a:r>
              <a:rPr lang="en-US"/>
              <a:t>Click icon to add picture</a:t>
            </a:r>
            <a:endParaRPr lang="en-US" dirty="0"/>
          </a:p>
        </p:txBody>
      </p:sp>
      <p:cxnSp>
        <p:nvCxnSpPr>
          <p:cNvPr id="9" name="Straight Connector">
            <a:extLst>
              <a:ext uri="{FF2B5EF4-FFF2-40B4-BE49-F238E27FC236}">
                <a16:creationId xmlns:a16="http://schemas.microsoft.com/office/drawing/2014/main" id="{C183764D-2048-4745-B01F-7840C34F6FF8}"/>
              </a:ext>
              <a:ext uri="{C183D7F6-B498-43B3-948B-1728B52AA6E4}">
                <adec:decorative xmlns:adec="http://schemas.microsoft.com/office/drawing/2017/decorative" val="1"/>
              </a:ext>
            </a:extLst>
          </p:cNvPr>
          <p:cNvCxnSpPr>
            <a:cxnSpLocks/>
          </p:cNvCxnSpPr>
          <p:nvPr/>
        </p:nvCxnSpPr>
        <p:spPr>
          <a:xfrm>
            <a:off x="8382000" y="2374756"/>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88436"/>
      </p:ext>
    </p:extLst>
  </p:cSld>
  <p:clrMapOvr>
    <a:masterClrMapping/>
  </p:clrMapOvr>
  <p:extLst>
    <p:ext uri="{DCECCB84-F9BA-43D5-87BE-67443E8EF086}">
      <p15:sldGuideLst xmlns:p15="http://schemas.microsoft.com/office/powerpoint/2012/main">
        <p15:guide id="1" pos="2424" userDrawn="1">
          <p15:clr>
            <a:srgbClr val="9FCC3B"/>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One Intro Column with Two Extra Colun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8" y="723900"/>
            <a:ext cx="3200401"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3200399"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
            <a:extLst>
              <a:ext uri="{FF2B5EF4-FFF2-40B4-BE49-F238E27FC236}">
                <a16:creationId xmlns:a16="http://schemas.microsoft.com/office/drawing/2014/main" id="{6CAC3902-A1EC-5A47-A117-E838D9D75684}"/>
              </a:ext>
            </a:extLst>
          </p:cNvPr>
          <p:cNvSpPr>
            <a:spLocks noGrp="1"/>
          </p:cNvSpPr>
          <p:nvPr>
            <p:ph type="body" sz="quarter" idx="10"/>
          </p:nvPr>
        </p:nvSpPr>
        <p:spPr>
          <a:xfrm>
            <a:off x="4533901" y="723900"/>
            <a:ext cx="3086098"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D814E9-6075-6342-A702-630F4AFB1227}"/>
              </a:ext>
            </a:extLst>
          </p:cNvPr>
          <p:cNvSpPr>
            <a:spLocks noGrp="1"/>
          </p:cNvSpPr>
          <p:nvPr>
            <p:ph type="body" sz="quarter" idx="11"/>
          </p:nvPr>
        </p:nvSpPr>
        <p:spPr>
          <a:xfrm>
            <a:off x="8001003" y="723900"/>
            <a:ext cx="3086097" cy="54102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a:extLst>
              <a:ext uri="{FF2B5EF4-FFF2-40B4-BE49-F238E27FC236}">
                <a16:creationId xmlns:a16="http://schemas.microsoft.com/office/drawing/2014/main" id="{A886EC9D-33C7-AB42-B1AB-F9E7FDBB88E5}"/>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BE3812D7-E1FF-1A40-9924-440C5DCC61C5}"/>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B49E120-B4CC-104D-8C56-85DFA5017409}"/>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83180"/>
      </p:ext>
    </p:extLst>
  </p:cSld>
  <p:clrMapOvr>
    <a:masterClrMapping/>
  </p:clrMapOvr>
  <p:extLst>
    <p:ext uri="{DCECCB84-F9BA-43D5-87BE-67443E8EF086}">
      <p15:sldGuideLst xmlns:p15="http://schemas.microsoft.com/office/powerpoint/2012/main">
        <p15:guide id="2" pos="2472">
          <p15:clr>
            <a:srgbClr val="9FCC3B"/>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Columns with Three Titles">
    <p:spTree>
      <p:nvGrpSpPr>
        <p:cNvPr id="1" name=""/>
        <p:cNvGrpSpPr/>
        <p:nvPr/>
      </p:nvGrpSpPr>
      <p:grpSpPr>
        <a:xfrm>
          <a:off x="0" y="0"/>
          <a:ext cx="0" cy="0"/>
          <a:chOff x="0" y="0"/>
          <a:chExt cx="0" cy="0"/>
        </a:xfrm>
      </p:grpSpPr>
      <p:sp>
        <p:nvSpPr>
          <p:cNvPr id="2" name="Column 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4" y="723900"/>
            <a:ext cx="3086096" cy="1104300"/>
          </a:xfrm>
        </p:spPr>
        <p:txBody>
          <a:bodyPr/>
          <a:lstStyle/>
          <a:p>
            <a:r>
              <a:rPr lang="en-US" dirty="0"/>
              <a:t>CLICK TO EDIT COLUMN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9">
            <a:extLst>
              <a:ext uri="{FF2B5EF4-FFF2-40B4-BE49-F238E27FC236}">
                <a16:creationId xmlns:a16="http://schemas.microsoft.com/office/drawing/2014/main" id="{8A7D9C01-6C1F-554B-A859-0B39A807528B}"/>
              </a:ext>
            </a:extLst>
          </p:cNvPr>
          <p:cNvSpPr>
            <a:spLocks noGrp="1"/>
          </p:cNvSpPr>
          <p:nvPr>
            <p:ph type="body" sz="quarter" idx="12" hasCustomPrompt="1"/>
          </p:nvPr>
        </p:nvSpPr>
        <p:spPr>
          <a:xfrm>
            <a:off x="4533900" y="723900"/>
            <a:ext cx="3086100" cy="1104900"/>
          </a:xfrm>
        </p:spPr>
        <p:txBody>
          <a:bodyPr anchor="b" anchorCtr="0"/>
          <a:lstStyle>
            <a:lvl1pPr marL="0" indent="0">
              <a:lnSpc>
                <a:spcPct val="100000"/>
              </a:lnSpc>
              <a:spcAft>
                <a:spcPts val="0"/>
              </a:spcAft>
              <a:buNone/>
              <a:defRPr sz="2400" b="1" i="0">
                <a:latin typeface="Arial Black" panose="020B0604020202020204" pitchFamily="34" charset="0"/>
                <a:cs typeface="Arial Black" panose="020B0604020202020204" pitchFamily="34" charset="0"/>
              </a:defRPr>
            </a:lvl1pPr>
          </a:lstStyle>
          <a:p>
            <a:pPr lvl="0"/>
            <a:r>
              <a:rPr lang="en-US" dirty="0"/>
              <a:t>CLICK TO EDIT COLUMN TITLE</a:t>
            </a:r>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9">
            <a:extLst>
              <a:ext uri="{FF2B5EF4-FFF2-40B4-BE49-F238E27FC236}">
                <a16:creationId xmlns:a16="http://schemas.microsoft.com/office/drawing/2014/main" id="{F73F2A54-6E77-B642-BA0A-71E69F0584BA}"/>
              </a:ext>
            </a:extLst>
          </p:cNvPr>
          <p:cNvSpPr>
            <a:spLocks noGrp="1"/>
          </p:cNvSpPr>
          <p:nvPr>
            <p:ph type="body" sz="quarter" idx="13" hasCustomPrompt="1"/>
          </p:nvPr>
        </p:nvSpPr>
        <p:spPr>
          <a:xfrm>
            <a:off x="8034953" y="723899"/>
            <a:ext cx="3086100" cy="1104900"/>
          </a:xfrm>
        </p:spPr>
        <p:txBody>
          <a:bodyPr anchor="b" anchorCtr="0"/>
          <a:lstStyle>
            <a:lvl1pPr marL="0" indent="0">
              <a:lnSpc>
                <a:spcPct val="100000"/>
              </a:lnSpc>
              <a:spcAft>
                <a:spcPts val="0"/>
              </a:spcAft>
              <a:buNone/>
              <a:defRPr sz="2400" b="1" i="0">
                <a:latin typeface="Arial Black" panose="020B0604020202020204" pitchFamily="34" charset="0"/>
                <a:cs typeface="Arial Black" panose="020B0604020202020204" pitchFamily="34" charset="0"/>
              </a:defRPr>
            </a:lvl1pPr>
          </a:lstStyle>
          <a:p>
            <a:pPr lvl="0"/>
            <a:r>
              <a:rPr lang="en-US" dirty="0"/>
              <a:t>CLICK TO EDIT COLUMN TITLE</a:t>
            </a:r>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99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a:extLst>
              <a:ext uri="{FF2B5EF4-FFF2-40B4-BE49-F238E27FC236}">
                <a16:creationId xmlns:a16="http://schemas.microsoft.com/office/drawing/2014/main" id="{FC89CBA5-8120-7E4C-A5C0-39625A66E385}"/>
              </a:ext>
              <a:ext uri="{C183D7F6-B498-43B3-948B-1728B52AA6E4}">
                <adec:decorative xmlns:adec="http://schemas.microsoft.com/office/drawing/2017/decorative" val="1"/>
              </a:ext>
            </a:extLst>
          </p:cNvPr>
          <p:cNvCxnSpPr>
            <a:cxnSpLocks/>
          </p:cNvCxnSpPr>
          <p:nvPr/>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5" name="Straight Connector">
            <a:extLst>
              <a:ext uri="{FF2B5EF4-FFF2-40B4-BE49-F238E27FC236}">
                <a16:creationId xmlns:a16="http://schemas.microsoft.com/office/drawing/2014/main" id="{5A137CBE-32C5-B54A-833C-C613C6B212A1}"/>
              </a:ext>
              <a:ext uri="{C183D7F6-B498-43B3-948B-1728B52AA6E4}">
                <adec:decorative xmlns:adec="http://schemas.microsoft.com/office/drawing/2017/decorative" val="1"/>
              </a:ext>
            </a:extLst>
          </p:cNvPr>
          <p:cNvCxnSpPr>
            <a:cxnSpLocks/>
          </p:cNvCxnSpPr>
          <p:nvPr/>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42DF846B-5F1E-6C4D-8FCB-9E58A65AD86F}"/>
              </a:ext>
              <a:ext uri="{C183D7F6-B498-43B3-948B-1728B52AA6E4}">
                <adec:decorative xmlns:adec="http://schemas.microsoft.com/office/drawing/2017/decorative" val="1"/>
              </a:ext>
            </a:extLst>
          </p:cNvPr>
          <p:cNvCxnSpPr>
            <a:cxnSpLocks/>
          </p:cNvCxnSpPr>
          <p:nvPr/>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3" name="Straight Connector">
            <a:extLst>
              <a:ext uri="{FF2B5EF4-FFF2-40B4-BE49-F238E27FC236}">
                <a16:creationId xmlns:a16="http://schemas.microsoft.com/office/drawing/2014/main" id="{31074899-8420-964C-A343-9DC07026FEFB}"/>
              </a:ext>
              <a:ext uri="{C183D7F6-B498-43B3-948B-1728B52AA6E4}">
                <adec:decorative xmlns:adec="http://schemas.microsoft.com/office/drawing/2017/decorative" val="1"/>
              </a:ext>
            </a:extLst>
          </p:cNvPr>
          <p:cNvCxnSpPr>
            <a:cxnSpLocks/>
          </p:cNvCxnSpPr>
          <p:nvPr userDrawn="1"/>
        </p:nvCxnSpPr>
        <p:spPr>
          <a:xfrm flipV="1">
            <a:off x="4370173" y="723900"/>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1BFB0340-C8E0-BC43-BAB4-22015D75EB24}"/>
              </a:ext>
              <a:ext uri="{C183D7F6-B498-43B3-948B-1728B52AA6E4}">
                <adec:decorative xmlns:adec="http://schemas.microsoft.com/office/drawing/2017/decorative" val="1"/>
              </a:ext>
            </a:extLst>
          </p:cNvPr>
          <p:cNvCxnSpPr>
            <a:cxnSpLocks/>
          </p:cNvCxnSpPr>
          <p:nvPr userDrawn="1"/>
        </p:nvCxnSpPr>
        <p:spPr>
          <a:xfrm flipV="1">
            <a:off x="7827476" y="723899"/>
            <a:ext cx="0" cy="5410201"/>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a:extLst>
              <a:ext uri="{FF2B5EF4-FFF2-40B4-BE49-F238E27FC236}">
                <a16:creationId xmlns:a16="http://schemas.microsoft.com/office/drawing/2014/main" id="{F3950167-1EE7-084A-94D9-BB4F608FC0EA}"/>
              </a:ext>
              <a:ext uri="{C183D7F6-B498-43B3-948B-1728B52AA6E4}">
                <adec:decorative xmlns:adec="http://schemas.microsoft.com/office/drawing/2017/decorative" val="1"/>
              </a:ext>
            </a:extLst>
          </p:cNvPr>
          <p:cNvCxnSpPr>
            <a:cxnSpLocks/>
          </p:cNvCxnSpPr>
          <p:nvPr userDrawn="1"/>
        </p:nvCxnSpPr>
        <p:spPr>
          <a:xfrm>
            <a:off x="1104904"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6" name="Straight Connector">
            <a:extLst>
              <a:ext uri="{FF2B5EF4-FFF2-40B4-BE49-F238E27FC236}">
                <a16:creationId xmlns:a16="http://schemas.microsoft.com/office/drawing/2014/main" id="{DC1A88DB-B1FB-C34E-ADFF-C44D1A6FEA8D}"/>
              </a:ext>
              <a:ext uri="{C183D7F6-B498-43B3-948B-1728B52AA6E4}">
                <adec:decorative xmlns:adec="http://schemas.microsoft.com/office/drawing/2017/decorative" val="1"/>
              </a:ext>
            </a:extLst>
          </p:cNvPr>
          <p:cNvCxnSpPr>
            <a:cxnSpLocks/>
          </p:cNvCxnSpPr>
          <p:nvPr userDrawn="1"/>
        </p:nvCxnSpPr>
        <p:spPr>
          <a:xfrm>
            <a:off x="4533900"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7" name="Straight Connector">
            <a:extLst>
              <a:ext uri="{FF2B5EF4-FFF2-40B4-BE49-F238E27FC236}">
                <a16:creationId xmlns:a16="http://schemas.microsoft.com/office/drawing/2014/main" id="{D2D3A84A-5E15-F443-9F45-13500B815BA8}"/>
              </a:ext>
              <a:ext uri="{C183D7F6-B498-43B3-948B-1728B52AA6E4}">
                <adec:decorative xmlns:adec="http://schemas.microsoft.com/office/drawing/2017/decorative" val="1"/>
              </a:ext>
            </a:extLst>
          </p:cNvPr>
          <p:cNvCxnSpPr>
            <a:cxnSpLocks/>
          </p:cNvCxnSpPr>
          <p:nvPr userDrawn="1"/>
        </p:nvCxnSpPr>
        <p:spPr>
          <a:xfrm>
            <a:off x="803495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93684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with O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3" y="723900"/>
            <a:ext cx="9982185" cy="1104300"/>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6" y="2137720"/>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3" y="2137720"/>
            <a:ext cx="3086090"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6" y="2151872"/>
            <a:ext cx="3086094" cy="361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a:extLst>
              <a:ext uri="{FF2B5EF4-FFF2-40B4-BE49-F238E27FC236}">
                <a16:creationId xmlns:a16="http://schemas.microsoft.com/office/drawing/2014/main" id="{B004E0FF-BEED-3B4E-A882-FFEBAD67DCB4}"/>
              </a:ext>
              <a:ext uri="{C183D7F6-B498-43B3-948B-1728B52AA6E4}">
                <adec:decorative xmlns:adec="http://schemas.microsoft.com/office/drawing/2017/decorative" val="1"/>
              </a:ext>
            </a:extLst>
          </p:cNvPr>
          <p:cNvCxnSpPr>
            <a:cxnSpLocks/>
          </p:cNvCxnSpPr>
          <p:nvPr/>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a:extLst>
              <a:ext uri="{FF2B5EF4-FFF2-40B4-BE49-F238E27FC236}">
                <a16:creationId xmlns:a16="http://schemas.microsoft.com/office/drawing/2014/main" id="{A5B4DD09-CD25-9E4D-8308-BAF8301028A1}"/>
              </a:ext>
              <a:ext uri="{C183D7F6-B498-43B3-948B-1728B52AA6E4}">
                <adec:decorative xmlns:adec="http://schemas.microsoft.com/office/drawing/2017/decorative" val="1"/>
              </a:ext>
            </a:extLst>
          </p:cNvPr>
          <p:cNvCxnSpPr>
            <a:cxnSpLocks/>
          </p:cNvCxnSpPr>
          <p:nvPr/>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a:extLst>
              <a:ext uri="{FF2B5EF4-FFF2-40B4-BE49-F238E27FC236}">
                <a16:creationId xmlns:a16="http://schemas.microsoft.com/office/drawing/2014/main" id="{C9AB6808-174F-574A-858F-7C7A590EF950}"/>
              </a:ext>
              <a:ext uri="{C183D7F6-B498-43B3-948B-1728B52AA6E4}">
                <adec:decorative xmlns:adec="http://schemas.microsoft.com/office/drawing/2017/decorative" val="1"/>
              </a:ext>
            </a:extLst>
          </p:cNvPr>
          <p:cNvCxnSpPr>
            <a:cxnSpLocks/>
          </p:cNvCxnSpPr>
          <p:nvPr/>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6B15E4DD-BAF8-3047-A8ED-71E5169D9B7E}"/>
              </a:ext>
              <a:ext uri="{C183D7F6-B498-43B3-948B-1728B52AA6E4}">
                <adec:decorative xmlns:adec="http://schemas.microsoft.com/office/drawing/2017/decorative" val="1"/>
              </a:ext>
            </a:extLst>
          </p:cNvPr>
          <p:cNvCxnSpPr>
            <a:cxnSpLocks/>
          </p:cNvCxnSpPr>
          <p:nvPr userDrawn="1"/>
        </p:nvCxnSpPr>
        <p:spPr>
          <a:xfrm flipV="1">
            <a:off x="4370173"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0E604B69-BABD-A74F-AA63-702B8CD92C02}"/>
              </a:ext>
              <a:ext uri="{C183D7F6-B498-43B3-948B-1728B52AA6E4}">
                <adec:decorative xmlns:adec="http://schemas.microsoft.com/office/drawing/2017/decorative" val="1"/>
              </a:ext>
            </a:extLst>
          </p:cNvPr>
          <p:cNvCxnSpPr>
            <a:cxnSpLocks/>
          </p:cNvCxnSpPr>
          <p:nvPr userDrawn="1"/>
        </p:nvCxnSpPr>
        <p:spPr>
          <a:xfrm flipV="1">
            <a:off x="7827476" y="2137720"/>
            <a:ext cx="0" cy="361538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a:extLst>
              <a:ext uri="{FF2B5EF4-FFF2-40B4-BE49-F238E27FC236}">
                <a16:creationId xmlns:a16="http://schemas.microsoft.com/office/drawing/2014/main" id="{40DA5A8E-B117-514A-BE9F-F45204C075A1}"/>
              </a:ext>
              <a:ext uri="{C183D7F6-B498-43B3-948B-1728B52AA6E4}">
                <adec:decorative xmlns:adec="http://schemas.microsoft.com/office/drawing/2017/decorative" val="1"/>
              </a:ext>
            </a:extLst>
          </p:cNvPr>
          <p:cNvCxnSpPr>
            <a:cxnSpLocks/>
          </p:cNvCxnSpPr>
          <p:nvPr userDrawn="1"/>
        </p:nvCxnSpPr>
        <p:spPr>
          <a:xfrm>
            <a:off x="1104903"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3334"/>
      </p:ext>
    </p:extLst>
  </p:cSld>
  <p:clrMapOvr>
    <a:masterClrMapping/>
  </p:clrMapOvr>
  <p:extLst>
    <p:ext uri="{DCECCB84-F9BA-43D5-87BE-67443E8EF086}">
      <p15:sldGuideLst xmlns:p15="http://schemas.microsoft.com/office/powerpoint/2012/main">
        <p15:guide id="1" pos="2472" userDrawn="1">
          <p15:clr>
            <a:srgbClr val="9FCC3B"/>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1104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1105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45339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4533900"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8001000" y="3200400"/>
            <a:ext cx="3086100"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8001000" y="1869867"/>
            <a:ext cx="1156998" cy="1158495"/>
          </a:xfrm>
          <a:solidFill>
            <a:schemeClr val="bg1">
              <a:lumMod val="95000"/>
            </a:schemeClr>
          </a:solidFill>
          <a:ln>
            <a:noFill/>
          </a:ln>
        </p:spPr>
        <p:txBody>
          <a:bodyPr/>
          <a:lstStyle/>
          <a:p>
            <a:r>
              <a:rPr lang="en-US"/>
              <a:t>Click icon to add picture</a:t>
            </a:r>
            <a:endParaRPr lang="en-US" dirty="0"/>
          </a:p>
        </p:txBody>
      </p:sp>
      <p:cxnSp>
        <p:nvCxnSpPr>
          <p:cNvPr id="14" name="Straight Connector">
            <a:extLst>
              <a:ext uri="{FF2B5EF4-FFF2-40B4-BE49-F238E27FC236}">
                <a16:creationId xmlns:a16="http://schemas.microsoft.com/office/drawing/2014/main" id="{AEAFEF8E-92E9-214D-B74D-7B7A766414A2}"/>
              </a:ext>
              <a:ext uri="{C183D7F6-B498-43B3-948B-1728B52AA6E4}">
                <adec:decorative xmlns:adec="http://schemas.microsoft.com/office/drawing/2017/decorative" val="1"/>
              </a:ext>
            </a:extLst>
          </p:cNvPr>
          <p:cNvCxnSpPr>
            <a:cxnSpLocks/>
          </p:cNvCxnSpPr>
          <p:nvPr/>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1" name="Straight Connector">
            <a:extLst>
              <a:ext uri="{FF2B5EF4-FFF2-40B4-BE49-F238E27FC236}">
                <a16:creationId xmlns:a16="http://schemas.microsoft.com/office/drawing/2014/main" id="{605E14A2-2C9F-AC4A-9D41-EAB9CDBA0451}"/>
              </a:ext>
              <a:ext uri="{C183D7F6-B498-43B3-948B-1728B52AA6E4}">
                <adec:decorative xmlns:adec="http://schemas.microsoft.com/office/drawing/2017/decorative" val="1"/>
              </a:ext>
            </a:extLst>
          </p:cNvPr>
          <p:cNvCxnSpPr>
            <a:cxnSpLocks/>
          </p:cNvCxnSpPr>
          <p:nvPr userDrawn="1"/>
        </p:nvCxnSpPr>
        <p:spPr>
          <a:xfrm>
            <a:off x="1104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44207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our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3514634" y="3200400"/>
            <a:ext cx="2371996"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3514634"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6305366"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6305214"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9096101" y="3200400"/>
            <a:ext cx="2371998"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9095794" y="1869866"/>
            <a:ext cx="1156998" cy="1158495"/>
          </a:xfrm>
          <a:solidFill>
            <a:schemeClr val="bg1">
              <a:lumMod val="95000"/>
            </a:schemeClr>
          </a:solidFill>
          <a:ln>
            <a:noFill/>
          </a:ln>
        </p:spPr>
        <p:txBody>
          <a:bodyPr/>
          <a:lstStyle/>
          <a:p>
            <a:r>
              <a:rPr lang="en-US"/>
              <a:t>Click icon to add picture</a:t>
            </a:r>
            <a:endParaRPr lang="en-US" dirty="0"/>
          </a:p>
        </p:txBody>
      </p:sp>
      <p:cxnSp>
        <p:nvCxnSpPr>
          <p:cNvPr id="18" name="Straight Connector">
            <a:extLst>
              <a:ext uri="{FF2B5EF4-FFF2-40B4-BE49-F238E27FC236}">
                <a16:creationId xmlns:a16="http://schemas.microsoft.com/office/drawing/2014/main" id="{F469E94F-6F31-154E-B0B6-0A58AA11B9E7}"/>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3" name="Straight Connector">
            <a:extLst>
              <a:ext uri="{FF2B5EF4-FFF2-40B4-BE49-F238E27FC236}">
                <a16:creationId xmlns:a16="http://schemas.microsoft.com/office/drawing/2014/main" id="{D597D50B-DA33-A548-81D9-F28E25590D3C}"/>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3999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Five Columns with One Title and Pictur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900" y="723900"/>
            <a:ext cx="10744199" cy="791391"/>
          </a:xfrm>
        </p:spPr>
        <p:txBody>
          <a:bodyPr/>
          <a:lstStyle/>
          <a:p>
            <a:r>
              <a:rPr lang="en-US" dirty="0"/>
              <a:t>CLICK TO EDIT SLIDE TITLE</a:t>
            </a:r>
          </a:p>
        </p:txBody>
      </p:sp>
      <p:sp>
        <p:nvSpPr>
          <p:cNvPr id="3" name="Content Placeholder 1">
            <a:extLst>
              <a:ext uri="{FF2B5EF4-FFF2-40B4-BE49-F238E27FC236}">
                <a16:creationId xmlns:a16="http://schemas.microsoft.com/office/drawing/2014/main" id="{717A49EC-C902-CD49-B9A9-CD37F9561D2F}"/>
              </a:ext>
            </a:extLst>
          </p:cNvPr>
          <p:cNvSpPr>
            <a:spLocks noGrp="1"/>
          </p:cNvSpPr>
          <p:nvPr>
            <p:ph idx="1"/>
          </p:nvPr>
        </p:nvSpPr>
        <p:spPr>
          <a:xfrm>
            <a:off x="723900"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1 ">
            <a:extLst>
              <a:ext uri="{FF2B5EF4-FFF2-40B4-BE49-F238E27FC236}">
                <a16:creationId xmlns:a16="http://schemas.microsoft.com/office/drawing/2014/main" id="{257E1733-51C2-AB48-853D-0FCFF855DFA8}"/>
              </a:ext>
            </a:extLst>
          </p:cNvPr>
          <p:cNvSpPr>
            <a:spLocks noGrp="1"/>
          </p:cNvSpPr>
          <p:nvPr>
            <p:ph type="pic" sz="quarter" idx="14"/>
          </p:nvPr>
        </p:nvSpPr>
        <p:spPr>
          <a:xfrm>
            <a:off x="724054" y="1869868"/>
            <a:ext cx="1156998" cy="1158495"/>
          </a:xfrm>
          <a:solidFill>
            <a:schemeClr val="bg1">
              <a:lumMod val="95000"/>
            </a:schemeClr>
          </a:solidFill>
          <a:ln>
            <a:noFill/>
          </a:ln>
        </p:spPr>
        <p:txBody>
          <a:bodyPr/>
          <a:lstStyle/>
          <a:p>
            <a:r>
              <a:rPr lang="en-US"/>
              <a:t>Click icon to add picture</a:t>
            </a:r>
            <a:endParaRPr lang="en-US" dirty="0"/>
          </a:p>
        </p:txBody>
      </p:sp>
      <p:sp>
        <p:nvSpPr>
          <p:cNvPr id="11" name="Content Placeholder 2">
            <a:extLst>
              <a:ext uri="{FF2B5EF4-FFF2-40B4-BE49-F238E27FC236}">
                <a16:creationId xmlns:a16="http://schemas.microsoft.com/office/drawing/2014/main" id="{EDD96DE5-7920-CA47-B1EE-0A1686407B9C}"/>
              </a:ext>
            </a:extLst>
          </p:cNvPr>
          <p:cNvSpPr>
            <a:spLocks noGrp="1"/>
          </p:cNvSpPr>
          <p:nvPr>
            <p:ph idx="10"/>
          </p:nvPr>
        </p:nvSpPr>
        <p:spPr>
          <a:xfrm>
            <a:off x="2943227" y="3200400"/>
            <a:ext cx="1866892"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 ">
            <a:extLst>
              <a:ext uri="{FF2B5EF4-FFF2-40B4-BE49-F238E27FC236}">
                <a16:creationId xmlns:a16="http://schemas.microsoft.com/office/drawing/2014/main" id="{41197AA7-16CF-BB4C-BB9E-2B3400DF585F}"/>
              </a:ext>
            </a:extLst>
          </p:cNvPr>
          <p:cNvSpPr>
            <a:spLocks noGrp="1"/>
          </p:cNvSpPr>
          <p:nvPr>
            <p:ph type="pic" sz="quarter" idx="15"/>
          </p:nvPr>
        </p:nvSpPr>
        <p:spPr>
          <a:xfrm>
            <a:off x="2943227" y="1869868"/>
            <a:ext cx="1156998" cy="1158495"/>
          </a:xfrm>
          <a:solidFill>
            <a:schemeClr val="bg1">
              <a:lumMod val="95000"/>
            </a:schemeClr>
          </a:solidFill>
          <a:ln>
            <a:noFill/>
          </a:ln>
        </p:spPr>
        <p:txBody>
          <a:bodyPr/>
          <a:lstStyle/>
          <a:p>
            <a:r>
              <a:rPr lang="en-US"/>
              <a:t>Click icon to add picture</a:t>
            </a:r>
            <a:endParaRPr lang="en-US" dirty="0"/>
          </a:p>
        </p:txBody>
      </p:sp>
      <p:sp>
        <p:nvSpPr>
          <p:cNvPr id="17" name="Content Placeholder 3">
            <a:extLst>
              <a:ext uri="{FF2B5EF4-FFF2-40B4-BE49-F238E27FC236}">
                <a16:creationId xmlns:a16="http://schemas.microsoft.com/office/drawing/2014/main" id="{245F6820-D33E-B04C-9AC2-E9642117FE3B}"/>
              </a:ext>
            </a:extLst>
          </p:cNvPr>
          <p:cNvSpPr>
            <a:spLocks noGrp="1"/>
          </p:cNvSpPr>
          <p:nvPr>
            <p:ph idx="11"/>
          </p:nvPr>
        </p:nvSpPr>
        <p:spPr>
          <a:xfrm>
            <a:off x="5162552"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Picture Placeholder 3 ">
            <a:extLst>
              <a:ext uri="{FF2B5EF4-FFF2-40B4-BE49-F238E27FC236}">
                <a16:creationId xmlns:a16="http://schemas.microsoft.com/office/drawing/2014/main" id="{D0E15160-CA6F-D244-96AF-5F597B57C28E}"/>
              </a:ext>
            </a:extLst>
          </p:cNvPr>
          <p:cNvSpPr>
            <a:spLocks noGrp="1"/>
          </p:cNvSpPr>
          <p:nvPr>
            <p:ph type="pic" sz="quarter" idx="16"/>
          </p:nvPr>
        </p:nvSpPr>
        <p:spPr>
          <a:xfrm>
            <a:off x="5162401" y="1869867"/>
            <a:ext cx="1156998" cy="1158495"/>
          </a:xfrm>
          <a:solidFill>
            <a:schemeClr val="bg1">
              <a:lumMod val="95000"/>
            </a:schemeClr>
          </a:solidFill>
          <a:ln>
            <a:noFill/>
          </a:ln>
        </p:spPr>
        <p:txBody>
          <a:bodyPr/>
          <a:lstStyle/>
          <a:p>
            <a:r>
              <a:rPr lang="en-US"/>
              <a:t>Click icon to add picture</a:t>
            </a:r>
            <a:endParaRPr lang="en-US" dirty="0"/>
          </a:p>
        </p:txBody>
      </p:sp>
      <p:sp>
        <p:nvSpPr>
          <p:cNvPr id="14" name="Content Placeholder 4">
            <a:extLst>
              <a:ext uri="{FF2B5EF4-FFF2-40B4-BE49-F238E27FC236}">
                <a16:creationId xmlns:a16="http://schemas.microsoft.com/office/drawing/2014/main" id="{B276ACAD-A5B6-1E43-B52F-ACA64619237F}"/>
              </a:ext>
            </a:extLst>
          </p:cNvPr>
          <p:cNvSpPr>
            <a:spLocks noGrp="1"/>
          </p:cNvSpPr>
          <p:nvPr>
            <p:ph idx="13"/>
          </p:nvPr>
        </p:nvSpPr>
        <p:spPr>
          <a:xfrm>
            <a:off x="7381879"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4 ">
            <a:extLst>
              <a:ext uri="{FF2B5EF4-FFF2-40B4-BE49-F238E27FC236}">
                <a16:creationId xmlns:a16="http://schemas.microsoft.com/office/drawing/2014/main" id="{A541EE44-65B4-A247-9B6B-643C2527D9F5}"/>
              </a:ext>
            </a:extLst>
          </p:cNvPr>
          <p:cNvSpPr>
            <a:spLocks noGrp="1"/>
          </p:cNvSpPr>
          <p:nvPr>
            <p:ph type="pic" sz="quarter" idx="17"/>
          </p:nvPr>
        </p:nvSpPr>
        <p:spPr>
          <a:xfrm>
            <a:off x="7422501" y="1869866"/>
            <a:ext cx="1156998" cy="1158495"/>
          </a:xfrm>
          <a:solidFill>
            <a:schemeClr val="bg1">
              <a:lumMod val="95000"/>
            </a:schemeClr>
          </a:solidFill>
          <a:ln>
            <a:noFill/>
          </a:ln>
        </p:spPr>
        <p:txBody>
          <a:bodyPr/>
          <a:lstStyle/>
          <a:p>
            <a:r>
              <a:rPr lang="en-US"/>
              <a:t>Click icon to add picture</a:t>
            </a:r>
            <a:endParaRPr lang="en-US" dirty="0"/>
          </a:p>
        </p:txBody>
      </p:sp>
      <p:sp>
        <p:nvSpPr>
          <p:cNvPr id="10" name="Content Placeholder 5">
            <a:extLst>
              <a:ext uri="{FF2B5EF4-FFF2-40B4-BE49-F238E27FC236}">
                <a16:creationId xmlns:a16="http://schemas.microsoft.com/office/drawing/2014/main" id="{F4E9F0E4-DAEA-9347-8C02-797AB514935C}"/>
              </a:ext>
            </a:extLst>
          </p:cNvPr>
          <p:cNvSpPr>
            <a:spLocks noGrp="1"/>
          </p:cNvSpPr>
          <p:nvPr>
            <p:ph idx="12"/>
          </p:nvPr>
        </p:nvSpPr>
        <p:spPr>
          <a:xfrm>
            <a:off x="9601206" y="3200400"/>
            <a:ext cx="1866894" cy="2937994"/>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Picture Placeholder 5 ">
            <a:extLst>
              <a:ext uri="{FF2B5EF4-FFF2-40B4-BE49-F238E27FC236}">
                <a16:creationId xmlns:a16="http://schemas.microsoft.com/office/drawing/2014/main" id="{91C03FFE-735B-B341-8749-04AACD2F46A6}"/>
              </a:ext>
            </a:extLst>
          </p:cNvPr>
          <p:cNvSpPr>
            <a:spLocks noGrp="1"/>
          </p:cNvSpPr>
          <p:nvPr>
            <p:ph type="pic" sz="quarter" idx="18"/>
          </p:nvPr>
        </p:nvSpPr>
        <p:spPr>
          <a:xfrm>
            <a:off x="9641674" y="1845618"/>
            <a:ext cx="1156998" cy="1158495"/>
          </a:xfrm>
          <a:solidFill>
            <a:schemeClr val="bg1">
              <a:lumMod val="95000"/>
            </a:schemeClr>
          </a:solidFill>
          <a:ln>
            <a:noFill/>
          </a:ln>
        </p:spPr>
        <p:txBody>
          <a:bodyPr/>
          <a:lstStyle/>
          <a:p>
            <a:r>
              <a:rPr lang="en-US"/>
              <a:t>Click icon to add picture</a:t>
            </a:r>
            <a:endParaRPr lang="en-US" dirty="0"/>
          </a:p>
        </p:txBody>
      </p:sp>
      <p:cxnSp>
        <p:nvCxnSpPr>
          <p:cNvPr id="18" name="Straight Connector">
            <a:extLst>
              <a:ext uri="{FF2B5EF4-FFF2-40B4-BE49-F238E27FC236}">
                <a16:creationId xmlns:a16="http://schemas.microsoft.com/office/drawing/2014/main" id="{E33AE080-C45D-BA49-85D7-A97BFB177CE9}"/>
              </a:ext>
              <a:ext uri="{C183D7F6-B498-43B3-948B-1728B52AA6E4}">
                <adec:decorative xmlns:adec="http://schemas.microsoft.com/office/drawing/2017/decorative" val="1"/>
              </a:ext>
            </a:extLst>
          </p:cNvPr>
          <p:cNvCxnSpPr>
            <a:cxnSpLocks/>
          </p:cNvCxnSpPr>
          <p:nvPr/>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24" name="Straight Connector">
            <a:extLst>
              <a:ext uri="{FF2B5EF4-FFF2-40B4-BE49-F238E27FC236}">
                <a16:creationId xmlns:a16="http://schemas.microsoft.com/office/drawing/2014/main" id="{B14E985F-1A60-2D4B-8AE2-1FFF8A08CCE0}"/>
              </a:ext>
              <a:ext uri="{C183D7F6-B498-43B3-948B-1728B52AA6E4}">
                <adec:decorative xmlns:adec="http://schemas.microsoft.com/office/drawing/2017/decorative" val="1"/>
              </a:ext>
            </a:extLst>
          </p:cNvPr>
          <p:cNvCxnSpPr>
            <a:cxnSpLocks/>
          </p:cNvCxnSpPr>
          <p:nvPr userDrawn="1"/>
        </p:nvCxnSpPr>
        <p:spPr>
          <a:xfrm>
            <a:off x="723897" y="1630173"/>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83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5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302005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6" Type="http://schemas.openxmlformats.org/officeDocument/2006/relationships/theme" Target="../theme/theme4.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44A9B4ED-93C8-714A-8B1D-43EF141E0C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89844F1C-2F28-1E4A-B4F0-CE9DDE546EC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52" r:id="rId7"/>
    <p:sldLayoutId id="2147483853" r:id="rId8"/>
    <p:sldLayoutId id="2147483854" r:id="rId9"/>
    <p:sldLayoutId id="2147483857" r:id="rId10"/>
    <p:sldLayoutId id="2147483858" r:id="rId11"/>
    <p:sldLayoutId id="2147483859" r:id="rId12"/>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C3C2240D-AECF-A74C-B5C6-0F0D20745E2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EE16C111-6EB6-4241-A8F2-7E41B94809D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32" userDrawn="1">
          <p15:clr>
            <a:srgbClr val="F26B43"/>
          </p15:clr>
        </p15:guide>
        <p15:guide id="11" orient="horz" pos="696">
          <p15:clr>
            <a:srgbClr val="5ACBF0"/>
          </p15:clr>
        </p15:guide>
        <p15:guide id="12" orient="horz" pos="36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a:extLst>
              <a:ext uri="{FF2B5EF4-FFF2-40B4-BE49-F238E27FC236}">
                <a16:creationId xmlns:a16="http://schemas.microsoft.com/office/drawing/2014/main" id="{62CDC893-B522-634E-ADAB-3E10420C8836}"/>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2A1156AC-B410-C648-AFC9-C8F069821267}"/>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144085973"/>
      </p:ext>
    </p:extLst>
  </p:cSld>
  <p:clrMap bg1="lt1" tx1="dk1" bg2="lt2" tx2="dk2" accent1="accent1" accent2="accent2" accent3="accent3" accent4="accent4" accent5="accent5" accent6="accent6" hlink="hlink" folHlink="folHlink"/>
  <p:sldLayoutIdLst>
    <p:sldLayoutId id="2147483768" r:id="rId1"/>
    <p:sldLayoutId id="2147483832" r:id="rId2"/>
    <p:sldLayoutId id="2147483769" r:id="rId3"/>
    <p:sldLayoutId id="2147483771" r:id="rId4"/>
    <p:sldLayoutId id="2147483770" r:id="rId5"/>
    <p:sldLayoutId id="2147483772" r:id="rId6"/>
    <p:sldLayoutId id="2147483775" r:id="rId7"/>
    <p:sldLayoutId id="2147483774" r:id="rId8"/>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74298064-BE41-C845-A0B4-6E318CAC5ACA}"/>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9D47B8A0-EC63-654B-80C9-E5D588EA5426}"/>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BD034782-D840-2341-AEC7-7418C010DA4F}"/>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6B0EFFE8-AB7A-AA47-B1BB-C2F2EC1550B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720034280"/>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08" r:id="rId10"/>
    <p:sldLayoutId id="2147483827" r:id="rId11"/>
    <p:sldLayoutId id="2147483828" r:id="rId12"/>
    <p:sldLayoutId id="2147483829" r:id="rId13"/>
    <p:sldLayoutId id="2147483830" r:id="rId14"/>
    <p:sldLayoutId id="2147483831" r:id="rId15"/>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10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5" pos="3960">
          <p15:clr>
            <a:srgbClr val="5ACBF0"/>
          </p15:clr>
        </p15:guide>
        <p15:guide id="6" pos="3720">
          <p15:clr>
            <a:srgbClr val="5ACBF0"/>
          </p15:clr>
        </p15:guide>
        <p15:guide id="7" orient="horz" pos="3864">
          <p15:clr>
            <a:srgbClr val="F26B43"/>
          </p15:clr>
        </p15:guide>
        <p15:guide id="8" orient="horz" pos="456">
          <p15:clr>
            <a:srgbClr val="F26B43"/>
          </p15:clr>
        </p15:guide>
        <p15:guide id="9" orient="horz" pos="696">
          <p15:clr>
            <a:srgbClr val="5ACBF0"/>
          </p15:clr>
        </p15:guide>
        <p15:guide id="10"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a:bodyPr>
          <a:lstStyle/>
          <a:p>
            <a:r>
              <a:rPr lang="en-US" dirty="0"/>
              <a:t>Chest X-Ray Images (Pneumonia) Detection</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By Randyll Pandohie</a:t>
            </a:r>
          </a:p>
          <a:p>
            <a:r>
              <a:rPr lang="en-US" i="1" dirty="0">
                <a:effectLst/>
                <a:latin typeface="Helvetica" pitchFamily="2" charset="0"/>
              </a:rPr>
              <a:t>STA 6707 Multivariate Statistical Methods</a:t>
            </a:r>
          </a:p>
          <a:p>
            <a:r>
              <a:rPr lang="en-US" i="1" dirty="0">
                <a:latin typeface="Helvetica" pitchFamily="2" charset="0"/>
              </a:rPr>
              <a:t>Project Presentation</a:t>
            </a:r>
            <a:endParaRPr lang="en-US" dirty="0">
              <a:effectLst/>
              <a:latin typeface="Helvetica" pitchFamily="2" charset="0"/>
            </a:endParaRPr>
          </a:p>
          <a:p>
            <a:endParaRPr lang="en-US" dirty="0"/>
          </a:p>
        </p:txBody>
      </p:sp>
    </p:spTree>
    <p:extLst>
      <p:ext uri="{BB962C8B-B14F-4D97-AF65-F5344CB8AC3E}">
        <p14:creationId xmlns:p14="http://schemas.microsoft.com/office/powerpoint/2010/main" val="35092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9D69-859E-2F4B-A2D6-55364C11687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D9BECCE-4C5E-1D4D-8B1A-523FBFC19033}"/>
              </a:ext>
            </a:extLst>
          </p:cNvPr>
          <p:cNvSpPr>
            <a:spLocks noGrp="1"/>
          </p:cNvSpPr>
          <p:nvPr>
            <p:ph idx="1"/>
          </p:nvPr>
        </p:nvSpPr>
        <p:spPr>
          <a:xfrm>
            <a:off x="6553200" y="2275840"/>
            <a:ext cx="5133903" cy="3858262"/>
          </a:xfrm>
        </p:spPr>
        <p:txBody>
          <a:bodyPr/>
          <a:lstStyle/>
          <a:p>
            <a:pPr marL="0" indent="0">
              <a:buNone/>
            </a:pPr>
            <a:r>
              <a:rPr lang="en-US" sz="1400" b="1" dirty="0">
                <a:highlight>
                  <a:srgbClr val="F9C423"/>
                </a:highlight>
              </a:rPr>
              <a:t>Imbalanced</a:t>
            </a:r>
            <a:br>
              <a:rPr lang="en-US" sz="1400" b="1" dirty="0">
                <a:highlight>
                  <a:srgbClr val="F9C423"/>
                </a:highlight>
              </a:rPr>
            </a:br>
            <a:r>
              <a:rPr lang="en-US" sz="1400" dirty="0"/>
              <a:t>Dataset of pneumonia cases were higher</a:t>
            </a:r>
            <a:endParaRPr lang="en-US" sz="1400" b="1" dirty="0"/>
          </a:p>
          <a:p>
            <a:pPr marL="0" indent="0">
              <a:buNone/>
            </a:pPr>
            <a:r>
              <a:rPr lang="en-US" sz="1400" b="1" dirty="0">
                <a:highlight>
                  <a:srgbClr val="F9C423"/>
                </a:highlight>
              </a:rPr>
              <a:t>SVM</a:t>
            </a:r>
            <a:br>
              <a:rPr lang="en-US" sz="1400" b="1" dirty="0">
                <a:highlight>
                  <a:srgbClr val="F9C423"/>
                </a:highlight>
              </a:rPr>
            </a:br>
            <a:r>
              <a:rPr lang="en-US" sz="1400" b="0" i="0" dirty="0">
                <a:effectLst/>
                <a:latin typeface="Arial" panose="020B0604020202020204" pitchFamily="34" charset="0"/>
              </a:rPr>
              <a:t>In the first stage the SVM prediction was trained with the resized images. The size of the dimensions was 30,000 which is a</a:t>
            </a:r>
            <a:br>
              <a:rPr lang="en-US" sz="1400" dirty="0"/>
            </a:br>
            <a:r>
              <a:rPr lang="en-US" sz="1400" b="0" i="0" dirty="0">
                <a:effectLst/>
                <a:latin typeface="Arial" panose="020B0604020202020204" pitchFamily="34" charset="0"/>
              </a:rPr>
              <a:t>large p value. This was performed using the wavelet or a customized kernel to show the use of the various kernels.</a:t>
            </a:r>
            <a:br>
              <a:rPr lang="en-US" sz="1400" dirty="0"/>
            </a:br>
            <a:r>
              <a:rPr lang="en-US" sz="1400" b="0" i="0" dirty="0">
                <a:effectLst/>
                <a:latin typeface="Arial" panose="020B0604020202020204" pitchFamily="34" charset="0"/>
              </a:rPr>
              <a:t>The hyperparameters for C and a were tuned and were set at 10 and 0.1 respectively.</a:t>
            </a:r>
          </a:p>
          <a:p>
            <a:pPr marL="0" indent="0">
              <a:buNone/>
            </a:pPr>
            <a:r>
              <a:rPr lang="en-US" sz="1400" b="0" i="0" dirty="0">
                <a:effectLst/>
                <a:latin typeface="Arial" panose="020B0604020202020204" pitchFamily="34" charset="0"/>
              </a:rPr>
              <a:t>In the second stage the PCA algorithm described previously was utilized to reduce the number of dimensions. </a:t>
            </a:r>
            <a:br>
              <a:rPr lang="en-US" sz="1400" dirty="0"/>
            </a:br>
            <a:endParaRPr lang="en-US" dirty="0"/>
          </a:p>
        </p:txBody>
      </p:sp>
      <p:pic>
        <p:nvPicPr>
          <p:cNvPr id="5" name="Picture Placeholder 4" descr="Chart, bar chart&#10;&#10;Description automatically generated">
            <a:extLst>
              <a:ext uri="{FF2B5EF4-FFF2-40B4-BE49-F238E27FC236}">
                <a16:creationId xmlns:a16="http://schemas.microsoft.com/office/drawing/2014/main" id="{99DAE5A7-8911-4FE0-2256-259056C6785E}"/>
              </a:ext>
            </a:extLst>
          </p:cNvPr>
          <p:cNvPicPr>
            <a:picLocks noGrp="1" noChangeAspect="1"/>
          </p:cNvPicPr>
          <p:nvPr>
            <p:ph type="pic" sz="quarter" idx="13"/>
          </p:nvPr>
        </p:nvPicPr>
        <p:blipFill>
          <a:blip r:embed="rId3"/>
          <a:stretch>
            <a:fillRect/>
          </a:stretch>
        </p:blipFill>
        <p:spPr>
          <a:xfrm>
            <a:off x="504897" y="1638298"/>
            <a:ext cx="5016500" cy="3162300"/>
          </a:xfrm>
        </p:spPr>
      </p:pic>
    </p:spTree>
    <p:extLst>
      <p:ext uri="{BB962C8B-B14F-4D97-AF65-F5344CB8AC3E}">
        <p14:creationId xmlns:p14="http://schemas.microsoft.com/office/powerpoint/2010/main" val="169042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907949-2F79-5D4D-7FB3-9063D469B28A}"/>
              </a:ext>
            </a:extLst>
          </p:cNvPr>
          <p:cNvSpPr>
            <a:spLocks noGrp="1"/>
          </p:cNvSpPr>
          <p:nvPr>
            <p:ph type="title"/>
          </p:nvPr>
        </p:nvSpPr>
        <p:spPr/>
        <p:txBody>
          <a:bodyPr/>
          <a:lstStyle/>
          <a:p>
            <a:r>
              <a:rPr lang="en-US" dirty="0"/>
              <a:t>RESULTS</a:t>
            </a:r>
          </a:p>
        </p:txBody>
      </p:sp>
      <p:graphicFrame>
        <p:nvGraphicFramePr>
          <p:cNvPr id="7" name="Table 7">
            <a:extLst>
              <a:ext uri="{FF2B5EF4-FFF2-40B4-BE49-F238E27FC236}">
                <a16:creationId xmlns:a16="http://schemas.microsoft.com/office/drawing/2014/main" id="{BF6F32FD-6BC6-B6F4-9616-0F3D71D29837}"/>
              </a:ext>
            </a:extLst>
          </p:cNvPr>
          <p:cNvGraphicFramePr>
            <a:graphicFrameLocks noGrp="1"/>
          </p:cNvGraphicFramePr>
          <p:nvPr>
            <p:ph idx="1"/>
            <p:extLst>
              <p:ext uri="{D42A27DB-BD31-4B8C-83A1-F6EECF244321}">
                <p14:modId xmlns:p14="http://schemas.microsoft.com/office/powerpoint/2010/main" val="477460900"/>
              </p:ext>
            </p:extLst>
          </p:nvPr>
        </p:nvGraphicFramePr>
        <p:xfrm>
          <a:off x="1104900" y="2538412"/>
          <a:ext cx="3172632" cy="2212836"/>
        </p:xfrm>
        <a:graphic>
          <a:graphicData uri="http://schemas.openxmlformats.org/drawingml/2006/table">
            <a:tbl>
              <a:tblPr firstRow="1" bandRow="1">
                <a:tableStyleId>{5C22544A-7EE6-4342-B048-85BDC9FD1C3A}</a:tableStyleId>
              </a:tblPr>
              <a:tblGrid>
                <a:gridCol w="3172632">
                  <a:extLst>
                    <a:ext uri="{9D8B030D-6E8A-4147-A177-3AD203B41FA5}">
                      <a16:colId xmlns:a16="http://schemas.microsoft.com/office/drawing/2014/main" val="187226861"/>
                    </a:ext>
                  </a:extLst>
                </a:gridCol>
              </a:tblGrid>
              <a:tr h="737612">
                <a:tc>
                  <a:txBody>
                    <a:bodyPr/>
                    <a:lstStyle/>
                    <a:p>
                      <a:r>
                        <a:rPr lang="en-US" dirty="0"/>
                        <a:t>Dimensions</a:t>
                      </a:r>
                    </a:p>
                  </a:txBody>
                  <a:tcPr/>
                </a:tc>
                <a:extLst>
                  <a:ext uri="{0D108BD9-81ED-4DB2-BD59-A6C34878D82A}">
                    <a16:rowId xmlns:a16="http://schemas.microsoft.com/office/drawing/2014/main" val="1979123345"/>
                  </a:ext>
                </a:extLst>
              </a:tr>
              <a:tr h="737612">
                <a:tc>
                  <a:txBody>
                    <a:bodyPr/>
                    <a:lstStyle/>
                    <a:p>
                      <a:r>
                        <a:rPr lang="en-US" dirty="0"/>
                        <a:t>Speed</a:t>
                      </a:r>
                    </a:p>
                  </a:txBody>
                  <a:tcPr/>
                </a:tc>
                <a:extLst>
                  <a:ext uri="{0D108BD9-81ED-4DB2-BD59-A6C34878D82A}">
                    <a16:rowId xmlns:a16="http://schemas.microsoft.com/office/drawing/2014/main" val="3338243489"/>
                  </a:ext>
                </a:extLst>
              </a:tr>
              <a:tr h="737612">
                <a:tc>
                  <a:txBody>
                    <a:bodyPr/>
                    <a:lstStyle/>
                    <a:p>
                      <a:r>
                        <a:rPr lang="en-US" dirty="0"/>
                        <a:t>Accuracy</a:t>
                      </a:r>
                    </a:p>
                  </a:txBody>
                  <a:tcPr/>
                </a:tc>
                <a:extLst>
                  <a:ext uri="{0D108BD9-81ED-4DB2-BD59-A6C34878D82A}">
                    <a16:rowId xmlns:a16="http://schemas.microsoft.com/office/drawing/2014/main" val="3304479678"/>
                  </a:ext>
                </a:extLst>
              </a:tr>
            </a:tbl>
          </a:graphicData>
        </a:graphic>
      </p:graphicFrame>
      <p:graphicFrame>
        <p:nvGraphicFramePr>
          <p:cNvPr id="8" name="Table 7">
            <a:extLst>
              <a:ext uri="{FF2B5EF4-FFF2-40B4-BE49-F238E27FC236}">
                <a16:creationId xmlns:a16="http://schemas.microsoft.com/office/drawing/2014/main" id="{255587AF-4D8F-2EB5-8421-22A3D38732C4}"/>
              </a:ext>
            </a:extLst>
          </p:cNvPr>
          <p:cNvGraphicFramePr>
            <a:graphicFrameLocks/>
          </p:cNvGraphicFramePr>
          <p:nvPr>
            <p:extLst>
              <p:ext uri="{D42A27DB-BD31-4B8C-83A1-F6EECF244321}">
                <p14:modId xmlns:p14="http://schemas.microsoft.com/office/powerpoint/2010/main" val="3581812422"/>
              </p:ext>
            </p:extLst>
          </p:nvPr>
        </p:nvGraphicFramePr>
        <p:xfrm>
          <a:off x="4741838" y="1843985"/>
          <a:ext cx="1354162" cy="2950448"/>
        </p:xfrm>
        <a:graphic>
          <a:graphicData uri="http://schemas.openxmlformats.org/drawingml/2006/table">
            <a:tbl>
              <a:tblPr firstRow="1" bandRow="1">
                <a:tableStyleId>{5C22544A-7EE6-4342-B048-85BDC9FD1C3A}</a:tableStyleId>
              </a:tblPr>
              <a:tblGrid>
                <a:gridCol w="1354162">
                  <a:extLst>
                    <a:ext uri="{9D8B030D-6E8A-4147-A177-3AD203B41FA5}">
                      <a16:colId xmlns:a16="http://schemas.microsoft.com/office/drawing/2014/main" val="187226861"/>
                    </a:ext>
                  </a:extLst>
                </a:gridCol>
              </a:tblGrid>
              <a:tr h="737612">
                <a:tc>
                  <a:txBody>
                    <a:bodyPr/>
                    <a:lstStyle/>
                    <a:p>
                      <a:r>
                        <a:rPr lang="en-US" dirty="0"/>
                        <a:t>Non-PCA</a:t>
                      </a:r>
                    </a:p>
                  </a:txBody>
                  <a:tcPr/>
                </a:tc>
                <a:extLst>
                  <a:ext uri="{0D108BD9-81ED-4DB2-BD59-A6C34878D82A}">
                    <a16:rowId xmlns:a16="http://schemas.microsoft.com/office/drawing/2014/main" val="3884929275"/>
                  </a:ext>
                </a:extLst>
              </a:tr>
              <a:tr h="737612">
                <a:tc>
                  <a:txBody>
                    <a:bodyPr/>
                    <a:lstStyle/>
                    <a:p>
                      <a:r>
                        <a:rPr lang="en-US" dirty="0"/>
                        <a:t>30000 columns</a:t>
                      </a:r>
                    </a:p>
                  </a:txBody>
                  <a:tcPr/>
                </a:tc>
                <a:extLst>
                  <a:ext uri="{0D108BD9-81ED-4DB2-BD59-A6C34878D82A}">
                    <a16:rowId xmlns:a16="http://schemas.microsoft.com/office/drawing/2014/main" val="1979123345"/>
                  </a:ext>
                </a:extLst>
              </a:tr>
              <a:tr h="737612">
                <a:tc>
                  <a:txBody>
                    <a:bodyPr/>
                    <a:lstStyle/>
                    <a:p>
                      <a:r>
                        <a:rPr lang="en-US" dirty="0"/>
                        <a:t>20 s</a:t>
                      </a:r>
                    </a:p>
                  </a:txBody>
                  <a:tcPr/>
                </a:tc>
                <a:extLst>
                  <a:ext uri="{0D108BD9-81ED-4DB2-BD59-A6C34878D82A}">
                    <a16:rowId xmlns:a16="http://schemas.microsoft.com/office/drawing/2014/main" val="3338243489"/>
                  </a:ext>
                </a:extLst>
              </a:tr>
              <a:tr h="737612">
                <a:tc>
                  <a:txBody>
                    <a:bodyPr/>
                    <a:lstStyle/>
                    <a:p>
                      <a:r>
                        <a:rPr lang="en-US" dirty="0"/>
                        <a:t>95.88</a:t>
                      </a:r>
                    </a:p>
                  </a:txBody>
                  <a:tcPr/>
                </a:tc>
                <a:extLst>
                  <a:ext uri="{0D108BD9-81ED-4DB2-BD59-A6C34878D82A}">
                    <a16:rowId xmlns:a16="http://schemas.microsoft.com/office/drawing/2014/main" val="3304479678"/>
                  </a:ext>
                </a:extLst>
              </a:tr>
            </a:tbl>
          </a:graphicData>
        </a:graphic>
      </p:graphicFrame>
      <p:graphicFrame>
        <p:nvGraphicFramePr>
          <p:cNvPr id="9" name="Table 8">
            <a:extLst>
              <a:ext uri="{FF2B5EF4-FFF2-40B4-BE49-F238E27FC236}">
                <a16:creationId xmlns:a16="http://schemas.microsoft.com/office/drawing/2014/main" id="{BA28010B-2BC7-0662-9BAF-CDF3D8ADB12C}"/>
              </a:ext>
            </a:extLst>
          </p:cNvPr>
          <p:cNvGraphicFramePr>
            <a:graphicFrameLocks/>
          </p:cNvGraphicFramePr>
          <p:nvPr>
            <p:extLst>
              <p:ext uri="{D42A27DB-BD31-4B8C-83A1-F6EECF244321}">
                <p14:modId xmlns:p14="http://schemas.microsoft.com/office/powerpoint/2010/main" val="3712665942"/>
              </p:ext>
            </p:extLst>
          </p:nvPr>
        </p:nvGraphicFramePr>
        <p:xfrm>
          <a:off x="8241872" y="1843985"/>
          <a:ext cx="3172632" cy="2950448"/>
        </p:xfrm>
        <a:graphic>
          <a:graphicData uri="http://schemas.openxmlformats.org/drawingml/2006/table">
            <a:tbl>
              <a:tblPr firstRow="1" bandRow="1">
                <a:tableStyleId>{5C22544A-7EE6-4342-B048-85BDC9FD1C3A}</a:tableStyleId>
              </a:tblPr>
              <a:tblGrid>
                <a:gridCol w="3172632">
                  <a:extLst>
                    <a:ext uri="{9D8B030D-6E8A-4147-A177-3AD203B41FA5}">
                      <a16:colId xmlns:a16="http://schemas.microsoft.com/office/drawing/2014/main" val="187226861"/>
                    </a:ext>
                  </a:extLst>
                </a:gridCol>
              </a:tblGrid>
              <a:tr h="737612">
                <a:tc>
                  <a:txBody>
                    <a:bodyPr/>
                    <a:lstStyle/>
                    <a:p>
                      <a:r>
                        <a:rPr lang="en-US" dirty="0"/>
                        <a:t>PCA</a:t>
                      </a:r>
                    </a:p>
                  </a:txBody>
                  <a:tcPr/>
                </a:tc>
                <a:extLst>
                  <a:ext uri="{0D108BD9-81ED-4DB2-BD59-A6C34878D82A}">
                    <a16:rowId xmlns:a16="http://schemas.microsoft.com/office/drawing/2014/main" val="3884929275"/>
                  </a:ext>
                </a:extLst>
              </a:tr>
              <a:tr h="737612">
                <a:tc>
                  <a:txBody>
                    <a:bodyPr/>
                    <a:lstStyle/>
                    <a:p>
                      <a:r>
                        <a:rPr lang="en-US" dirty="0"/>
                        <a:t>30000 columns</a:t>
                      </a:r>
                    </a:p>
                  </a:txBody>
                  <a:tcPr/>
                </a:tc>
                <a:extLst>
                  <a:ext uri="{0D108BD9-81ED-4DB2-BD59-A6C34878D82A}">
                    <a16:rowId xmlns:a16="http://schemas.microsoft.com/office/drawing/2014/main" val="1979123345"/>
                  </a:ext>
                </a:extLst>
              </a:tr>
              <a:tr h="737612">
                <a:tc>
                  <a:txBody>
                    <a:bodyPr/>
                    <a:lstStyle/>
                    <a:p>
                      <a:r>
                        <a:rPr lang="en-US" dirty="0"/>
                        <a:t>5 s</a:t>
                      </a:r>
                    </a:p>
                  </a:txBody>
                  <a:tcPr/>
                </a:tc>
                <a:extLst>
                  <a:ext uri="{0D108BD9-81ED-4DB2-BD59-A6C34878D82A}">
                    <a16:rowId xmlns:a16="http://schemas.microsoft.com/office/drawing/2014/main" val="3338243489"/>
                  </a:ext>
                </a:extLst>
              </a:tr>
              <a:tr h="737612">
                <a:tc>
                  <a:txBody>
                    <a:bodyPr/>
                    <a:lstStyle/>
                    <a:p>
                      <a:r>
                        <a:rPr lang="en-US" dirty="0"/>
                        <a:t>95.11</a:t>
                      </a:r>
                    </a:p>
                  </a:txBody>
                  <a:tcPr/>
                </a:tc>
                <a:extLst>
                  <a:ext uri="{0D108BD9-81ED-4DB2-BD59-A6C34878D82A}">
                    <a16:rowId xmlns:a16="http://schemas.microsoft.com/office/drawing/2014/main" val="3304479678"/>
                  </a:ext>
                </a:extLst>
              </a:tr>
            </a:tbl>
          </a:graphicData>
        </a:graphic>
      </p:graphicFrame>
      <p:sp>
        <p:nvSpPr>
          <p:cNvPr id="10" name="Right Arrow 9">
            <a:extLst>
              <a:ext uri="{FF2B5EF4-FFF2-40B4-BE49-F238E27FC236}">
                <a16:creationId xmlns:a16="http://schemas.microsoft.com/office/drawing/2014/main" id="{10628246-D913-6681-4C40-740DBBF37DF9}"/>
              </a:ext>
            </a:extLst>
          </p:cNvPr>
          <p:cNvSpPr/>
          <p:nvPr/>
        </p:nvSpPr>
        <p:spPr>
          <a:xfrm>
            <a:off x="6560306" y="307689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9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907949-2F79-5D4D-7FB3-9063D469B28A}"/>
              </a:ext>
            </a:extLst>
          </p:cNvPr>
          <p:cNvSpPr>
            <a:spLocks noGrp="1"/>
          </p:cNvSpPr>
          <p:nvPr>
            <p:ph type="title"/>
          </p:nvPr>
        </p:nvSpPr>
        <p:spPr>
          <a:xfrm>
            <a:off x="1104902" y="1124950"/>
            <a:ext cx="9982199" cy="981801"/>
          </a:xfrm>
        </p:spPr>
        <p:txBody>
          <a:bodyPr anchor="b">
            <a:normAutofit/>
          </a:bodyPr>
          <a:lstStyle/>
          <a:p>
            <a:r>
              <a:rPr lang="en-US" dirty="0"/>
              <a:t>RESULTS</a:t>
            </a:r>
          </a:p>
        </p:txBody>
      </p:sp>
      <p:pic>
        <p:nvPicPr>
          <p:cNvPr id="20" name="Picture 19">
            <a:extLst>
              <a:ext uri="{FF2B5EF4-FFF2-40B4-BE49-F238E27FC236}">
                <a16:creationId xmlns:a16="http://schemas.microsoft.com/office/drawing/2014/main" id="{FB322715-E771-3F02-E22D-423CAD820C49}"/>
              </a:ext>
            </a:extLst>
          </p:cNvPr>
          <p:cNvPicPr>
            <a:picLocks noChangeAspect="1"/>
          </p:cNvPicPr>
          <p:nvPr/>
        </p:nvPicPr>
        <p:blipFill>
          <a:blip r:embed="rId2"/>
          <a:stretch>
            <a:fillRect/>
          </a:stretch>
        </p:blipFill>
        <p:spPr>
          <a:xfrm>
            <a:off x="2103047" y="2538770"/>
            <a:ext cx="7985910" cy="3214330"/>
          </a:xfrm>
          <a:prstGeom prst="rect">
            <a:avLst/>
          </a:prstGeom>
          <a:noFill/>
        </p:spPr>
      </p:pic>
    </p:spTree>
    <p:extLst>
      <p:ext uri="{BB962C8B-B14F-4D97-AF65-F5344CB8AC3E}">
        <p14:creationId xmlns:p14="http://schemas.microsoft.com/office/powerpoint/2010/main" val="363316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907949-2F79-5D4D-7FB3-9063D469B28A}"/>
              </a:ext>
            </a:extLst>
          </p:cNvPr>
          <p:cNvSpPr>
            <a:spLocks noGrp="1"/>
          </p:cNvSpPr>
          <p:nvPr>
            <p:ph type="title"/>
          </p:nvPr>
        </p:nvSpPr>
        <p:spPr>
          <a:xfrm>
            <a:off x="1104902" y="1124950"/>
            <a:ext cx="9982199" cy="981801"/>
          </a:xfrm>
        </p:spPr>
        <p:txBody>
          <a:bodyPr anchor="b">
            <a:normAutofit/>
          </a:bodyPr>
          <a:lstStyle/>
          <a:p>
            <a:r>
              <a:rPr lang="en-US" dirty="0"/>
              <a:t>RESULTS</a:t>
            </a:r>
          </a:p>
        </p:txBody>
      </p:sp>
      <p:pic>
        <p:nvPicPr>
          <p:cNvPr id="2" name="Picture 1">
            <a:extLst>
              <a:ext uri="{FF2B5EF4-FFF2-40B4-BE49-F238E27FC236}">
                <a16:creationId xmlns:a16="http://schemas.microsoft.com/office/drawing/2014/main" id="{83B6E187-4CE7-9822-32B2-E50E4BC4CF01}"/>
              </a:ext>
            </a:extLst>
          </p:cNvPr>
          <p:cNvPicPr>
            <a:picLocks noChangeAspect="1"/>
          </p:cNvPicPr>
          <p:nvPr/>
        </p:nvPicPr>
        <p:blipFill>
          <a:blip r:embed="rId2"/>
          <a:stretch>
            <a:fillRect/>
          </a:stretch>
        </p:blipFill>
        <p:spPr>
          <a:xfrm>
            <a:off x="2676501" y="2538770"/>
            <a:ext cx="6839003" cy="3214330"/>
          </a:xfrm>
          <a:prstGeom prst="rect">
            <a:avLst/>
          </a:prstGeom>
          <a:noFill/>
        </p:spPr>
      </p:pic>
    </p:spTree>
    <p:extLst>
      <p:ext uri="{BB962C8B-B14F-4D97-AF65-F5344CB8AC3E}">
        <p14:creationId xmlns:p14="http://schemas.microsoft.com/office/powerpoint/2010/main" val="235807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1B78-0083-0D4C-80FF-9DCDBB7FF23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85DCC8-DAF1-D543-8FA4-0D6AE35E2DB3}"/>
              </a:ext>
            </a:extLst>
          </p:cNvPr>
          <p:cNvSpPr>
            <a:spLocks noGrp="1"/>
          </p:cNvSpPr>
          <p:nvPr>
            <p:ph idx="1"/>
          </p:nvPr>
        </p:nvSpPr>
        <p:spPr/>
        <p:txBody>
          <a:bodyPr/>
          <a:lstStyle/>
          <a:p>
            <a:r>
              <a:rPr lang="en-US" dirty="0"/>
              <a:t>The results of the experiment showed reduction in storage and computational needs when using PCA. The accuracy in prediction using SVMs with a customized wavelet kernel was over 95%.</a:t>
            </a:r>
          </a:p>
        </p:txBody>
      </p:sp>
      <p:sp>
        <p:nvSpPr>
          <p:cNvPr id="4" name="Text Placeholder 3">
            <a:extLst>
              <a:ext uri="{FF2B5EF4-FFF2-40B4-BE49-F238E27FC236}">
                <a16:creationId xmlns:a16="http://schemas.microsoft.com/office/drawing/2014/main" id="{5D52FD2F-1FD6-DB4C-8FEC-C662C46AB152}"/>
              </a:ext>
            </a:extLst>
          </p:cNvPr>
          <p:cNvSpPr>
            <a:spLocks noGrp="1"/>
          </p:cNvSpPr>
          <p:nvPr>
            <p:ph type="body" sz="quarter" idx="10"/>
          </p:nvPr>
        </p:nvSpPr>
        <p:spPr>
          <a:xfrm>
            <a:off x="4533901" y="1104900"/>
            <a:ext cx="3086097" cy="4838700"/>
          </a:xfrm>
        </p:spPr>
        <p:txBody>
          <a:bodyPr/>
          <a:lstStyle/>
          <a:p>
            <a:pPr marL="0" indent="0">
              <a:buNone/>
            </a:pPr>
            <a:r>
              <a:rPr lang="en-US" b="1" dirty="0">
                <a:highlight>
                  <a:srgbClr val="F9C423"/>
                </a:highlight>
              </a:rPr>
              <a:t>LIMITATION</a:t>
            </a:r>
            <a:br>
              <a:rPr lang="en-US" b="1" dirty="0">
                <a:highlight>
                  <a:srgbClr val="F9C423"/>
                </a:highlight>
              </a:rPr>
            </a:br>
            <a:r>
              <a:rPr lang="en-US" dirty="0"/>
              <a:t>High dimensional data and large storage</a:t>
            </a:r>
          </a:p>
          <a:p>
            <a:pPr marL="0" indent="0">
              <a:buNone/>
            </a:pPr>
            <a:r>
              <a:rPr lang="en-US" dirty="0"/>
              <a:t>Long runtime</a:t>
            </a:r>
            <a:endParaRPr lang="en-US" dirty="0">
              <a:solidFill>
                <a:schemeClr val="bg1">
                  <a:lumMod val="65000"/>
                </a:schemeClr>
              </a:solidFill>
              <a:highlight>
                <a:srgbClr val="F9C423"/>
              </a:highlight>
            </a:endParaRPr>
          </a:p>
          <a:p>
            <a:pPr marL="0" indent="0">
              <a:buNone/>
            </a:pPr>
            <a:r>
              <a:rPr lang="en-US" b="1" dirty="0">
                <a:highlight>
                  <a:srgbClr val="F9C423"/>
                </a:highlight>
              </a:rPr>
              <a:t>FUTURE USES</a:t>
            </a:r>
            <a:br>
              <a:rPr lang="en-US" b="1" dirty="0">
                <a:highlight>
                  <a:srgbClr val="F9C423"/>
                </a:highlight>
              </a:rPr>
            </a:br>
            <a:r>
              <a:rPr lang="en-US" dirty="0"/>
              <a:t>Diagnosis of severity</a:t>
            </a:r>
          </a:p>
          <a:p>
            <a:pPr marL="0" indent="0">
              <a:buNone/>
            </a:pPr>
            <a:r>
              <a:rPr lang="en-US" dirty="0"/>
              <a:t>Covid-19 and abnormality detection</a:t>
            </a:r>
          </a:p>
          <a:p>
            <a:pPr marL="0" indent="0">
              <a:buNone/>
            </a:pPr>
            <a:endParaRPr lang="en-US" dirty="0">
              <a:solidFill>
                <a:schemeClr val="bg1">
                  <a:lumMod val="65000"/>
                </a:schemeClr>
              </a:solidFill>
            </a:endParaRPr>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D34456E5-09CA-D447-904C-D21AB25838F5}"/>
              </a:ext>
            </a:extLst>
          </p:cNvPr>
          <p:cNvSpPr>
            <a:spLocks noGrp="1"/>
          </p:cNvSpPr>
          <p:nvPr>
            <p:ph type="body" sz="quarter" idx="11"/>
          </p:nvPr>
        </p:nvSpPr>
        <p:spPr>
          <a:xfrm>
            <a:off x="8001003" y="1104900"/>
            <a:ext cx="3086097" cy="4838700"/>
          </a:xfrm>
        </p:spPr>
        <p:txBody>
          <a:bodyPr/>
          <a:lstStyle/>
          <a:p>
            <a:pPr marL="0" indent="0">
              <a:buNone/>
            </a:pPr>
            <a:r>
              <a:rPr lang="en-US" b="1" dirty="0">
                <a:highlight>
                  <a:srgbClr val="F9C423"/>
                </a:highlight>
              </a:rPr>
              <a:t>KERNEL</a:t>
            </a:r>
            <a:br>
              <a:rPr lang="en-US" b="1" dirty="0">
                <a:highlight>
                  <a:srgbClr val="F9C423"/>
                </a:highlight>
              </a:rPr>
            </a:br>
            <a:r>
              <a:rPr lang="en-US" dirty="0"/>
              <a:t>Using wavelet Kernel for image processing</a:t>
            </a:r>
            <a:endParaRPr lang="en-US" b="1" dirty="0">
              <a:highlight>
                <a:srgbClr val="F9C423"/>
              </a:highlight>
            </a:endParaRPr>
          </a:p>
          <a:p>
            <a:pPr marL="0" indent="0">
              <a:buNone/>
            </a:pPr>
            <a:r>
              <a:rPr lang="en-US" b="1" dirty="0">
                <a:highlight>
                  <a:srgbClr val="F9C423"/>
                </a:highlight>
              </a:rPr>
              <a:t>HYPERPARAMETER</a:t>
            </a:r>
            <a:br>
              <a:rPr lang="en-US" b="1" dirty="0">
                <a:highlight>
                  <a:srgbClr val="F9C423"/>
                </a:highlight>
              </a:rPr>
            </a:br>
            <a:r>
              <a:rPr lang="en-US" dirty="0"/>
              <a:t>Looking at C for SVM and kernel parameter</a:t>
            </a:r>
          </a:p>
        </p:txBody>
      </p:sp>
    </p:spTree>
    <p:extLst>
      <p:ext uri="{BB962C8B-B14F-4D97-AF65-F5344CB8AC3E}">
        <p14:creationId xmlns:p14="http://schemas.microsoft.com/office/powerpoint/2010/main" val="13978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0FE1-47F3-D188-F7DF-542F8CA23CF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D5171FC-3D0A-76B3-E2A5-134ED5D2BC62}"/>
              </a:ext>
            </a:extLst>
          </p:cNvPr>
          <p:cNvSpPr>
            <a:spLocks noGrp="1"/>
          </p:cNvSpPr>
          <p:nvPr>
            <p:ph idx="1"/>
          </p:nvPr>
        </p:nvSpPr>
        <p:spPr>
          <a:xfrm>
            <a:off x="743920" y="2538770"/>
            <a:ext cx="10864312" cy="3214330"/>
          </a:xfrm>
        </p:spPr>
        <p:txBody>
          <a:bodyPr>
            <a:normAutofit fontScale="92500" lnSpcReduction="10000"/>
          </a:bodyPr>
          <a:lstStyle/>
          <a:p>
            <a:r>
              <a:rPr lang="en-US" sz="1100" b="0" i="0" dirty="0">
                <a:effectLst/>
                <a:latin typeface="Arial" panose="020B0604020202020204" pitchFamily="34" charset="0"/>
              </a:rPr>
              <a:t>[1] Sameera V. </a:t>
            </a:r>
            <a:r>
              <a:rPr lang="en-US" sz="1100" b="0" i="0" dirty="0" err="1">
                <a:effectLst/>
                <a:latin typeface="Arial" panose="020B0604020202020204" pitchFamily="34" charset="0"/>
              </a:rPr>
              <a:t>Mohd</a:t>
            </a:r>
            <a:r>
              <a:rPr lang="en-US" sz="1100" b="0" i="0" dirty="0">
                <a:effectLst/>
                <a:latin typeface="Arial" panose="020B0604020202020204" pitchFamily="34" charset="0"/>
              </a:rPr>
              <a:t> </a:t>
            </a:r>
            <a:r>
              <a:rPr lang="en-US" sz="1100" b="0" i="0" dirty="0" err="1">
                <a:effectLst/>
                <a:latin typeface="Arial" panose="020B0604020202020204" pitchFamily="34" charset="0"/>
              </a:rPr>
              <a:t>Sagheer</a:t>
            </a:r>
            <a:r>
              <a:rPr lang="en-US" sz="1100" b="0" i="0" dirty="0">
                <a:effectLst/>
                <a:latin typeface="Arial" panose="020B0604020202020204" pitchFamily="34" charset="0"/>
              </a:rPr>
              <a:t> and </a:t>
            </a:r>
            <a:r>
              <a:rPr lang="en-US" sz="1100" b="0" i="0" dirty="0" err="1">
                <a:effectLst/>
                <a:latin typeface="Arial" panose="020B0604020202020204" pitchFamily="34" charset="0"/>
              </a:rPr>
              <a:t>Sudhish</a:t>
            </a:r>
            <a:r>
              <a:rPr lang="en-US" sz="1100" b="0" i="0" dirty="0">
                <a:effectLst/>
                <a:latin typeface="Arial" panose="020B0604020202020204" pitchFamily="34" charset="0"/>
              </a:rPr>
              <a:t> N. George. A review on medical image denoising algorithms. Biomedical Signal Processing and Control, 61:102036, 2020.</a:t>
            </a:r>
            <a:br>
              <a:rPr lang="en-US" sz="1100" dirty="0"/>
            </a:br>
            <a:r>
              <a:rPr lang="en-US" sz="1100" b="0" i="0" dirty="0">
                <a:effectLst/>
                <a:latin typeface="Arial" panose="020B0604020202020204" pitchFamily="34" charset="0"/>
              </a:rPr>
              <a:t>[2] Daniel S. </a:t>
            </a:r>
            <a:r>
              <a:rPr lang="en-US" sz="1100" b="0" i="0" dirty="0" err="1">
                <a:effectLst/>
                <a:latin typeface="Arial" panose="020B0604020202020204" pitchFamily="34" charset="0"/>
              </a:rPr>
              <a:t>Kermany</a:t>
            </a:r>
            <a:r>
              <a:rPr lang="en-US" sz="1100" b="0" i="0" dirty="0">
                <a:effectLst/>
                <a:latin typeface="Arial" panose="020B0604020202020204" pitchFamily="34" charset="0"/>
              </a:rPr>
              <a:t>, Michael </a:t>
            </a:r>
            <a:r>
              <a:rPr lang="en-US" sz="1100" b="0" i="0" dirty="0" err="1">
                <a:effectLst/>
                <a:latin typeface="Arial" panose="020B0604020202020204" pitchFamily="34" charset="0"/>
              </a:rPr>
              <a:t>Goldbaum</a:t>
            </a:r>
            <a:r>
              <a:rPr lang="en-US" sz="1100" b="0" i="0" dirty="0">
                <a:effectLst/>
                <a:latin typeface="Arial" panose="020B0604020202020204" pitchFamily="34" charset="0"/>
              </a:rPr>
              <a:t>, </a:t>
            </a:r>
            <a:r>
              <a:rPr lang="en-US" sz="1100" b="0" i="0" dirty="0" err="1">
                <a:effectLst/>
                <a:latin typeface="Arial" panose="020B0604020202020204" pitchFamily="34" charset="0"/>
              </a:rPr>
              <a:t>Wenjia</a:t>
            </a:r>
            <a:r>
              <a:rPr lang="en-US" sz="1100" b="0" i="0" dirty="0">
                <a:effectLst/>
                <a:latin typeface="Arial" panose="020B0604020202020204" pitchFamily="34" charset="0"/>
              </a:rPr>
              <a:t> Cai, et al. Cell, 172(5):1122–1131.e9, Feb 2018.</a:t>
            </a:r>
            <a:br>
              <a:rPr lang="en-US" sz="1100" dirty="0"/>
            </a:br>
            <a:r>
              <a:rPr lang="en-US" sz="1100" b="0" i="0" dirty="0">
                <a:effectLst/>
                <a:latin typeface="Arial" panose="020B0604020202020204" pitchFamily="34" charset="0"/>
              </a:rPr>
              <a:t>[3] Jing Hou, </a:t>
            </a:r>
            <a:r>
              <a:rPr lang="en-US" sz="1100" b="0" i="0" dirty="0" err="1">
                <a:effectLst/>
                <a:latin typeface="Arial" panose="020B0604020202020204" pitchFamily="34" charset="0"/>
              </a:rPr>
              <a:t>Dachao</a:t>
            </a:r>
            <a:r>
              <a:rPr lang="en-US" sz="1100" b="0" i="0" dirty="0">
                <a:effectLst/>
                <a:latin typeface="Arial" panose="020B0604020202020204" pitchFamily="34" charset="0"/>
              </a:rPr>
              <a:t> </a:t>
            </a:r>
            <a:r>
              <a:rPr lang="en-US" sz="1100" b="0" i="0" dirty="0" err="1">
                <a:effectLst/>
                <a:latin typeface="Arial" panose="020B0604020202020204" pitchFamily="34" charset="0"/>
              </a:rPr>
              <a:t>Lv</a:t>
            </a:r>
            <a:r>
              <a:rPr lang="en-US" sz="1100" b="0" i="0" dirty="0">
                <a:effectLst/>
                <a:latin typeface="Arial" panose="020B0604020202020204" pitchFamily="34" charset="0"/>
              </a:rPr>
              <a:t>, </a:t>
            </a:r>
            <a:r>
              <a:rPr lang="en-US" sz="1100" b="0" i="0" dirty="0" err="1">
                <a:effectLst/>
                <a:latin typeface="Arial" panose="020B0604020202020204" pitchFamily="34" charset="0"/>
              </a:rPr>
              <a:t>Yuexia</a:t>
            </a:r>
            <a:r>
              <a:rPr lang="en-US" sz="1100" b="0" i="0" dirty="0">
                <a:effectLst/>
                <a:latin typeface="Arial" panose="020B0604020202020204" pitchFamily="34" charset="0"/>
              </a:rPr>
              <a:t> Sun, Pan Wang, </a:t>
            </a:r>
            <a:r>
              <a:rPr lang="en-US" sz="1100" b="0" i="0" dirty="0" err="1">
                <a:effectLst/>
                <a:latin typeface="Arial" panose="020B0604020202020204" pitchFamily="34" charset="0"/>
              </a:rPr>
              <a:t>Qingnan</a:t>
            </a:r>
            <a:r>
              <a:rPr lang="en-US" sz="1100" b="0" i="0" dirty="0">
                <a:effectLst/>
                <a:latin typeface="Arial" panose="020B0604020202020204" pitchFamily="34" charset="0"/>
              </a:rPr>
              <a:t> Zhang, and Jan </a:t>
            </a:r>
            <a:r>
              <a:rPr lang="en-US" sz="1100" b="0" i="0" dirty="0" err="1">
                <a:effectLst/>
                <a:latin typeface="Arial" panose="020B0604020202020204" pitchFamily="34" charset="0"/>
              </a:rPr>
              <a:t>Sundell</a:t>
            </a:r>
            <a:r>
              <a:rPr lang="en-US" sz="1100" b="0" i="0" dirty="0">
                <a:effectLst/>
                <a:latin typeface="Arial" panose="020B0604020202020204" pitchFamily="34" charset="0"/>
              </a:rPr>
              <a:t>. Children’s respiratory infections in </a:t>
            </a:r>
            <a:r>
              <a:rPr lang="en-US" sz="1100" b="0" i="0" dirty="0" err="1">
                <a:effectLst/>
                <a:latin typeface="Arial" panose="020B0604020202020204" pitchFamily="34" charset="0"/>
              </a:rPr>
              <a:t>tianjin</a:t>
            </a:r>
            <a:r>
              <a:rPr lang="en-US" sz="1100" b="0" i="0" dirty="0">
                <a:effectLst/>
                <a:latin typeface="Arial" panose="020B0604020202020204" pitchFamily="34" charset="0"/>
              </a:rPr>
              <a:t> area, </a:t>
            </a:r>
            <a:r>
              <a:rPr lang="en-US" sz="1100" b="0" i="0" dirty="0" err="1">
                <a:effectLst/>
                <a:latin typeface="Arial" panose="020B0604020202020204" pitchFamily="34" charset="0"/>
              </a:rPr>
              <a:t>china</a:t>
            </a:r>
            <a:r>
              <a:rPr lang="en-US" sz="1100" b="0" i="0" dirty="0">
                <a:effectLst/>
                <a:latin typeface="Arial" panose="020B0604020202020204" pitchFamily="34" charset="0"/>
              </a:rPr>
              <a:t>: Associations with home environments and lifestyles.</a:t>
            </a:r>
            <a:br>
              <a:rPr lang="en-US" sz="1100" dirty="0"/>
            </a:br>
            <a:r>
              <a:rPr lang="en-US" sz="1100" b="0" i="0" dirty="0">
                <a:effectLst/>
                <a:latin typeface="Arial" panose="020B0604020202020204" pitchFamily="34" charset="0"/>
              </a:rPr>
              <a:t>Int J Environ Res Public Health, 17(11), June 2020.</a:t>
            </a:r>
            <a:br>
              <a:rPr lang="en-US" sz="1100" dirty="0"/>
            </a:br>
            <a:r>
              <a:rPr lang="en-US" sz="1100" b="0" i="0" dirty="0">
                <a:effectLst/>
                <a:latin typeface="Arial" panose="020B0604020202020204" pitchFamily="34" charset="0"/>
              </a:rPr>
              <a:t>[4] Bernhard </a:t>
            </a:r>
            <a:r>
              <a:rPr lang="en-US" sz="1100" b="0" i="0" dirty="0" err="1">
                <a:effectLst/>
                <a:latin typeface="Arial" panose="020B0604020202020204" pitchFamily="34" charset="0"/>
              </a:rPr>
              <a:t>Flury</a:t>
            </a:r>
            <a:r>
              <a:rPr lang="en-US" sz="1100" b="0" i="0" dirty="0">
                <a:effectLst/>
                <a:latin typeface="Arial" panose="020B0604020202020204" pitchFamily="34" charset="0"/>
              </a:rPr>
              <a:t>. Common Principal Components &amp; Related Multivariate Models. John Wiley &amp; Sons, Inc., USA, 1988.</a:t>
            </a:r>
            <a:br>
              <a:rPr lang="en-US" sz="1100" dirty="0"/>
            </a:br>
            <a:r>
              <a:rPr lang="en-US" sz="1100" b="0" i="0" dirty="0">
                <a:effectLst/>
                <a:latin typeface="Arial" panose="020B0604020202020204" pitchFamily="34" charset="0"/>
              </a:rPr>
              <a:t>[5] Wolfgang Karl. H ̈</a:t>
            </a:r>
            <a:r>
              <a:rPr lang="en-US" sz="1100" b="0" i="0" dirty="0" err="1">
                <a:effectLst/>
                <a:latin typeface="Arial" panose="020B0604020202020204" pitchFamily="34" charset="0"/>
              </a:rPr>
              <a:t>ardle</a:t>
            </a:r>
            <a:r>
              <a:rPr lang="en-US" sz="1100" b="0" i="0" dirty="0">
                <a:effectLst/>
                <a:latin typeface="Arial" panose="020B0604020202020204" pitchFamily="34" charset="0"/>
              </a:rPr>
              <a:t> and </a:t>
            </a:r>
            <a:r>
              <a:rPr lang="en-US" sz="1100" b="0" i="0" dirty="0" err="1">
                <a:effectLst/>
                <a:latin typeface="Arial" panose="020B0604020202020204" pitchFamily="34" charset="0"/>
              </a:rPr>
              <a:t>Zdenˇek</a:t>
            </a:r>
            <a:r>
              <a:rPr lang="en-US" sz="1100" b="0" i="0" dirty="0">
                <a:effectLst/>
                <a:latin typeface="Arial" panose="020B0604020202020204" pitchFamily="34" charset="0"/>
              </a:rPr>
              <a:t>. Hl ́</a:t>
            </a:r>
            <a:r>
              <a:rPr lang="en-US" sz="1100" b="0" i="0" dirty="0" err="1">
                <a:effectLst/>
                <a:latin typeface="Arial" panose="020B0604020202020204" pitchFamily="34" charset="0"/>
              </a:rPr>
              <a:t>avka</a:t>
            </a:r>
            <a:r>
              <a:rPr lang="en-US" sz="1100" b="0" i="0" dirty="0">
                <a:effectLst/>
                <a:latin typeface="Arial" panose="020B0604020202020204" pitchFamily="34" charset="0"/>
              </a:rPr>
              <a:t>. Multivariate Statistics Exercises and Solutions. Springer Berlin Heidelberg, Berlin, Heidelberg, 2nd ed. 2015. edition, 2015. </a:t>
            </a:r>
            <a:br>
              <a:rPr lang="en-US" sz="1100" dirty="0"/>
            </a:br>
            <a:r>
              <a:rPr lang="en-US" sz="1100" b="0" i="0" dirty="0">
                <a:effectLst/>
                <a:latin typeface="Arial" panose="020B0604020202020204" pitchFamily="34" charset="0"/>
              </a:rPr>
              <a:t>[6] Bernhard N. </a:t>
            </a:r>
            <a:r>
              <a:rPr lang="en-US" sz="1100" b="0" i="0" dirty="0" err="1">
                <a:effectLst/>
                <a:latin typeface="Arial" panose="020B0604020202020204" pitchFamily="34" charset="0"/>
              </a:rPr>
              <a:t>Flury</a:t>
            </a:r>
            <a:r>
              <a:rPr lang="en-US" sz="1100" b="0" i="0" dirty="0">
                <a:effectLst/>
                <a:latin typeface="Arial" panose="020B0604020202020204" pitchFamily="34" charset="0"/>
              </a:rPr>
              <a:t> and Walter </a:t>
            </a:r>
            <a:r>
              <a:rPr lang="en-US" sz="1100" b="0" i="0" dirty="0" err="1">
                <a:effectLst/>
                <a:latin typeface="Arial" panose="020B0604020202020204" pitchFamily="34" charset="0"/>
              </a:rPr>
              <a:t>Gautschi</a:t>
            </a:r>
            <a:r>
              <a:rPr lang="en-US" sz="1100" b="0" i="0" dirty="0">
                <a:effectLst/>
                <a:latin typeface="Arial" panose="020B0604020202020204" pitchFamily="34" charset="0"/>
              </a:rPr>
              <a:t>. An algorithm for simultaneous orthogonal transformation of several positive definite symmetric matrices to nearly diagonal form. SIAM Journal on Scientific and Statistical Computing, 7(1):169–184, 1986.</a:t>
            </a:r>
            <a:br>
              <a:rPr lang="en-US" sz="1100" dirty="0"/>
            </a:br>
            <a:r>
              <a:rPr lang="en-US" sz="1100" b="0" i="0" dirty="0">
                <a:effectLst/>
                <a:latin typeface="Arial" panose="020B0604020202020204" pitchFamily="34" charset="0"/>
              </a:rPr>
              <a:t>[7] Dario </a:t>
            </a:r>
            <a:r>
              <a:rPr lang="en-US" sz="1100" b="0" i="0" dirty="0" err="1">
                <a:effectLst/>
                <a:latin typeface="Arial" panose="020B0604020202020204" pitchFamily="34" charset="0"/>
              </a:rPr>
              <a:t>Radeˇci</a:t>
            </a:r>
            <a:r>
              <a:rPr lang="en-US" sz="1100" b="0" i="0" dirty="0">
                <a:effectLst/>
                <a:latin typeface="Arial" panose="020B0604020202020204" pitchFamily="34" charset="0"/>
              </a:rPr>
              <a:t> ́c. Principal component analysis (</a:t>
            </a:r>
            <a:r>
              <a:rPr lang="en-US" sz="1100" b="0" i="0" dirty="0" err="1">
                <a:effectLst/>
                <a:latin typeface="Arial" panose="020B0604020202020204" pitchFamily="34" charset="0"/>
              </a:rPr>
              <a:t>pca</a:t>
            </a:r>
            <a:r>
              <a:rPr lang="en-US" sz="1100" b="0" i="0" dirty="0">
                <a:effectLst/>
                <a:latin typeface="Arial" panose="020B0604020202020204" pitchFamily="34" charset="0"/>
              </a:rPr>
              <a:t>) from scratch in python, Mar 2022.</a:t>
            </a:r>
            <a:br>
              <a:rPr lang="en-US" sz="1100" dirty="0"/>
            </a:br>
            <a:r>
              <a:rPr lang="en-US" sz="1100" b="0" i="0" dirty="0">
                <a:effectLst/>
                <a:latin typeface="Arial" panose="020B0604020202020204" pitchFamily="34" charset="0"/>
              </a:rPr>
              <a:t>[8] Ian T Jolliffe and Jorge </a:t>
            </a:r>
            <a:r>
              <a:rPr lang="en-US" sz="1100" b="0" i="0" dirty="0" err="1">
                <a:effectLst/>
                <a:latin typeface="Arial" panose="020B0604020202020204" pitchFamily="34" charset="0"/>
              </a:rPr>
              <a:t>Cadima</a:t>
            </a:r>
            <a:r>
              <a:rPr lang="en-US" sz="1100" b="0" i="0" dirty="0">
                <a:effectLst/>
                <a:latin typeface="Arial" panose="020B0604020202020204" pitchFamily="34" charset="0"/>
              </a:rPr>
              <a:t>. Principal component analysis: a review and recent developments. Philos. Trans. A Math. Phys. Eng. Sci., 374(2065):20150202, April 2016.</a:t>
            </a:r>
            <a:br>
              <a:rPr lang="en-US" sz="1100" dirty="0"/>
            </a:br>
            <a:r>
              <a:rPr lang="en-US" sz="1100" b="0" i="0" dirty="0">
                <a:effectLst/>
                <a:latin typeface="Arial" panose="020B0604020202020204" pitchFamily="34" charset="0"/>
              </a:rPr>
              <a:t>[9] Robert </a:t>
            </a:r>
            <a:r>
              <a:rPr lang="en-US" sz="1100" b="0" i="0" dirty="0" err="1">
                <a:effectLst/>
                <a:latin typeface="Arial" panose="020B0604020202020204" pitchFamily="34" charset="0"/>
              </a:rPr>
              <a:t>Hable</a:t>
            </a:r>
            <a:r>
              <a:rPr lang="en-US" sz="1100" b="0" i="0" dirty="0">
                <a:effectLst/>
                <a:latin typeface="Arial" panose="020B0604020202020204" pitchFamily="34" charset="0"/>
              </a:rPr>
              <a:t>. Asymptotic normality of support vector machine variants and other regularized</a:t>
            </a:r>
            <a:br>
              <a:rPr lang="en-US" sz="1100" dirty="0"/>
            </a:br>
            <a:r>
              <a:rPr lang="en-US" sz="1100" b="0" i="0" dirty="0">
                <a:effectLst/>
                <a:latin typeface="Arial" panose="020B0604020202020204" pitchFamily="34" charset="0"/>
              </a:rPr>
              <a:t>kernel methods. Journal of Multivariate Analysis, 106:92–117, 2012.</a:t>
            </a:r>
            <a:br>
              <a:rPr lang="en-US" sz="1100" dirty="0"/>
            </a:br>
            <a:r>
              <a:rPr lang="en-US" sz="1100" b="0" i="0" dirty="0">
                <a:effectLst/>
                <a:latin typeface="Arial" panose="020B0604020202020204" pitchFamily="34" charset="0"/>
              </a:rPr>
              <a:t>[10] </a:t>
            </a:r>
            <a:r>
              <a:rPr lang="en-US" sz="1100" b="0" i="0" dirty="0" err="1">
                <a:effectLst/>
                <a:latin typeface="Arial" panose="020B0604020202020204" pitchFamily="34" charset="0"/>
              </a:rPr>
              <a:t>Hsin-Hsiung</a:t>
            </a:r>
            <a:r>
              <a:rPr lang="en-US" sz="1100" b="0" i="0" dirty="0">
                <a:effectLst/>
                <a:latin typeface="Arial" panose="020B0604020202020204" pitchFamily="34" charset="0"/>
              </a:rPr>
              <a:t> Huang, Feng Yu, Xing Fan, and Teng Zhang. Robust regularized low-rank matrix models for regression and classification. </a:t>
            </a:r>
            <a:r>
              <a:rPr lang="en-US" sz="1100" b="0" i="0" dirty="0" err="1">
                <a:effectLst/>
                <a:latin typeface="Arial" panose="020B0604020202020204" pitchFamily="34" charset="0"/>
              </a:rPr>
              <a:t>CoRR</a:t>
            </a:r>
            <a:r>
              <a:rPr lang="en-US" sz="1100" b="0" i="0" dirty="0">
                <a:effectLst/>
                <a:latin typeface="Arial" panose="020B0604020202020204" pitchFamily="34" charset="0"/>
              </a:rPr>
              <a:t>, abs/2205.07106, 2022.</a:t>
            </a:r>
            <a:br>
              <a:rPr lang="en-US" sz="1100" dirty="0"/>
            </a:br>
            <a:r>
              <a:rPr lang="en-US" sz="1100" b="0" i="0" dirty="0">
                <a:effectLst/>
                <a:latin typeface="Arial" panose="020B0604020202020204" pitchFamily="34" charset="0"/>
              </a:rPr>
              <a:t>[11] Moulay A. </a:t>
            </a:r>
            <a:r>
              <a:rPr lang="en-US" sz="1100" b="0" i="0" dirty="0" err="1">
                <a:effectLst/>
                <a:latin typeface="Arial" panose="020B0604020202020204" pitchFamily="34" charset="0"/>
              </a:rPr>
              <a:t>Akhloufi</a:t>
            </a:r>
            <a:r>
              <a:rPr lang="en-US" sz="1100" b="0" i="0" dirty="0">
                <a:effectLst/>
                <a:latin typeface="Arial" panose="020B0604020202020204" pitchFamily="34" charset="0"/>
              </a:rPr>
              <a:t> and Mohamed </a:t>
            </a:r>
            <a:r>
              <a:rPr lang="en-US" sz="1100" b="0" i="0" dirty="0" err="1">
                <a:effectLst/>
                <a:latin typeface="Arial" panose="020B0604020202020204" pitchFamily="34" charset="0"/>
              </a:rPr>
              <a:t>Chetoui</a:t>
            </a:r>
            <a:r>
              <a:rPr lang="en-US" sz="1100" b="0" i="0" dirty="0">
                <a:effectLst/>
                <a:latin typeface="Arial" panose="020B0604020202020204" pitchFamily="34" charset="0"/>
              </a:rPr>
              <a:t>. Chest XR COVID-19 detection. </a:t>
            </a:r>
            <a:r>
              <a:rPr lang="en-US" sz="1100" b="0" i="0" dirty="0">
                <a:effectLst/>
                <a:latin typeface="Courier New" panose="02070309020205020404" pitchFamily="49" charset="0"/>
              </a:rPr>
              <a:t>https:</a:t>
            </a:r>
            <a:br>
              <a:rPr lang="en-US" sz="1100" dirty="0"/>
            </a:br>
            <a:r>
              <a:rPr lang="en-US" sz="1100" b="0" i="0" dirty="0">
                <a:effectLst/>
                <a:latin typeface="Courier New" panose="02070309020205020404" pitchFamily="49" charset="0"/>
              </a:rPr>
              <a:t>//cxr-covid19.grand-challenge.org/</a:t>
            </a:r>
            <a:r>
              <a:rPr lang="en-US" sz="1100" b="0" i="0" dirty="0">
                <a:effectLst/>
                <a:latin typeface="Arial" panose="020B0604020202020204" pitchFamily="34" charset="0"/>
              </a:rPr>
              <a:t>, August 2021. Online; accessed September 2021.</a:t>
            </a:r>
            <a:endParaRPr lang="en-US" sz="1100" dirty="0"/>
          </a:p>
        </p:txBody>
      </p:sp>
    </p:spTree>
    <p:extLst>
      <p:ext uri="{BB962C8B-B14F-4D97-AF65-F5344CB8AC3E}">
        <p14:creationId xmlns:p14="http://schemas.microsoft.com/office/powerpoint/2010/main" val="212441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F31-B600-894A-93F8-508A32AA93E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5FDF25-EC16-A44A-AF96-05A2C88CBFBE}"/>
              </a:ext>
            </a:extLst>
          </p:cNvPr>
          <p:cNvSpPr>
            <a:spLocks noGrp="1"/>
          </p:cNvSpPr>
          <p:nvPr>
            <p:ph idx="1"/>
          </p:nvPr>
        </p:nvSpPr>
        <p:spPr>
          <a:xfrm>
            <a:off x="1104907" y="2538770"/>
            <a:ext cx="4991094" cy="3194280"/>
          </a:xfrm>
        </p:spPr>
        <p:txBody>
          <a:bodyPr numCol="1">
            <a:noAutofit/>
          </a:bodyPr>
          <a:lstStyle/>
          <a:p>
            <a:pPr marL="0" indent="0">
              <a:buNone/>
            </a:pPr>
            <a:r>
              <a:rPr lang="en-US" sz="2000" dirty="0">
                <a:solidFill>
                  <a:prstClr val="black"/>
                </a:solidFill>
                <a:highlight>
                  <a:srgbClr val="F9C423"/>
                </a:highlight>
              </a:rPr>
              <a:t> </a:t>
            </a:r>
            <a:r>
              <a:rPr lang="en-US" sz="2000" b="1" dirty="0">
                <a:solidFill>
                  <a:prstClr val="black"/>
                </a:solidFill>
                <a:highlight>
                  <a:srgbClr val="F9C423"/>
                </a:highlight>
              </a:rPr>
              <a:t>1</a:t>
            </a:r>
            <a:r>
              <a:rPr lang="en-US" sz="2000" dirty="0">
                <a:solidFill>
                  <a:prstClr val="black"/>
                </a:solidFill>
                <a:highlight>
                  <a:srgbClr val="F9C423"/>
                </a:highlight>
              </a:rPr>
              <a:t> </a:t>
            </a:r>
            <a:r>
              <a:rPr lang="en-US" sz="2000" dirty="0">
                <a:solidFill>
                  <a:prstClr val="black"/>
                </a:solidFill>
              </a:rPr>
              <a:t> </a:t>
            </a:r>
            <a:r>
              <a:rPr lang="en-US" sz="2000" dirty="0"/>
              <a:t>Introduction</a:t>
            </a:r>
          </a:p>
          <a:p>
            <a:pPr marL="0" indent="0">
              <a:buNone/>
            </a:pPr>
            <a:r>
              <a:rPr lang="en-US" sz="2000" dirty="0">
                <a:highlight>
                  <a:srgbClr val="F9C423"/>
                </a:highlight>
              </a:rPr>
              <a:t> </a:t>
            </a:r>
            <a:r>
              <a:rPr lang="en-US" sz="2000" b="1" dirty="0">
                <a:solidFill>
                  <a:schemeClr val="tx1"/>
                </a:solidFill>
                <a:highlight>
                  <a:srgbClr val="F9C423"/>
                </a:highlight>
              </a:rPr>
              <a:t>2</a:t>
            </a:r>
            <a:r>
              <a:rPr lang="en-US" sz="2000" dirty="0">
                <a:highlight>
                  <a:srgbClr val="F9C423"/>
                </a:highlight>
              </a:rPr>
              <a:t> </a:t>
            </a:r>
            <a:r>
              <a:rPr lang="en-US" sz="2000" dirty="0"/>
              <a:t> Model, Goals and Dataset</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rPr>
              <a:t>3</a:t>
            </a:r>
            <a:r>
              <a:rPr lang="en-US" sz="2000" dirty="0">
                <a:solidFill>
                  <a:prstClr val="black"/>
                </a:solidFill>
                <a:highlight>
                  <a:srgbClr val="F9C423"/>
                </a:highlight>
              </a:rPr>
              <a:t> </a:t>
            </a:r>
            <a:r>
              <a:rPr lang="en-US" sz="2000" dirty="0">
                <a:solidFill>
                  <a:prstClr val="black"/>
                </a:solidFill>
              </a:rPr>
              <a:t> </a:t>
            </a:r>
            <a:r>
              <a:rPr lang="en-US" sz="2000" dirty="0"/>
              <a:t>Multivariate Theory</a:t>
            </a:r>
          </a:p>
          <a:p>
            <a:pPr marL="0" indent="0">
              <a:buNone/>
            </a:pPr>
            <a:r>
              <a:rPr lang="en-US" sz="2000" dirty="0">
                <a:solidFill>
                  <a:prstClr val="black"/>
                </a:solidFill>
                <a:highlight>
                  <a:srgbClr val="F9C423"/>
                </a:highlight>
              </a:rPr>
              <a:t> </a:t>
            </a:r>
            <a:r>
              <a:rPr lang="en-US" sz="2000" b="1" dirty="0">
                <a:solidFill>
                  <a:prstClr val="black"/>
                </a:solidFill>
                <a:highlight>
                  <a:srgbClr val="F9C423"/>
                </a:highlight>
              </a:rPr>
              <a:t>4</a:t>
            </a:r>
            <a:r>
              <a:rPr lang="en-US" sz="2000" dirty="0">
                <a:solidFill>
                  <a:prstClr val="black"/>
                </a:solidFill>
                <a:highlight>
                  <a:srgbClr val="F9C423"/>
                </a:highlight>
              </a:rPr>
              <a:t> </a:t>
            </a:r>
            <a:r>
              <a:rPr lang="en-US" sz="2000" dirty="0">
                <a:solidFill>
                  <a:prstClr val="black"/>
                </a:solidFill>
              </a:rPr>
              <a:t> </a:t>
            </a:r>
            <a:r>
              <a:rPr lang="en-US" sz="2000" dirty="0"/>
              <a:t>Analysis</a:t>
            </a:r>
          </a:p>
          <a:p>
            <a:pPr marL="0" indent="0">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a:p>
            <a:pPr marL="0" indent="0">
              <a:lnSpc>
                <a:spcPct val="200000"/>
              </a:lnSpc>
              <a:buNone/>
            </a:pPr>
            <a:endParaRPr lang="en-US" dirty="0"/>
          </a:p>
        </p:txBody>
      </p:sp>
      <p:sp>
        <p:nvSpPr>
          <p:cNvPr id="6" name="Content Placeholder 2">
            <a:extLst>
              <a:ext uri="{FF2B5EF4-FFF2-40B4-BE49-F238E27FC236}">
                <a16:creationId xmlns:a16="http://schemas.microsoft.com/office/drawing/2014/main" id="{473340FF-E5FE-D648-B144-FD8F5F4089B2}"/>
              </a:ext>
            </a:extLst>
          </p:cNvPr>
          <p:cNvSpPr txBox="1">
            <a:spLocks/>
          </p:cNvSpPr>
          <p:nvPr/>
        </p:nvSpPr>
        <p:spPr>
          <a:xfrm>
            <a:off x="5588508" y="2538770"/>
            <a:ext cx="5498592" cy="3194280"/>
          </a:xfrm>
          <a:prstGeom prst="rect">
            <a:avLst/>
          </a:prstGeom>
        </p:spPr>
        <p:txBody>
          <a:bodyPr vert="horz" lIns="0" tIns="0" rIns="0" bIns="0" numCol="1" rtlCol="0" anchor="t" anchorCtr="0">
            <a:noAutofit/>
          </a:bodyPr>
          <a:lst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bg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prstClr val="black"/>
                </a:solidFill>
                <a:highlight>
                  <a:srgbClr val="F9C423"/>
                </a:highlight>
                <a:latin typeface="Arial" panose="020B0604020202020204" pitchFamily="34" charset="0"/>
                <a:cs typeface="Arial" panose="020B0604020202020204" pitchFamily="34" charset="0"/>
              </a:rPr>
              <a:t> </a:t>
            </a:r>
            <a:r>
              <a:rPr lang="en-US" sz="2000" b="1" dirty="0">
                <a:solidFill>
                  <a:prstClr val="black"/>
                </a:solidFill>
                <a:highlight>
                  <a:srgbClr val="F9C423"/>
                </a:highlight>
                <a:latin typeface="Arial" panose="020B0604020202020204" pitchFamily="34" charset="0"/>
                <a:cs typeface="Arial" panose="020B0604020202020204" pitchFamily="34" charset="0"/>
              </a:rPr>
              <a:t>5</a:t>
            </a:r>
            <a:r>
              <a:rPr lang="en-US" sz="2000" dirty="0">
                <a:solidFill>
                  <a:prstClr val="black"/>
                </a:solidFill>
                <a:highlight>
                  <a:srgbClr val="F9C423"/>
                </a:highlight>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Results</a:t>
            </a:r>
          </a:p>
          <a:p>
            <a:pPr marL="0" indent="0">
              <a:buFont typeface="Arial" panose="020B0604020202020204" pitchFamily="34" charset="0"/>
              <a:buNone/>
            </a:pPr>
            <a:r>
              <a:rPr lang="en-US" sz="2000" b="1" dirty="0">
                <a:solidFill>
                  <a:schemeClr val="tx1"/>
                </a:solidFill>
                <a:highlight>
                  <a:srgbClr val="F9C423"/>
                </a:highlight>
                <a:latin typeface="Arial" panose="020B0604020202020204" pitchFamily="34" charset="0"/>
                <a:cs typeface="Arial" panose="020B0604020202020204" pitchFamily="34" charset="0"/>
              </a:rPr>
              <a:t> 6</a:t>
            </a:r>
            <a:r>
              <a:rPr lang="en-US" sz="2000" b="1" dirty="0">
                <a:highlight>
                  <a:srgbClr val="F9C423"/>
                </a:highlight>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Discussion</a:t>
            </a:r>
          </a:p>
          <a:p>
            <a:pPr marL="0" indent="0">
              <a:buNone/>
            </a:pPr>
            <a:r>
              <a:rPr lang="en-US" sz="2000" b="1" dirty="0">
                <a:solidFill>
                  <a:schemeClr val="tx1"/>
                </a:solidFill>
                <a:highlight>
                  <a:srgbClr val="F9C423"/>
                </a:highlight>
                <a:latin typeface="Arial" panose="020B0604020202020204" pitchFamily="34" charset="0"/>
                <a:cs typeface="Arial" panose="020B0604020202020204" pitchFamily="34" charset="0"/>
              </a:rPr>
              <a:t> 7</a:t>
            </a:r>
            <a:r>
              <a:rPr lang="en-US" sz="2000" b="1" dirty="0">
                <a:highlight>
                  <a:srgbClr val="F9C423"/>
                </a:highlight>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References</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a:p>
            <a:pPr marL="0" indent="0">
              <a:lnSpc>
                <a:spcPct val="200000"/>
              </a:lnSpc>
              <a:buFont typeface="Arial" panose="020B0604020202020204" pitchFamily="34" charset="0"/>
              <a:buNone/>
            </a:pPr>
            <a:endParaRPr lang="en-US" dirty="0"/>
          </a:p>
        </p:txBody>
      </p:sp>
    </p:spTree>
    <p:extLst>
      <p:ext uri="{BB962C8B-B14F-4D97-AF65-F5344CB8AC3E}">
        <p14:creationId xmlns:p14="http://schemas.microsoft.com/office/powerpoint/2010/main" val="264841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424418" y="2359726"/>
            <a:ext cx="6937277" cy="3452137"/>
          </a:xfrm>
        </p:spPr>
        <p:txBody>
          <a:bodyPr/>
          <a:lstStyle/>
          <a:p>
            <a:r>
              <a:rPr lang="en-US" dirty="0"/>
              <a:t>The major challenge in medical imaging is obtaining an image without any significant information</a:t>
            </a:r>
          </a:p>
          <a:p>
            <a:r>
              <a:rPr lang="en-US" dirty="0"/>
              <a:t>The images obtained may be corrupted by noise or artifacts during the process of acquisition and processing. </a:t>
            </a:r>
          </a:p>
          <a:p>
            <a:r>
              <a:rPr lang="en-US" dirty="0"/>
              <a:t>Medical images poses signal dependent noises in which we cannot use conventional image processing.</a:t>
            </a:r>
          </a:p>
        </p:txBody>
      </p:sp>
      <p:pic>
        <p:nvPicPr>
          <p:cNvPr id="8" name="Picture 7" descr="Diagram&#10;&#10;Description automatically generated">
            <a:extLst>
              <a:ext uri="{FF2B5EF4-FFF2-40B4-BE49-F238E27FC236}">
                <a16:creationId xmlns:a16="http://schemas.microsoft.com/office/drawing/2014/main" id="{7457BC0F-06F2-283E-2D38-9B525044FCB4}"/>
              </a:ext>
            </a:extLst>
          </p:cNvPr>
          <p:cNvPicPr>
            <a:picLocks noChangeAspect="1"/>
          </p:cNvPicPr>
          <p:nvPr/>
        </p:nvPicPr>
        <p:blipFill>
          <a:blip r:embed="rId2"/>
          <a:stretch>
            <a:fillRect/>
          </a:stretch>
        </p:blipFill>
        <p:spPr>
          <a:xfrm>
            <a:off x="7067226" y="2533161"/>
            <a:ext cx="4824343" cy="3278702"/>
          </a:xfrm>
          <a:prstGeom prst="rect">
            <a:avLst/>
          </a:prstGeom>
        </p:spPr>
      </p:pic>
    </p:spTree>
    <p:extLst>
      <p:ext uri="{BB962C8B-B14F-4D97-AF65-F5344CB8AC3E}">
        <p14:creationId xmlns:p14="http://schemas.microsoft.com/office/powerpoint/2010/main" val="312219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5779-6668-CAC4-0C25-04BCEF240DE6}"/>
              </a:ext>
            </a:extLst>
          </p:cNvPr>
          <p:cNvSpPr>
            <a:spLocks noGrp="1"/>
          </p:cNvSpPr>
          <p:nvPr>
            <p:ph type="title"/>
          </p:nvPr>
        </p:nvSpPr>
        <p:spPr>
          <a:xfrm>
            <a:off x="1104901" y="1104900"/>
            <a:ext cx="2743200" cy="1104300"/>
          </a:xfrm>
        </p:spPr>
        <p:txBody>
          <a:bodyPr anchor="b">
            <a:normAutofit/>
          </a:bodyPr>
          <a:lstStyle/>
          <a:p>
            <a:r>
              <a:rPr lang="en-US" dirty="0"/>
              <a:t>Statistical Problem</a:t>
            </a:r>
          </a:p>
        </p:txBody>
      </p:sp>
      <p:sp>
        <p:nvSpPr>
          <p:cNvPr id="3" name="Content Placeholder 2">
            <a:extLst>
              <a:ext uri="{FF2B5EF4-FFF2-40B4-BE49-F238E27FC236}">
                <a16:creationId xmlns:a16="http://schemas.microsoft.com/office/drawing/2014/main" id="{821B3B7A-5901-A8D0-6063-7CFC6F662A0E}"/>
              </a:ext>
            </a:extLst>
          </p:cNvPr>
          <p:cNvSpPr>
            <a:spLocks noGrp="1"/>
          </p:cNvSpPr>
          <p:nvPr>
            <p:ph idx="1"/>
          </p:nvPr>
        </p:nvSpPr>
        <p:spPr>
          <a:xfrm>
            <a:off x="1104901" y="2590199"/>
            <a:ext cx="2743200" cy="3162901"/>
          </a:xfrm>
        </p:spPr>
        <p:txBody>
          <a:bodyPr anchor="t">
            <a:normAutofit/>
          </a:bodyPr>
          <a:lstStyle/>
          <a:p>
            <a:r>
              <a:rPr lang="en-US" dirty="0"/>
              <a:t>The Statistical problem is to reduce the dimensions of X-ray images to the form in which the data could predict pneumonia.</a:t>
            </a:r>
          </a:p>
        </p:txBody>
      </p:sp>
      <p:pic>
        <p:nvPicPr>
          <p:cNvPr id="6" name="Picture Placeholder 5" descr="Diagram&#10;&#10;Description automatically generated">
            <a:extLst>
              <a:ext uri="{FF2B5EF4-FFF2-40B4-BE49-F238E27FC236}">
                <a16:creationId xmlns:a16="http://schemas.microsoft.com/office/drawing/2014/main" id="{47399E43-FAFB-7A0C-7D5D-276352BD0C9B}"/>
              </a:ext>
            </a:extLst>
          </p:cNvPr>
          <p:cNvPicPr>
            <a:picLocks noGrp="1" noChangeAspect="1"/>
          </p:cNvPicPr>
          <p:nvPr>
            <p:ph type="pic" sz="quarter" idx="13"/>
          </p:nvPr>
        </p:nvPicPr>
        <p:blipFill rotWithShape="1">
          <a:blip r:embed="rId2"/>
          <a:srcRect l="8025" r="8025"/>
          <a:stretch/>
        </p:blipFill>
        <p:spPr>
          <a:xfrm>
            <a:off x="4533930" y="723900"/>
            <a:ext cx="6934141" cy="5410200"/>
          </a:xfrm>
          <a:noFill/>
        </p:spPr>
      </p:pic>
    </p:spTree>
    <p:extLst>
      <p:ext uri="{BB962C8B-B14F-4D97-AF65-F5344CB8AC3E}">
        <p14:creationId xmlns:p14="http://schemas.microsoft.com/office/powerpoint/2010/main" val="415473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96FF-DF7F-D5DB-6493-3C90DA44CD7A}"/>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A984CC4C-F0C9-48AF-1ACE-CFB0E9242D45}"/>
              </a:ext>
            </a:extLst>
          </p:cNvPr>
          <p:cNvSpPr>
            <a:spLocks noGrp="1"/>
          </p:cNvSpPr>
          <p:nvPr>
            <p:ph idx="1"/>
          </p:nvPr>
        </p:nvSpPr>
        <p:spPr/>
        <p:txBody>
          <a:bodyPr/>
          <a:lstStyle/>
          <a:p>
            <a:r>
              <a:rPr lang="en-US" dirty="0"/>
              <a:t>The goal of this study is two fold using the X-ray images:</a:t>
            </a:r>
          </a:p>
          <a:p>
            <a:pPr lvl="1"/>
            <a:r>
              <a:rPr lang="en-US" dirty="0"/>
              <a:t>Predict and classify the images into normal or pneumonia</a:t>
            </a:r>
          </a:p>
          <a:p>
            <a:pPr lvl="1"/>
            <a:r>
              <a:rPr lang="en-US" dirty="0"/>
              <a:t>Using PCA to reduce the data dimensions in the dataset and determine the performance of the reduced dimensions</a:t>
            </a:r>
          </a:p>
        </p:txBody>
      </p:sp>
    </p:spTree>
    <p:extLst>
      <p:ext uri="{BB962C8B-B14F-4D97-AF65-F5344CB8AC3E}">
        <p14:creationId xmlns:p14="http://schemas.microsoft.com/office/powerpoint/2010/main" val="424077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96FF-DF7F-D5DB-6493-3C90DA44CD7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984CC4C-F0C9-48AF-1ACE-CFB0E9242D45}"/>
              </a:ext>
            </a:extLst>
          </p:cNvPr>
          <p:cNvSpPr>
            <a:spLocks noGrp="1"/>
          </p:cNvSpPr>
          <p:nvPr>
            <p:ph idx="1"/>
          </p:nvPr>
        </p:nvSpPr>
        <p:spPr/>
        <p:txBody>
          <a:bodyPr/>
          <a:lstStyle/>
          <a:p>
            <a:r>
              <a:rPr lang="en-US" dirty="0"/>
              <a:t>The dataset provided was organized into 3 folders (train, test, </a:t>
            </a:r>
            <a:r>
              <a:rPr lang="en-US" dirty="0" err="1"/>
              <a:t>val</a:t>
            </a:r>
            <a:r>
              <a:rPr lang="en-US" dirty="0"/>
              <a:t>) and contains subfolders for each image category (Pneumonia/Normal). There are 5,863 X-Ray images (JPEG) and 2 categories (Pneumonia/Normal).Predict and classify the images into normal or pneumonia</a:t>
            </a:r>
          </a:p>
          <a:p>
            <a:r>
              <a:rPr lang="en-US" dirty="0"/>
              <a:t>The Chest X-ray images (anterior-posterior) were selected from retrospective cohorts of pediatric patients of one to five years old from Guangzhou Women and Children’s Medical Center, Guangzhou.</a:t>
            </a:r>
          </a:p>
        </p:txBody>
      </p:sp>
    </p:spTree>
    <p:extLst>
      <p:ext uri="{BB962C8B-B14F-4D97-AF65-F5344CB8AC3E}">
        <p14:creationId xmlns:p14="http://schemas.microsoft.com/office/powerpoint/2010/main" val="304083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3C9D-62A3-C0A1-123D-9710C420745E}"/>
              </a:ext>
            </a:extLst>
          </p:cNvPr>
          <p:cNvSpPr>
            <a:spLocks noGrp="1"/>
          </p:cNvSpPr>
          <p:nvPr>
            <p:ph type="title"/>
          </p:nvPr>
        </p:nvSpPr>
        <p:spPr/>
        <p:txBody>
          <a:bodyPr/>
          <a:lstStyle/>
          <a:p>
            <a:r>
              <a:rPr lang="en-US" sz="2800" dirty="0"/>
              <a:t>MULTIVARIATE THEORY</a:t>
            </a:r>
          </a:p>
        </p:txBody>
      </p:sp>
      <p:sp>
        <p:nvSpPr>
          <p:cNvPr id="3" name="Content Placeholder 2">
            <a:extLst>
              <a:ext uri="{FF2B5EF4-FFF2-40B4-BE49-F238E27FC236}">
                <a16:creationId xmlns:a16="http://schemas.microsoft.com/office/drawing/2014/main" id="{B468668B-6006-369D-795F-4440B4BCB48B}"/>
              </a:ext>
            </a:extLst>
          </p:cNvPr>
          <p:cNvSpPr>
            <a:spLocks noGrp="1"/>
          </p:cNvSpPr>
          <p:nvPr>
            <p:ph idx="1"/>
          </p:nvPr>
        </p:nvSpPr>
        <p:spPr/>
        <p:txBody>
          <a:bodyPr>
            <a:normAutofit fontScale="62500" lnSpcReduction="20000"/>
          </a:bodyPr>
          <a:lstStyle/>
          <a:p>
            <a:r>
              <a:rPr lang="en-US" sz="2300" b="0" i="0" dirty="0">
                <a:effectLst/>
                <a:latin typeface="Arial" panose="020B0604020202020204" pitchFamily="34" charset="0"/>
              </a:rPr>
              <a:t>Principal Component Analysis</a:t>
            </a:r>
          </a:p>
          <a:p>
            <a:pPr lvl="1"/>
            <a:r>
              <a:rPr lang="en-US" sz="2300" dirty="0"/>
              <a:t>Normalize the data</a:t>
            </a:r>
          </a:p>
          <a:p>
            <a:pPr lvl="1"/>
            <a:r>
              <a:rPr lang="en-US" sz="2300" dirty="0"/>
              <a:t>Build the covariance matrix</a:t>
            </a:r>
          </a:p>
          <a:p>
            <a:pPr lvl="1"/>
            <a:r>
              <a:rPr lang="en-US" sz="2300" dirty="0"/>
              <a:t>Compute the eigenvectors and eigenvalues of the covariance matrix to identify the Principal Components</a:t>
            </a:r>
          </a:p>
          <a:p>
            <a:pPr lvl="1"/>
            <a:r>
              <a:rPr lang="en-US" sz="2300" b="0" i="0" dirty="0">
                <a:effectLst/>
                <a:latin typeface="Arial" panose="020B0604020202020204" pitchFamily="34" charset="0"/>
              </a:rPr>
              <a:t>Feature Vector</a:t>
            </a:r>
            <a:endParaRPr lang="en-US" sz="2300" dirty="0">
              <a:solidFill>
                <a:srgbClr val="5D6879"/>
              </a:solidFill>
            </a:endParaRPr>
          </a:p>
          <a:p>
            <a:pPr lvl="1"/>
            <a:r>
              <a:rPr lang="en-US" sz="2300" b="0" i="0" dirty="0">
                <a:effectLst/>
                <a:latin typeface="Arial" panose="020B0604020202020204" pitchFamily="34" charset="0"/>
              </a:rPr>
              <a:t>Recast the data along the Principal Components Axes</a:t>
            </a:r>
          </a:p>
          <a:p>
            <a:pPr lvl="1"/>
            <a:r>
              <a:rPr lang="en-US" sz="2400" b="0" i="0" dirty="0">
                <a:effectLst/>
                <a:latin typeface="Arial" panose="020B0604020202020204" pitchFamily="34" charset="0"/>
              </a:rPr>
              <a:t>Selected 95% as the value for the variance</a:t>
            </a:r>
            <a:endParaRPr lang="en-US" sz="2300" b="0" i="0" dirty="0">
              <a:solidFill>
                <a:srgbClr val="5D6879"/>
              </a:solidFill>
              <a:effectLst/>
              <a:latin typeface="Lato" panose="020F0502020204030203" pitchFamily="34" charset="0"/>
            </a:endParaRPr>
          </a:p>
        </p:txBody>
      </p:sp>
    </p:spTree>
    <p:extLst>
      <p:ext uri="{BB962C8B-B14F-4D97-AF65-F5344CB8AC3E}">
        <p14:creationId xmlns:p14="http://schemas.microsoft.com/office/powerpoint/2010/main" val="230949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3C9D-62A3-C0A1-123D-9710C420745E}"/>
              </a:ext>
            </a:extLst>
          </p:cNvPr>
          <p:cNvSpPr>
            <a:spLocks noGrp="1"/>
          </p:cNvSpPr>
          <p:nvPr>
            <p:ph type="title"/>
          </p:nvPr>
        </p:nvSpPr>
        <p:spPr/>
        <p:txBody>
          <a:bodyPr/>
          <a:lstStyle/>
          <a:p>
            <a:r>
              <a:rPr lang="en-US" sz="2800" dirty="0"/>
              <a:t>MULTIVARIATE THEORY</a:t>
            </a:r>
          </a:p>
        </p:txBody>
      </p:sp>
      <p:sp>
        <p:nvSpPr>
          <p:cNvPr id="3" name="Content Placeholder 2">
            <a:extLst>
              <a:ext uri="{FF2B5EF4-FFF2-40B4-BE49-F238E27FC236}">
                <a16:creationId xmlns:a16="http://schemas.microsoft.com/office/drawing/2014/main" id="{B468668B-6006-369D-795F-4440B4BCB48B}"/>
              </a:ext>
            </a:extLst>
          </p:cNvPr>
          <p:cNvSpPr>
            <a:spLocks noGrp="1"/>
          </p:cNvSpPr>
          <p:nvPr>
            <p:ph idx="1"/>
          </p:nvPr>
        </p:nvSpPr>
        <p:spPr/>
        <p:txBody>
          <a:bodyPr>
            <a:normAutofit/>
          </a:bodyPr>
          <a:lstStyle/>
          <a:p>
            <a:r>
              <a:rPr lang="en-US" sz="2300" b="0" i="0" dirty="0">
                <a:effectLst/>
                <a:latin typeface="Arial" panose="020B0604020202020204" pitchFamily="34" charset="0"/>
              </a:rPr>
              <a:t>SVMs</a:t>
            </a:r>
          </a:p>
          <a:p>
            <a:endParaRPr lang="en-US" sz="2300" b="0" i="0" dirty="0">
              <a:effectLst/>
              <a:latin typeface="Arial" panose="020B0604020202020204" pitchFamily="34" charset="0"/>
            </a:endParaRPr>
          </a:p>
        </p:txBody>
      </p:sp>
      <p:pic>
        <p:nvPicPr>
          <p:cNvPr id="4" name="Picture 3">
            <a:extLst>
              <a:ext uri="{FF2B5EF4-FFF2-40B4-BE49-F238E27FC236}">
                <a16:creationId xmlns:a16="http://schemas.microsoft.com/office/drawing/2014/main" id="{3DB20A81-2C1F-0E88-A674-39482BE3F237}"/>
              </a:ext>
            </a:extLst>
          </p:cNvPr>
          <p:cNvPicPr>
            <a:picLocks noChangeAspect="1"/>
          </p:cNvPicPr>
          <p:nvPr/>
        </p:nvPicPr>
        <p:blipFill>
          <a:blip r:embed="rId2"/>
          <a:stretch>
            <a:fillRect/>
          </a:stretch>
        </p:blipFill>
        <p:spPr>
          <a:xfrm>
            <a:off x="3371850" y="3130550"/>
            <a:ext cx="5448300" cy="596900"/>
          </a:xfrm>
          <a:prstGeom prst="rect">
            <a:avLst/>
          </a:prstGeom>
        </p:spPr>
      </p:pic>
      <p:pic>
        <p:nvPicPr>
          <p:cNvPr id="5" name="Picture 4">
            <a:extLst>
              <a:ext uri="{FF2B5EF4-FFF2-40B4-BE49-F238E27FC236}">
                <a16:creationId xmlns:a16="http://schemas.microsoft.com/office/drawing/2014/main" id="{9FF5CC3C-3537-0ED4-D7C9-65CCD17C2435}"/>
              </a:ext>
            </a:extLst>
          </p:cNvPr>
          <p:cNvPicPr>
            <a:picLocks noChangeAspect="1"/>
          </p:cNvPicPr>
          <p:nvPr/>
        </p:nvPicPr>
        <p:blipFill>
          <a:blip r:embed="rId3"/>
          <a:stretch>
            <a:fillRect/>
          </a:stretch>
        </p:blipFill>
        <p:spPr>
          <a:xfrm>
            <a:off x="3371850" y="3714969"/>
            <a:ext cx="2730500" cy="444500"/>
          </a:xfrm>
          <a:prstGeom prst="rect">
            <a:avLst/>
          </a:prstGeom>
        </p:spPr>
      </p:pic>
      <p:pic>
        <p:nvPicPr>
          <p:cNvPr id="6" name="Picture 5">
            <a:extLst>
              <a:ext uri="{FF2B5EF4-FFF2-40B4-BE49-F238E27FC236}">
                <a16:creationId xmlns:a16="http://schemas.microsoft.com/office/drawing/2014/main" id="{FAEE52F6-1859-5763-E1E1-7CAFF1190F7C}"/>
              </a:ext>
            </a:extLst>
          </p:cNvPr>
          <p:cNvPicPr>
            <a:picLocks noChangeAspect="1"/>
          </p:cNvPicPr>
          <p:nvPr/>
        </p:nvPicPr>
        <p:blipFill>
          <a:blip r:embed="rId4"/>
          <a:stretch>
            <a:fillRect/>
          </a:stretch>
        </p:blipFill>
        <p:spPr>
          <a:xfrm>
            <a:off x="3371850" y="4159469"/>
            <a:ext cx="6591300" cy="1054100"/>
          </a:xfrm>
          <a:prstGeom prst="rect">
            <a:avLst/>
          </a:prstGeom>
        </p:spPr>
      </p:pic>
      <p:pic>
        <p:nvPicPr>
          <p:cNvPr id="7" name="Picture 6">
            <a:extLst>
              <a:ext uri="{FF2B5EF4-FFF2-40B4-BE49-F238E27FC236}">
                <a16:creationId xmlns:a16="http://schemas.microsoft.com/office/drawing/2014/main" id="{980340BA-97CF-2AE4-B0ED-E536446D65D6}"/>
              </a:ext>
            </a:extLst>
          </p:cNvPr>
          <p:cNvPicPr>
            <a:picLocks noChangeAspect="1"/>
          </p:cNvPicPr>
          <p:nvPr/>
        </p:nvPicPr>
        <p:blipFill>
          <a:blip r:embed="rId5"/>
          <a:stretch>
            <a:fillRect/>
          </a:stretch>
        </p:blipFill>
        <p:spPr>
          <a:xfrm>
            <a:off x="3371850" y="5130910"/>
            <a:ext cx="6591300" cy="838200"/>
          </a:xfrm>
          <a:prstGeom prst="rect">
            <a:avLst/>
          </a:prstGeom>
        </p:spPr>
      </p:pic>
    </p:spTree>
    <p:extLst>
      <p:ext uri="{BB962C8B-B14F-4D97-AF65-F5344CB8AC3E}">
        <p14:creationId xmlns:p14="http://schemas.microsoft.com/office/powerpoint/2010/main" val="399974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3C9D-62A3-C0A1-123D-9710C420745E}"/>
              </a:ext>
            </a:extLst>
          </p:cNvPr>
          <p:cNvSpPr>
            <a:spLocks noGrp="1"/>
          </p:cNvSpPr>
          <p:nvPr>
            <p:ph type="title"/>
          </p:nvPr>
        </p:nvSpPr>
        <p:spPr/>
        <p:txBody>
          <a:bodyPr/>
          <a:lstStyle/>
          <a:p>
            <a:r>
              <a:rPr lang="en-US" sz="2800" dirty="0"/>
              <a:t>MULTIVARIATE THEORY</a:t>
            </a:r>
          </a:p>
        </p:txBody>
      </p:sp>
      <p:sp>
        <p:nvSpPr>
          <p:cNvPr id="3" name="Content Placeholder 2">
            <a:extLst>
              <a:ext uri="{FF2B5EF4-FFF2-40B4-BE49-F238E27FC236}">
                <a16:creationId xmlns:a16="http://schemas.microsoft.com/office/drawing/2014/main" id="{B468668B-6006-369D-795F-4440B4BCB48B}"/>
              </a:ext>
            </a:extLst>
          </p:cNvPr>
          <p:cNvSpPr>
            <a:spLocks noGrp="1"/>
          </p:cNvSpPr>
          <p:nvPr>
            <p:ph idx="1"/>
          </p:nvPr>
        </p:nvSpPr>
        <p:spPr/>
        <p:txBody>
          <a:bodyPr>
            <a:normAutofit/>
          </a:bodyPr>
          <a:lstStyle/>
          <a:p>
            <a:r>
              <a:rPr lang="en-US" sz="2300" b="0" i="0" dirty="0">
                <a:effectLst/>
                <a:latin typeface="Arial" panose="020B0604020202020204" pitchFamily="34" charset="0"/>
              </a:rPr>
              <a:t>SVMs</a:t>
            </a:r>
          </a:p>
          <a:p>
            <a:endParaRPr lang="en-US" sz="2300" b="0" i="0" dirty="0">
              <a:effectLst/>
              <a:latin typeface="Arial" panose="020B0604020202020204" pitchFamily="34" charset="0"/>
            </a:endParaRPr>
          </a:p>
        </p:txBody>
      </p:sp>
      <p:pic>
        <p:nvPicPr>
          <p:cNvPr id="8" name="Picture 7">
            <a:extLst>
              <a:ext uri="{FF2B5EF4-FFF2-40B4-BE49-F238E27FC236}">
                <a16:creationId xmlns:a16="http://schemas.microsoft.com/office/drawing/2014/main" id="{37C2A7C1-9849-DBA5-43AD-037DBA220AD3}"/>
              </a:ext>
            </a:extLst>
          </p:cNvPr>
          <p:cNvPicPr>
            <a:picLocks noChangeAspect="1"/>
          </p:cNvPicPr>
          <p:nvPr/>
        </p:nvPicPr>
        <p:blipFill>
          <a:blip r:embed="rId2"/>
          <a:stretch>
            <a:fillRect/>
          </a:stretch>
        </p:blipFill>
        <p:spPr>
          <a:xfrm>
            <a:off x="1104901" y="3261773"/>
            <a:ext cx="10550329" cy="1768323"/>
          </a:xfrm>
          <a:prstGeom prst="rect">
            <a:avLst/>
          </a:prstGeom>
        </p:spPr>
      </p:pic>
    </p:spTree>
    <p:extLst>
      <p:ext uri="{BB962C8B-B14F-4D97-AF65-F5344CB8AC3E}">
        <p14:creationId xmlns:p14="http://schemas.microsoft.com/office/powerpoint/2010/main" val="2935161191"/>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8370F7C-EE5B-DB44-A276-513E5974636B}"/>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FC34F3D-DE4D-CA4C-9159-70E2B1979B0C}"/>
    </a:ext>
  </a:extLst>
</a:theme>
</file>

<file path=ppt/theme/theme3.xml><?xml version="1.0" encoding="utf-8"?>
<a:theme xmlns:a="http://schemas.openxmlformats.org/drawingml/2006/main" name="UCF - Two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F PowerPoint Template - Brand2022-Arial - 9-22-22 - FinalV2" id="{9F101200-6436-DC49-954E-11DB8B12F6AC}" vid="{42684C81-69DB-A546-AF81-94977D18087E}"/>
    </a:ext>
  </a:extLst>
</a:theme>
</file>

<file path=ppt/theme/theme4.xml><?xml version="1.0" encoding="utf-8"?>
<a:theme xmlns:a="http://schemas.openxmlformats.org/drawingml/2006/main" name="UCF - Three+ Column Content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F PowerPoint Template - Brand2022-Arial - 9-22-22 - FinalV2" id="{9F101200-6436-DC49-954E-11DB8B12F6AC}" vid="{247A460F-2960-5E46-A74E-FD3CF458B6C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UCF - Title, Divider, Mission Statement and Quotation Slides</Template>
  <TotalTime>106</TotalTime>
  <Words>936</Words>
  <Application>Microsoft Macintosh PowerPoint</Application>
  <PresentationFormat>Widescreen</PresentationFormat>
  <Paragraphs>76</Paragraphs>
  <Slides>15</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Arial Black</vt:lpstr>
      <vt:lpstr>Calibri</vt:lpstr>
      <vt:lpstr>Courier New</vt:lpstr>
      <vt:lpstr>Gotham Book</vt:lpstr>
      <vt:lpstr>Helvetica</vt:lpstr>
      <vt:lpstr>Lato</vt:lpstr>
      <vt:lpstr>UCF - Title, Divider, Mission Statement and Quotation Slides</vt:lpstr>
      <vt:lpstr>UCF - Single Column Content Slides</vt:lpstr>
      <vt:lpstr>UCF - Two Column Content Slides</vt:lpstr>
      <vt:lpstr>UCF - Three+ Column Content Slides</vt:lpstr>
      <vt:lpstr>Chest X-Ray Images (Pneumonia) Detection</vt:lpstr>
      <vt:lpstr>CONTENTS</vt:lpstr>
      <vt:lpstr>INTRODUCTION</vt:lpstr>
      <vt:lpstr>Statistical Problem</vt:lpstr>
      <vt:lpstr>GOAL</vt:lpstr>
      <vt:lpstr>DATASET</vt:lpstr>
      <vt:lpstr>MULTIVARIATE THEORY</vt:lpstr>
      <vt:lpstr>MULTIVARIATE THEORY</vt:lpstr>
      <vt:lpstr>MULTIVARIATE THEORY</vt:lpstr>
      <vt:lpstr>ANALYSIS</vt:lpstr>
      <vt:lpstr>RESULTS</vt:lpstr>
      <vt:lpstr>RESULTS</vt:lpstr>
      <vt:lpstr>RESULTS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X-Ray Images (Pneumonia) Detection</dc:title>
  <dc:subject/>
  <dc:creator>Randyll Pandohie</dc:creator>
  <cp:keywords/>
  <dc:description/>
  <cp:lastModifiedBy>Randyll Pandohie</cp:lastModifiedBy>
  <cp:revision>2</cp:revision>
  <dcterms:created xsi:type="dcterms:W3CDTF">2022-11-26T14:34:43Z</dcterms:created>
  <dcterms:modified xsi:type="dcterms:W3CDTF">2022-11-26T16:21:41Z</dcterms:modified>
  <cp:category/>
</cp:coreProperties>
</file>