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AA24C1-FDBB-4B56-B7EC-3EBF20DEA0D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205030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24C1-FDBB-4B56-B7EC-3EBF20DEA0D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240813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AAA24C1-FDBB-4B56-B7EC-3EBF20DEA0D4}" type="datetimeFigureOut">
              <a:rPr lang="en-US" smtClean="0"/>
              <a:t>4/20/2024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9523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24C1-FDBB-4B56-B7EC-3EBF20DEA0D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385010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AAA24C1-FDBB-4B56-B7EC-3EBF20DEA0D4}" type="datetimeFigureOut">
              <a:rPr lang="en-US" smtClean="0"/>
              <a:t>4/20/2024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8511664-FB14-41EE-B51B-7275CCC7DFEA}" type="slidenum">
              <a:rPr lang="en-US" smtClean="0"/>
              <a:t>‹#›</a:t>
            </a:fld>
            <a:endParaRPr lang="en-US"/>
          </a:p>
        </p:txBody>
      </p:sp>
    </p:spTree>
    <p:extLst>
      <p:ext uri="{BB962C8B-B14F-4D97-AF65-F5344CB8AC3E}">
        <p14:creationId xmlns:p14="http://schemas.microsoft.com/office/powerpoint/2010/main" val="1667664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AA24C1-FDBB-4B56-B7EC-3EBF20DEA0D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403331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AA24C1-FDBB-4B56-B7EC-3EBF20DEA0D4}"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329089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AA24C1-FDBB-4B56-B7EC-3EBF20DEA0D4}"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158867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24C1-FDBB-4B56-B7EC-3EBF20DEA0D4}"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113155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A24C1-FDBB-4B56-B7EC-3EBF20DEA0D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273231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A24C1-FDBB-4B56-B7EC-3EBF20DEA0D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11664-FB14-41EE-B51B-7275CCC7DFEA}" type="slidenum">
              <a:rPr lang="en-US" smtClean="0"/>
              <a:t>‹#›</a:t>
            </a:fld>
            <a:endParaRPr lang="en-US"/>
          </a:p>
        </p:txBody>
      </p:sp>
    </p:spTree>
    <p:extLst>
      <p:ext uri="{BB962C8B-B14F-4D97-AF65-F5344CB8AC3E}">
        <p14:creationId xmlns:p14="http://schemas.microsoft.com/office/powerpoint/2010/main" val="213959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AAA24C1-FDBB-4B56-B7EC-3EBF20DEA0D4}" type="datetimeFigureOut">
              <a:rPr lang="en-US" smtClean="0"/>
              <a:t>4/20/2024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8511664-FB14-41EE-B51B-7275CCC7DFEA}" type="slidenum">
              <a:rPr lang="en-US" smtClean="0"/>
              <a:t>‹#›</a:t>
            </a:fld>
            <a:endParaRPr lang="en-US"/>
          </a:p>
        </p:txBody>
      </p:sp>
    </p:spTree>
    <p:extLst>
      <p:ext uri="{BB962C8B-B14F-4D97-AF65-F5344CB8AC3E}">
        <p14:creationId xmlns:p14="http://schemas.microsoft.com/office/powerpoint/2010/main" val="275729346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DBC-4ABC-15A7-41FE-063AAB6DDE62}"/>
              </a:ext>
            </a:extLst>
          </p:cNvPr>
          <p:cNvSpPr>
            <a:spLocks noGrp="1"/>
          </p:cNvSpPr>
          <p:nvPr>
            <p:ph type="ctrTitle"/>
          </p:nvPr>
        </p:nvSpPr>
        <p:spPr/>
        <p:txBody>
          <a:bodyPr/>
          <a:lstStyle/>
          <a:p>
            <a:r>
              <a:rPr lang="en-US"/>
              <a:t>Agile Presentation</a:t>
            </a:r>
            <a:endParaRPr lang="en-US" dirty="0"/>
          </a:p>
        </p:txBody>
      </p:sp>
      <p:sp>
        <p:nvSpPr>
          <p:cNvPr id="3" name="Subtitle 2">
            <a:extLst>
              <a:ext uri="{FF2B5EF4-FFF2-40B4-BE49-F238E27FC236}">
                <a16:creationId xmlns:a16="http://schemas.microsoft.com/office/drawing/2014/main" id="{9B5A4534-CBD7-EA51-18BF-BC308516F953}"/>
              </a:ext>
            </a:extLst>
          </p:cNvPr>
          <p:cNvSpPr>
            <a:spLocks noGrp="1"/>
          </p:cNvSpPr>
          <p:nvPr>
            <p:ph type="subTitle" idx="1"/>
          </p:nvPr>
        </p:nvSpPr>
        <p:spPr/>
        <p:txBody>
          <a:bodyPr/>
          <a:lstStyle/>
          <a:p>
            <a:r>
              <a:rPr lang="en-US"/>
              <a:t>By: Randy Ortiz</a:t>
            </a:r>
            <a:endParaRPr lang="en-US" dirty="0"/>
          </a:p>
        </p:txBody>
      </p:sp>
    </p:spTree>
    <p:extLst>
      <p:ext uri="{BB962C8B-B14F-4D97-AF65-F5344CB8AC3E}">
        <p14:creationId xmlns:p14="http://schemas.microsoft.com/office/powerpoint/2010/main" val="3841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4588-A0DE-9BD6-A911-1B1B461CE5F2}"/>
              </a:ext>
            </a:extLst>
          </p:cNvPr>
          <p:cNvSpPr>
            <a:spLocks noGrp="1"/>
          </p:cNvSpPr>
          <p:nvPr>
            <p:ph type="title"/>
          </p:nvPr>
        </p:nvSpPr>
        <p:spPr/>
        <p:txBody>
          <a:bodyPr/>
          <a:lstStyle/>
          <a:p>
            <a:r>
              <a:rPr lang="en-US" dirty="0"/>
              <a:t>Scrum-Agile team roles</a:t>
            </a:r>
          </a:p>
        </p:txBody>
      </p:sp>
      <p:sp>
        <p:nvSpPr>
          <p:cNvPr id="3" name="Content Placeholder 2">
            <a:extLst>
              <a:ext uri="{FF2B5EF4-FFF2-40B4-BE49-F238E27FC236}">
                <a16:creationId xmlns:a16="http://schemas.microsoft.com/office/drawing/2014/main" id="{2CB10576-903B-B902-DC80-A2695EF589ED}"/>
              </a:ext>
            </a:extLst>
          </p:cNvPr>
          <p:cNvSpPr>
            <a:spLocks noGrp="1"/>
          </p:cNvSpPr>
          <p:nvPr>
            <p:ph idx="1"/>
          </p:nvPr>
        </p:nvSpPr>
        <p:spPr>
          <a:xfrm>
            <a:off x="1202919" y="2011680"/>
            <a:ext cx="9784080" cy="4281170"/>
          </a:xfrm>
        </p:spPr>
        <p:txBody>
          <a:bodyPr>
            <a:normAutofit fontScale="70000" lnSpcReduction="20000"/>
          </a:bodyPr>
          <a:lstStyle/>
          <a:p>
            <a:r>
              <a:rPr lang="en-US" u="sng" dirty="0">
                <a:latin typeface="Times New Roman" panose="02020603050405020304" pitchFamily="18" charset="0"/>
                <a:cs typeface="Times New Roman" panose="02020603050405020304" pitchFamily="18" charset="0"/>
              </a:rPr>
              <a:t>Product Owner: </a:t>
            </a:r>
            <a:r>
              <a:rPr lang="en-US" dirty="0">
                <a:latin typeface="Times New Roman" panose="02020603050405020304" pitchFamily="18" charset="0"/>
                <a:cs typeface="Times New Roman" panose="02020603050405020304" pitchFamily="18" charset="0"/>
              </a:rPr>
              <a:t>This role engages in prioritizing user stories based on SNHU Travel’s requirements. Closely Collaborates with stakeholders and understands their needs. The Product Owner ensures that the development team focuses on the most valuable features first.</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Scrum Master: </a:t>
            </a:r>
            <a:r>
              <a:rPr lang="en-US" dirty="0">
                <a:latin typeface="Times New Roman" panose="02020603050405020304" pitchFamily="18" charset="0"/>
                <a:cs typeface="Times New Roman" panose="02020603050405020304" pitchFamily="18" charset="0"/>
              </a:rPr>
              <a:t>As the facilitator of the Scrum process, the Scrum Master plays a crucial role in fostering collaboration between team members. They remove any obstacles that hinder the team's progress and ensure adherence to Scrum principles. Additionally, the Scrum Master acts as a coach, guiding the team towards continuous improvement.</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Developers: </a:t>
            </a:r>
            <a:r>
              <a:rPr lang="en-US" dirty="0">
                <a:latin typeface="Times New Roman" panose="02020603050405020304" pitchFamily="18" charset="0"/>
                <a:cs typeface="Times New Roman" panose="02020603050405020304" pitchFamily="18" charset="0"/>
              </a:rPr>
              <a:t>The development team consists of skilled professionals responsible for turning user stories into functional software. They work closely together to design, code, and implement the features outlined in the user stories.</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Testers are essential members of the team responsible for ensuring the quality of the software. They meticulously test each feature to identify bugs, defects, or areas for improvement before the product is delivered to the customer.</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Stakeholders:</a:t>
            </a:r>
            <a:r>
              <a:rPr lang="en-US" dirty="0">
                <a:latin typeface="Times New Roman" panose="02020603050405020304" pitchFamily="18" charset="0"/>
                <a:cs typeface="Times New Roman" panose="02020603050405020304" pitchFamily="18" charset="0"/>
              </a:rPr>
              <a:t> Feedback from stakeholders is invaluable in shaping the direction of the project. Their input guides the creation and refinement of user stories, ensuring that the final product meets their expectations and addresses their needs effectively.</a:t>
            </a:r>
          </a:p>
        </p:txBody>
      </p:sp>
    </p:spTree>
    <p:extLst>
      <p:ext uri="{BB962C8B-B14F-4D97-AF65-F5344CB8AC3E}">
        <p14:creationId xmlns:p14="http://schemas.microsoft.com/office/powerpoint/2010/main" val="228509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6DD5-1F61-42CB-F2EC-74B2C544D1C5}"/>
              </a:ext>
            </a:extLst>
          </p:cNvPr>
          <p:cNvSpPr>
            <a:spLocks noGrp="1"/>
          </p:cNvSpPr>
          <p:nvPr>
            <p:ph type="title"/>
          </p:nvPr>
        </p:nvSpPr>
        <p:spPr/>
        <p:txBody>
          <a:bodyPr/>
          <a:lstStyle/>
          <a:p>
            <a:r>
              <a:rPr lang="en-US" dirty="0"/>
              <a:t>Phases of the Agile Software Development Life Cycle </a:t>
            </a:r>
          </a:p>
        </p:txBody>
      </p:sp>
      <p:sp>
        <p:nvSpPr>
          <p:cNvPr id="3" name="Content Placeholder 2">
            <a:extLst>
              <a:ext uri="{FF2B5EF4-FFF2-40B4-BE49-F238E27FC236}">
                <a16:creationId xmlns:a16="http://schemas.microsoft.com/office/drawing/2014/main" id="{43D4ACF6-5C81-D431-E8A4-03B1FFB8B443}"/>
              </a:ext>
            </a:extLst>
          </p:cNvPr>
          <p:cNvSpPr>
            <a:spLocks noGrp="1"/>
          </p:cNvSpPr>
          <p:nvPr>
            <p:ph idx="1"/>
          </p:nvPr>
        </p:nvSpPr>
        <p:spPr/>
        <p:txBody>
          <a:bodyPr>
            <a:normAutofit fontScale="70000" lnSpcReduction="20000"/>
          </a:bodyPr>
          <a:lstStyle/>
          <a:p>
            <a:r>
              <a:rPr lang="en-US" u="sng" dirty="0"/>
              <a:t>Planning:</a:t>
            </a:r>
            <a:r>
              <a:rPr lang="en-US" dirty="0"/>
              <a:t> Creating the backlog, sprint planning, estimation of project goals.</a:t>
            </a:r>
          </a:p>
          <a:p>
            <a:pPr lvl="1"/>
            <a:r>
              <a:rPr lang="en-US" dirty="0"/>
              <a:t> This step focuses on creating the vision for the project and breaking it down into manageable chunks (sprints). </a:t>
            </a:r>
          </a:p>
          <a:p>
            <a:endParaRPr lang="en-US" u="sng" dirty="0"/>
          </a:p>
          <a:p>
            <a:r>
              <a:rPr lang="en-US" u="sng" dirty="0"/>
              <a:t>Execution:</a:t>
            </a:r>
            <a:r>
              <a:rPr lang="en-US" dirty="0"/>
              <a:t> Development teams work on user stories for the sprint and testing. </a:t>
            </a:r>
          </a:p>
          <a:p>
            <a:pPr lvl="1"/>
            <a:r>
              <a:rPr lang="en-US" dirty="0"/>
              <a:t>Iterative development and incremental delivery is emphasized. </a:t>
            </a:r>
          </a:p>
          <a:p>
            <a:pPr lvl="1"/>
            <a:r>
              <a:rPr lang="en-US" dirty="0"/>
              <a:t>Development is organized in sprints in which the product is delivered incrementally to establish a feedback loop.</a:t>
            </a:r>
          </a:p>
          <a:p>
            <a:endParaRPr lang="en-US" u="sng" dirty="0"/>
          </a:p>
          <a:p>
            <a:r>
              <a:rPr lang="en-US" u="sng" dirty="0"/>
              <a:t>Review:</a:t>
            </a:r>
            <a:r>
              <a:rPr lang="en-US" dirty="0"/>
              <a:t> After a sprint, review is done to show the completed work and receive feedback from stakeholders.</a:t>
            </a:r>
          </a:p>
          <a:p>
            <a:pPr lvl="1"/>
            <a:r>
              <a:rPr lang="en-US" dirty="0"/>
              <a:t>Reviews are frequent and continuous.</a:t>
            </a:r>
          </a:p>
          <a:p>
            <a:pPr lvl="1"/>
            <a:r>
              <a:rPr lang="en-US" dirty="0"/>
              <a:t>At the end of iterations, demos are showcased to stakeholders to gather feedback.</a:t>
            </a:r>
          </a:p>
          <a:p>
            <a:pPr lvl="1"/>
            <a:r>
              <a:rPr lang="en-US" dirty="0"/>
              <a:t>Validation of features and the alignment with stakeholder expectations are ensured.</a:t>
            </a:r>
          </a:p>
          <a:p>
            <a:pPr marL="0" indent="0">
              <a:buNone/>
            </a:pPr>
            <a:endParaRPr lang="en-US" u="sng" dirty="0"/>
          </a:p>
          <a:p>
            <a:r>
              <a:rPr lang="en-US" u="sng" dirty="0"/>
              <a:t>Retrospective:</a:t>
            </a:r>
            <a:r>
              <a:rPr lang="en-US" dirty="0"/>
              <a:t> Team reflects on the process and reflect on areas in which improvements can be made. Teams make actionable plans to make these changes.</a:t>
            </a:r>
          </a:p>
          <a:p>
            <a:pPr lvl="1"/>
            <a:r>
              <a:rPr lang="en-US" dirty="0"/>
              <a:t>Retrospective meetings create a continuous feedback loop that promotes a culture of learning, adapting, and continuous improvement.</a:t>
            </a:r>
          </a:p>
        </p:txBody>
      </p:sp>
    </p:spTree>
    <p:extLst>
      <p:ext uri="{BB962C8B-B14F-4D97-AF65-F5344CB8AC3E}">
        <p14:creationId xmlns:p14="http://schemas.microsoft.com/office/powerpoint/2010/main" val="343252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C3F1-8A6E-CF5B-A577-03808F298B49}"/>
              </a:ext>
            </a:extLst>
          </p:cNvPr>
          <p:cNvSpPr>
            <a:spLocks noGrp="1"/>
          </p:cNvSpPr>
          <p:nvPr>
            <p:ph type="title"/>
          </p:nvPr>
        </p:nvSpPr>
        <p:spPr/>
        <p:txBody>
          <a:bodyPr/>
          <a:lstStyle/>
          <a:p>
            <a:r>
              <a:rPr lang="en-US" dirty="0"/>
              <a:t>Contrast with </a:t>
            </a:r>
            <a:br>
              <a:rPr lang="en-US" dirty="0"/>
            </a:br>
            <a:r>
              <a:rPr lang="en-US" dirty="0"/>
              <a:t>Waterfall Development</a:t>
            </a:r>
          </a:p>
        </p:txBody>
      </p:sp>
      <p:sp>
        <p:nvSpPr>
          <p:cNvPr id="3" name="Text Placeholder 2">
            <a:extLst>
              <a:ext uri="{FF2B5EF4-FFF2-40B4-BE49-F238E27FC236}">
                <a16:creationId xmlns:a16="http://schemas.microsoft.com/office/drawing/2014/main" id="{4C0CBA71-8131-3157-E1AB-57C9DCE3712D}"/>
              </a:ext>
            </a:extLst>
          </p:cNvPr>
          <p:cNvSpPr>
            <a:spLocks noGrp="1"/>
          </p:cNvSpPr>
          <p:nvPr>
            <p:ph type="body" idx="1"/>
          </p:nvPr>
        </p:nvSpPr>
        <p:spPr/>
        <p:txBody>
          <a:bodyPr/>
          <a:lstStyle/>
          <a:p>
            <a:r>
              <a:rPr lang="en-US" dirty="0"/>
              <a:t>Agile Development</a:t>
            </a:r>
          </a:p>
        </p:txBody>
      </p:sp>
      <p:sp>
        <p:nvSpPr>
          <p:cNvPr id="4" name="Content Placeholder 3">
            <a:extLst>
              <a:ext uri="{FF2B5EF4-FFF2-40B4-BE49-F238E27FC236}">
                <a16:creationId xmlns:a16="http://schemas.microsoft.com/office/drawing/2014/main" id="{D07BA288-4DB3-A335-7BB3-A30F5DFA81A0}"/>
              </a:ext>
            </a:extLst>
          </p:cNvPr>
          <p:cNvSpPr>
            <a:spLocks noGrp="1"/>
          </p:cNvSpPr>
          <p:nvPr>
            <p:ph sz="half" idx="2"/>
          </p:nvPr>
        </p:nvSpPr>
        <p:spPr>
          <a:xfrm>
            <a:off x="1207008" y="2656566"/>
            <a:ext cx="4754880" cy="1902734"/>
          </a:xfrm>
        </p:spPr>
        <p:txBody>
          <a:bodyPr>
            <a:normAutofit fontScale="55000" lnSpcReduction="20000"/>
          </a:bodyPr>
          <a:lstStyle/>
          <a:p>
            <a:r>
              <a:rPr lang="en-US" dirty="0"/>
              <a:t>Shorter planning based on Iterative process development</a:t>
            </a:r>
          </a:p>
          <a:p>
            <a:r>
              <a:rPr lang="en-US" dirty="0"/>
              <a:t>Emphasis on flexibility</a:t>
            </a:r>
          </a:p>
          <a:p>
            <a:r>
              <a:rPr lang="en-US" dirty="0"/>
              <a:t>Changes less impactful</a:t>
            </a:r>
          </a:p>
          <a:p>
            <a:r>
              <a:rPr lang="en-US" dirty="0"/>
              <a:t>Frequent collaboration between team members and stakeholders</a:t>
            </a:r>
          </a:p>
          <a:p>
            <a:r>
              <a:rPr lang="en-US" dirty="0"/>
              <a:t>Issues are address incrementally</a:t>
            </a:r>
          </a:p>
          <a:p>
            <a:r>
              <a:rPr lang="en-US" dirty="0"/>
              <a:t>Frequent feedback loops enable quick adjustments </a:t>
            </a:r>
          </a:p>
        </p:txBody>
      </p:sp>
      <p:sp>
        <p:nvSpPr>
          <p:cNvPr id="5" name="Text Placeholder 4">
            <a:extLst>
              <a:ext uri="{FF2B5EF4-FFF2-40B4-BE49-F238E27FC236}">
                <a16:creationId xmlns:a16="http://schemas.microsoft.com/office/drawing/2014/main" id="{64D17B06-7B4C-48D0-8879-F321E2F03A1D}"/>
              </a:ext>
            </a:extLst>
          </p:cNvPr>
          <p:cNvSpPr>
            <a:spLocks noGrp="1"/>
          </p:cNvSpPr>
          <p:nvPr>
            <p:ph type="body" sz="quarter" idx="3"/>
          </p:nvPr>
        </p:nvSpPr>
        <p:spPr/>
        <p:txBody>
          <a:bodyPr/>
          <a:lstStyle/>
          <a:p>
            <a:r>
              <a:rPr lang="en-US" dirty="0"/>
              <a:t>Waterfall Development</a:t>
            </a:r>
          </a:p>
        </p:txBody>
      </p:sp>
      <p:sp>
        <p:nvSpPr>
          <p:cNvPr id="6" name="Content Placeholder 5">
            <a:extLst>
              <a:ext uri="{FF2B5EF4-FFF2-40B4-BE49-F238E27FC236}">
                <a16:creationId xmlns:a16="http://schemas.microsoft.com/office/drawing/2014/main" id="{B359E1F0-0A86-6FD5-9E37-EE45482509CD}"/>
              </a:ext>
            </a:extLst>
          </p:cNvPr>
          <p:cNvSpPr>
            <a:spLocks noGrp="1"/>
          </p:cNvSpPr>
          <p:nvPr>
            <p:ph sz="quarter" idx="4"/>
          </p:nvPr>
        </p:nvSpPr>
        <p:spPr>
          <a:xfrm>
            <a:off x="6231230" y="2656564"/>
            <a:ext cx="4754880" cy="2048786"/>
          </a:xfrm>
        </p:spPr>
        <p:txBody>
          <a:bodyPr>
            <a:normAutofit fontScale="55000" lnSpcReduction="20000"/>
          </a:bodyPr>
          <a:lstStyle/>
          <a:p>
            <a:r>
              <a:rPr lang="en-US" dirty="0"/>
              <a:t>Detailed, long term project plans and single timeline</a:t>
            </a:r>
          </a:p>
          <a:p>
            <a:r>
              <a:rPr lang="en-US" dirty="0"/>
              <a:t>Issues not discovered until late stages</a:t>
            </a:r>
          </a:p>
          <a:p>
            <a:r>
              <a:rPr lang="en-US" dirty="0"/>
              <a:t>Costly rework and delays (if needed)</a:t>
            </a:r>
          </a:p>
          <a:p>
            <a:r>
              <a:rPr lang="en-US" dirty="0"/>
              <a:t>Minimal stakeholder involvement </a:t>
            </a:r>
          </a:p>
          <a:p>
            <a:r>
              <a:rPr lang="en-US" dirty="0"/>
              <a:t>Less adaptable to change</a:t>
            </a:r>
          </a:p>
          <a:p>
            <a:r>
              <a:rPr lang="en-US" dirty="0"/>
              <a:t>Sequential process with phases</a:t>
            </a:r>
          </a:p>
        </p:txBody>
      </p:sp>
      <p:sp>
        <p:nvSpPr>
          <p:cNvPr id="7" name="TextBox 6">
            <a:extLst>
              <a:ext uri="{FF2B5EF4-FFF2-40B4-BE49-F238E27FC236}">
                <a16:creationId xmlns:a16="http://schemas.microsoft.com/office/drawing/2014/main" id="{10DD68ED-56D3-E136-567F-D19B00181395}"/>
              </a:ext>
            </a:extLst>
          </p:cNvPr>
          <p:cNvSpPr txBox="1"/>
          <p:nvPr/>
        </p:nvSpPr>
        <p:spPr>
          <a:xfrm>
            <a:off x="1130300" y="5194300"/>
            <a:ext cx="7270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instance, if we were constrained to employ Waterfall development when the criteria for the SNHU travel program shifted to accommodate detox/wellness travel, it would have posed a significant obstacle and incurred substantial costs to the project's development.</a:t>
            </a:r>
          </a:p>
        </p:txBody>
      </p:sp>
    </p:spTree>
    <p:extLst>
      <p:ext uri="{BB962C8B-B14F-4D97-AF65-F5344CB8AC3E}">
        <p14:creationId xmlns:p14="http://schemas.microsoft.com/office/powerpoint/2010/main" val="113942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2DE7-C4E8-92D2-769D-B27BC92D8F61}"/>
              </a:ext>
            </a:extLst>
          </p:cNvPr>
          <p:cNvSpPr>
            <a:spLocks noGrp="1"/>
          </p:cNvSpPr>
          <p:nvPr>
            <p:ph type="title"/>
          </p:nvPr>
        </p:nvSpPr>
        <p:spPr/>
        <p:txBody>
          <a:bodyPr/>
          <a:lstStyle/>
          <a:p>
            <a:r>
              <a:rPr lang="en-US" dirty="0"/>
              <a:t>Factors for</a:t>
            </a:r>
            <a:br>
              <a:rPr lang="en-US" dirty="0"/>
            </a:br>
            <a:r>
              <a:rPr lang="en-US" dirty="0"/>
              <a:t>choosing the approach</a:t>
            </a:r>
          </a:p>
        </p:txBody>
      </p:sp>
      <p:sp>
        <p:nvSpPr>
          <p:cNvPr id="3" name="Text Placeholder 2">
            <a:extLst>
              <a:ext uri="{FF2B5EF4-FFF2-40B4-BE49-F238E27FC236}">
                <a16:creationId xmlns:a16="http://schemas.microsoft.com/office/drawing/2014/main" id="{C3BFABE5-7A09-B6D3-0DBB-21C04E141F95}"/>
              </a:ext>
            </a:extLst>
          </p:cNvPr>
          <p:cNvSpPr>
            <a:spLocks noGrp="1"/>
          </p:cNvSpPr>
          <p:nvPr>
            <p:ph type="body" idx="1"/>
          </p:nvPr>
        </p:nvSpPr>
        <p:spPr/>
        <p:txBody>
          <a:bodyPr/>
          <a:lstStyle/>
          <a:p>
            <a:r>
              <a:rPr lang="en-US" dirty="0"/>
              <a:t>Agile Development</a:t>
            </a:r>
          </a:p>
        </p:txBody>
      </p:sp>
      <p:sp>
        <p:nvSpPr>
          <p:cNvPr id="4" name="Content Placeholder 3">
            <a:extLst>
              <a:ext uri="{FF2B5EF4-FFF2-40B4-BE49-F238E27FC236}">
                <a16:creationId xmlns:a16="http://schemas.microsoft.com/office/drawing/2014/main" id="{3DA30E22-1D40-107D-0282-FC43B4C4BB53}"/>
              </a:ext>
            </a:extLst>
          </p:cNvPr>
          <p:cNvSpPr>
            <a:spLocks noGrp="1"/>
          </p:cNvSpPr>
          <p:nvPr>
            <p:ph sz="half" idx="2"/>
          </p:nvPr>
        </p:nvSpPr>
        <p:spPr/>
        <p:txBody>
          <a:bodyPr/>
          <a:lstStyle/>
          <a:p>
            <a:r>
              <a:rPr lang="en-US" dirty="0"/>
              <a:t>Ideal for dynamic and rapid changes in project</a:t>
            </a:r>
          </a:p>
          <a:p>
            <a:r>
              <a:rPr lang="en-US" dirty="0"/>
              <a:t>Customers closely involved in collaboration and accommodates evolving requirements</a:t>
            </a:r>
          </a:p>
          <a:p>
            <a:r>
              <a:rPr lang="en-US" dirty="0"/>
              <a:t>Quick and continuous delivery </a:t>
            </a:r>
          </a:p>
        </p:txBody>
      </p:sp>
      <p:sp>
        <p:nvSpPr>
          <p:cNvPr id="5" name="Text Placeholder 4">
            <a:extLst>
              <a:ext uri="{FF2B5EF4-FFF2-40B4-BE49-F238E27FC236}">
                <a16:creationId xmlns:a16="http://schemas.microsoft.com/office/drawing/2014/main" id="{7D3B24E1-6680-F66F-D22A-09940A7529CB}"/>
              </a:ext>
            </a:extLst>
          </p:cNvPr>
          <p:cNvSpPr>
            <a:spLocks noGrp="1"/>
          </p:cNvSpPr>
          <p:nvPr>
            <p:ph type="body" sz="quarter" idx="3"/>
          </p:nvPr>
        </p:nvSpPr>
        <p:spPr/>
        <p:txBody>
          <a:bodyPr/>
          <a:lstStyle/>
          <a:p>
            <a:r>
              <a:rPr lang="en-US" dirty="0"/>
              <a:t>Waterfall Development</a:t>
            </a:r>
          </a:p>
        </p:txBody>
      </p:sp>
      <p:sp>
        <p:nvSpPr>
          <p:cNvPr id="6" name="Content Placeholder 5">
            <a:extLst>
              <a:ext uri="{FF2B5EF4-FFF2-40B4-BE49-F238E27FC236}">
                <a16:creationId xmlns:a16="http://schemas.microsoft.com/office/drawing/2014/main" id="{AE6CD75C-D573-50BC-6F2A-49752554C3CC}"/>
              </a:ext>
            </a:extLst>
          </p:cNvPr>
          <p:cNvSpPr>
            <a:spLocks noGrp="1"/>
          </p:cNvSpPr>
          <p:nvPr>
            <p:ph sz="quarter" idx="4"/>
          </p:nvPr>
        </p:nvSpPr>
        <p:spPr/>
        <p:txBody>
          <a:bodyPr/>
          <a:lstStyle/>
          <a:p>
            <a:r>
              <a:rPr lang="en-US" dirty="0"/>
              <a:t>Suits projects with well-defined requirements</a:t>
            </a:r>
          </a:p>
          <a:p>
            <a:r>
              <a:rPr lang="en-US" dirty="0"/>
              <a:t>Limited stakeholder input</a:t>
            </a:r>
          </a:p>
          <a:p>
            <a:r>
              <a:rPr lang="en-US" dirty="0"/>
              <a:t>Less complex</a:t>
            </a:r>
          </a:p>
          <a:p>
            <a:r>
              <a:rPr lang="en-US" dirty="0"/>
              <a:t>All phases must be complete before delivery</a:t>
            </a:r>
          </a:p>
        </p:txBody>
      </p:sp>
    </p:spTree>
    <p:extLst>
      <p:ext uri="{BB962C8B-B14F-4D97-AF65-F5344CB8AC3E}">
        <p14:creationId xmlns:p14="http://schemas.microsoft.com/office/powerpoint/2010/main" val="106023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CE5B-715B-E35D-E7E8-DD829776AB73}"/>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F25E25DB-8329-B106-27EA-BB535C686FE0}"/>
              </a:ext>
            </a:extLst>
          </p:cNvPr>
          <p:cNvSpPr>
            <a:spLocks noGrp="1"/>
          </p:cNvSpPr>
          <p:nvPr>
            <p:ph idx="1"/>
          </p:nvPr>
        </p:nvSpPr>
        <p:spPr/>
        <p:txBody>
          <a:bodyPr/>
          <a:lstStyle/>
          <a:p>
            <a:r>
              <a:rPr lang="en-US" dirty="0"/>
              <a:t>Fair, J. (2012, May 9). Agile versus waterfall. Project Management Institute. https://www.pmi.org/learning/library/agile-versus-waterfall-approach-erp-project-6300 </a:t>
            </a:r>
          </a:p>
          <a:p>
            <a:endParaRPr lang="en-US" dirty="0"/>
          </a:p>
        </p:txBody>
      </p:sp>
    </p:spTree>
    <p:extLst>
      <p:ext uri="{BB962C8B-B14F-4D97-AF65-F5344CB8AC3E}">
        <p14:creationId xmlns:p14="http://schemas.microsoft.com/office/powerpoint/2010/main" val="2795322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86</TotalTime>
  <Words>606</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Corbel</vt:lpstr>
      <vt:lpstr>Times New Roman</vt:lpstr>
      <vt:lpstr>Wingdings</vt:lpstr>
      <vt:lpstr>Banded</vt:lpstr>
      <vt:lpstr>Agile Presentation</vt:lpstr>
      <vt:lpstr>Scrum-Agile team roles</vt:lpstr>
      <vt:lpstr>Phases of the Agile Software Development Life Cycle </vt:lpstr>
      <vt:lpstr>Contrast with  Waterfall Development</vt:lpstr>
      <vt:lpstr>Factors for choosing the approach</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Ortiz, Randy</dc:creator>
  <cp:lastModifiedBy>Ortiz, Randy</cp:lastModifiedBy>
  <cp:revision>2</cp:revision>
  <dcterms:created xsi:type="dcterms:W3CDTF">2024-04-20T02:53:39Z</dcterms:created>
  <dcterms:modified xsi:type="dcterms:W3CDTF">2024-04-20T04:22:03Z</dcterms:modified>
</cp:coreProperties>
</file>