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e92bf7d0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e92bf7d0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e9fdd1dd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e9fdd1dd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8e9fdd1dd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e9fdd1dd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e9fdd1dd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e9fdd1dd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d1c33c0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d1c33c0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d1c33c03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d1c33c03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e9fdd1dd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e9fdd1dd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e9fdd1dd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e9fdd1dd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e9fdd1dd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e9fdd1dd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e9fdd1dd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e9fdd1dd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5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61950" y="7946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Analysis of Starbucks’ Global Presence</a:t>
            </a:r>
            <a:endParaRPr>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idx="1" type="body"/>
          </p:nvPr>
        </p:nvSpPr>
        <p:spPr>
          <a:xfrm>
            <a:off x="482500" y="3126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solidFill>
                  <a:schemeClr val="dk1"/>
                </a:solidFill>
                <a:latin typeface="Georgia"/>
                <a:ea typeface="Georgia"/>
                <a:cs typeface="Georgia"/>
                <a:sym typeface="Georgia"/>
              </a:rPr>
              <a:t>Conclusion</a:t>
            </a:r>
            <a:endParaRPr/>
          </a:p>
        </p:txBody>
      </p:sp>
      <p:sp>
        <p:nvSpPr>
          <p:cNvPr id="113" name="Google Shape;113;p22"/>
          <p:cNvSpPr txBox="1"/>
          <p:nvPr/>
        </p:nvSpPr>
        <p:spPr>
          <a:xfrm>
            <a:off x="397675" y="974450"/>
            <a:ext cx="8629500" cy="1306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Georgia"/>
              <a:buChar char="●"/>
            </a:pPr>
            <a:r>
              <a:rPr lang="en" sz="1800">
                <a:solidFill>
                  <a:schemeClr val="dk2"/>
                </a:solidFill>
                <a:latin typeface="Georgia"/>
                <a:ea typeface="Georgia"/>
                <a:cs typeface="Georgia"/>
                <a:sym typeface="Georgia"/>
              </a:rPr>
              <a:t>United States has the most Starbucks locations in the world. It is followed by China, Japan, South Korea and United Kingdom.  Starbucks is opening more stores in Asia than in  Europe and Americas.</a:t>
            </a:r>
            <a:endParaRPr sz="1800">
              <a:solidFill>
                <a:schemeClr val="dk2"/>
              </a:solidFill>
              <a:latin typeface="Georgia"/>
              <a:ea typeface="Georgia"/>
              <a:cs typeface="Georgia"/>
              <a:sym typeface="Georgia"/>
            </a:endParaRPr>
          </a:p>
        </p:txBody>
      </p:sp>
      <p:sp>
        <p:nvSpPr>
          <p:cNvPr id="114" name="Google Shape;114;p22"/>
          <p:cNvSpPr txBox="1"/>
          <p:nvPr/>
        </p:nvSpPr>
        <p:spPr>
          <a:xfrm>
            <a:off x="397675" y="2216811"/>
            <a:ext cx="8487300" cy="1306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Georgia"/>
              <a:buChar char="●"/>
            </a:pPr>
            <a:r>
              <a:rPr lang="en" sz="1800">
                <a:solidFill>
                  <a:schemeClr val="dk2"/>
                </a:solidFill>
                <a:latin typeface="Georgia"/>
                <a:ea typeface="Georgia"/>
                <a:cs typeface="Georgia"/>
                <a:sym typeface="Georgia"/>
              </a:rPr>
              <a:t> Countries with Starbucks stores had GDP per capita(&gt;=30000), population(&gt;=17 million), coffee consumption (610) and business performance(&gt;=74)  those were higher numbers compared  to countries that didn’t have Starbucks store.</a:t>
            </a:r>
            <a:endParaRPr sz="1800">
              <a:solidFill>
                <a:schemeClr val="dk2"/>
              </a:solidFill>
              <a:latin typeface="Georgia"/>
              <a:ea typeface="Georgia"/>
              <a:cs typeface="Georgia"/>
              <a:sym typeface="Georgia"/>
            </a:endParaRPr>
          </a:p>
        </p:txBody>
      </p:sp>
      <p:sp>
        <p:nvSpPr>
          <p:cNvPr id="115" name="Google Shape;115;p22"/>
          <p:cNvSpPr txBox="1"/>
          <p:nvPr/>
        </p:nvSpPr>
        <p:spPr>
          <a:xfrm>
            <a:off x="422200" y="3927950"/>
            <a:ext cx="8107200" cy="1095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Georgia"/>
              <a:buChar char="●"/>
            </a:pPr>
            <a:r>
              <a:rPr lang="en" sz="1800">
                <a:solidFill>
                  <a:schemeClr val="dk2"/>
                </a:solidFill>
                <a:latin typeface="Georgia"/>
                <a:ea typeface="Georgia"/>
                <a:cs typeface="Georgia"/>
                <a:sym typeface="Georgia"/>
              </a:rPr>
              <a:t>With high GDP per capita , population and coffee consumption , Italy and Israel could be a potential countries to open a new Starbucks location.</a:t>
            </a:r>
            <a:endParaRPr sz="1800">
              <a:solidFill>
                <a:schemeClr val="dk2"/>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901675" y="381725"/>
            <a:ext cx="7454100" cy="11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solidFill>
                  <a:schemeClr val="dk1"/>
                </a:solidFill>
              </a:rPr>
              <a:t>Research Questions</a:t>
            </a:r>
            <a:endParaRPr sz="2800">
              <a:solidFill>
                <a:schemeClr val="dk1"/>
              </a:solidFill>
            </a:endParaRPr>
          </a:p>
        </p:txBody>
      </p:sp>
      <p:sp>
        <p:nvSpPr>
          <p:cNvPr id="60" name="Google Shape;60;p14"/>
          <p:cNvSpPr txBox="1"/>
          <p:nvPr/>
        </p:nvSpPr>
        <p:spPr>
          <a:xfrm>
            <a:off x="674250" y="1436575"/>
            <a:ext cx="7795500" cy="1044900"/>
          </a:xfrm>
          <a:prstGeom prst="rect">
            <a:avLst/>
          </a:prstGeom>
          <a:noFill/>
          <a:ln>
            <a:noFill/>
          </a:ln>
        </p:spPr>
        <p:txBody>
          <a:bodyPr anchorCtr="0" anchor="t" bIns="91425" lIns="91425" spcFirstLastPara="1" rIns="91425" wrap="square" tIns="91425">
            <a:noAutofit/>
          </a:bodyPr>
          <a:lstStyle/>
          <a:p>
            <a:pPr indent="-320675" lvl="0" marL="457200" rtl="0" algn="l">
              <a:lnSpc>
                <a:spcPct val="115000"/>
              </a:lnSpc>
              <a:spcBef>
                <a:spcPts val="1100"/>
              </a:spcBef>
              <a:spcAft>
                <a:spcPts val="0"/>
              </a:spcAft>
              <a:buClr>
                <a:schemeClr val="dk1"/>
              </a:buClr>
              <a:buSzPts val="1450"/>
              <a:buFont typeface="Georgia"/>
              <a:buAutoNum type="arabicPeriod"/>
            </a:pPr>
            <a:r>
              <a:rPr lang="en" sz="1450">
                <a:solidFill>
                  <a:schemeClr val="dk1"/>
                </a:solidFill>
                <a:highlight>
                  <a:schemeClr val="lt1"/>
                </a:highlight>
                <a:latin typeface="Georgia"/>
                <a:ea typeface="Georgia"/>
                <a:cs typeface="Georgia"/>
                <a:sym typeface="Georgia"/>
              </a:rPr>
              <a:t>What countries have the most Starbucks locations?  What is the store per capita for these countries?</a:t>
            </a:r>
            <a:endParaRPr sz="1450">
              <a:solidFill>
                <a:schemeClr val="dk1"/>
              </a:solidFill>
              <a:highlight>
                <a:schemeClr val="lt1"/>
              </a:highlight>
              <a:latin typeface="Georgia"/>
              <a:ea typeface="Georgia"/>
              <a:cs typeface="Georgia"/>
              <a:sym typeface="Georgia"/>
            </a:endParaRPr>
          </a:p>
        </p:txBody>
      </p:sp>
      <p:sp>
        <p:nvSpPr>
          <p:cNvPr id="61" name="Google Shape;61;p14"/>
          <p:cNvSpPr txBox="1"/>
          <p:nvPr/>
        </p:nvSpPr>
        <p:spPr>
          <a:xfrm>
            <a:off x="901675" y="2350750"/>
            <a:ext cx="6866400" cy="88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700"/>
              </a:spcAft>
              <a:buNone/>
            </a:pPr>
            <a:r>
              <a:rPr lang="en" sz="1450">
                <a:solidFill>
                  <a:schemeClr val="dk1"/>
                </a:solidFill>
                <a:highlight>
                  <a:schemeClr val="lt1"/>
                </a:highlight>
                <a:latin typeface="Georgia"/>
                <a:ea typeface="Georgia"/>
                <a:cs typeface="Georgia"/>
                <a:sym typeface="Georgia"/>
              </a:rPr>
              <a:t>2. </a:t>
            </a:r>
            <a:r>
              <a:rPr lang="en" sz="1450">
                <a:solidFill>
                  <a:schemeClr val="dk1"/>
                </a:solidFill>
                <a:highlight>
                  <a:schemeClr val="lt1"/>
                </a:highlight>
                <a:latin typeface="Georgia"/>
                <a:ea typeface="Georgia"/>
                <a:cs typeface="Georgia"/>
                <a:sym typeface="Georgia"/>
              </a:rPr>
              <a:t>Can we infer from this data how Starbucks choose a country in which to operate?</a:t>
            </a:r>
            <a:endParaRPr sz="1450">
              <a:solidFill>
                <a:schemeClr val="dk1"/>
              </a:solidFill>
              <a:highlight>
                <a:schemeClr val="lt1"/>
              </a:highlight>
              <a:latin typeface="Georgia"/>
              <a:ea typeface="Georgia"/>
              <a:cs typeface="Georgia"/>
              <a:sym typeface="Georgia"/>
            </a:endParaRPr>
          </a:p>
        </p:txBody>
      </p:sp>
      <p:sp>
        <p:nvSpPr>
          <p:cNvPr id="62" name="Google Shape;62;p14"/>
          <p:cNvSpPr txBox="1"/>
          <p:nvPr/>
        </p:nvSpPr>
        <p:spPr>
          <a:xfrm>
            <a:off x="1004600" y="3516075"/>
            <a:ext cx="6560100" cy="83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700"/>
              </a:spcAft>
              <a:buNone/>
            </a:pPr>
            <a:r>
              <a:rPr lang="en" sz="1450">
                <a:solidFill>
                  <a:schemeClr val="dk1"/>
                </a:solidFill>
                <a:highlight>
                  <a:schemeClr val="lt1"/>
                </a:highlight>
                <a:latin typeface="Georgia"/>
                <a:ea typeface="Georgia"/>
                <a:cs typeface="Georgia"/>
                <a:sym typeface="Georgia"/>
              </a:rPr>
              <a:t>3. </a:t>
            </a:r>
            <a:r>
              <a:rPr lang="en" sz="1450">
                <a:solidFill>
                  <a:schemeClr val="dk1"/>
                </a:solidFill>
                <a:highlight>
                  <a:schemeClr val="lt1"/>
                </a:highlight>
                <a:latin typeface="Georgia"/>
                <a:ea typeface="Georgia"/>
                <a:cs typeface="Georgia"/>
                <a:sym typeface="Georgia"/>
              </a:rPr>
              <a:t>What country currently without Starbucks could be a potential for a new location?</a:t>
            </a:r>
            <a:endParaRPr sz="1450">
              <a:solidFill>
                <a:schemeClr val="dk1"/>
              </a:solidFill>
              <a:highlight>
                <a:schemeClr val="lt1"/>
              </a:highlight>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1000"/>
                                        <p:tgtEl>
                                          <p:spTgt spid="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492250" y="401825"/>
            <a:ext cx="7926300" cy="112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700"/>
              </a:spcAft>
              <a:buClr>
                <a:schemeClr val="dk1"/>
              </a:buClr>
              <a:buSzPts val="1100"/>
              <a:buFont typeface="Arial"/>
              <a:buNone/>
            </a:pPr>
            <a:r>
              <a:rPr b="1" lang="en" sz="1450">
                <a:solidFill>
                  <a:schemeClr val="dk1"/>
                </a:solidFill>
                <a:highlight>
                  <a:schemeClr val="lt1"/>
                </a:highlight>
                <a:latin typeface="Georgia"/>
                <a:ea typeface="Georgia"/>
                <a:cs typeface="Georgia"/>
                <a:sym typeface="Georgia"/>
              </a:rPr>
              <a:t>What countries have the most Starbucks locations? </a:t>
            </a:r>
            <a:endParaRPr b="1" sz="1450">
              <a:solidFill>
                <a:schemeClr val="dk1"/>
              </a:solidFill>
              <a:highlight>
                <a:schemeClr val="lt1"/>
              </a:highlight>
              <a:latin typeface="Georgia"/>
              <a:ea typeface="Georgia"/>
              <a:cs typeface="Georgia"/>
              <a:sym typeface="Georgia"/>
            </a:endParaRPr>
          </a:p>
        </p:txBody>
      </p:sp>
      <p:sp>
        <p:nvSpPr>
          <p:cNvPr id="68" name="Google Shape;68;p15"/>
          <p:cNvSpPr txBox="1"/>
          <p:nvPr/>
        </p:nvSpPr>
        <p:spPr>
          <a:xfrm>
            <a:off x="624000" y="1356175"/>
            <a:ext cx="7896000" cy="1004700"/>
          </a:xfrm>
          <a:prstGeom prst="rect">
            <a:avLst/>
          </a:prstGeom>
          <a:noFill/>
          <a:ln>
            <a:noFill/>
          </a:ln>
        </p:spPr>
        <p:txBody>
          <a:bodyPr anchorCtr="0" anchor="t" bIns="91425" lIns="91425" spcFirstLastPara="1" rIns="91425" wrap="square" tIns="91425">
            <a:noAutofit/>
          </a:bodyPr>
          <a:lstStyle/>
          <a:p>
            <a:pPr indent="-320675" lvl="0" marL="457200" rtl="0" algn="l">
              <a:lnSpc>
                <a:spcPct val="115000"/>
              </a:lnSpc>
              <a:spcBef>
                <a:spcPts val="0"/>
              </a:spcBef>
              <a:spcAft>
                <a:spcPts val="0"/>
              </a:spcAft>
              <a:buClr>
                <a:schemeClr val="dk1"/>
              </a:buClr>
              <a:buSzPts val="1450"/>
              <a:buFont typeface="Georgia"/>
              <a:buChar char="●"/>
            </a:pPr>
            <a:r>
              <a:rPr lang="en" sz="1450">
                <a:solidFill>
                  <a:schemeClr val="dk1"/>
                </a:solidFill>
                <a:highlight>
                  <a:schemeClr val="lt1"/>
                </a:highlight>
                <a:latin typeface="Georgia"/>
                <a:ea typeface="Georgia"/>
                <a:cs typeface="Georgia"/>
                <a:sym typeface="Georgia"/>
              </a:rPr>
              <a:t>2017 Starbucks data</a:t>
            </a:r>
            <a:r>
              <a:rPr lang="en" sz="1450">
                <a:solidFill>
                  <a:schemeClr val="dk1"/>
                </a:solidFill>
                <a:highlight>
                  <a:schemeClr val="lt1"/>
                </a:highlight>
                <a:latin typeface="Georgia"/>
                <a:ea typeface="Georgia"/>
                <a:cs typeface="Georgia"/>
                <a:sym typeface="Georgia"/>
              </a:rPr>
              <a:t> from kaggle.com </a:t>
            </a:r>
            <a:endParaRPr sz="1450">
              <a:solidFill>
                <a:schemeClr val="dk1"/>
              </a:solidFill>
              <a:highlight>
                <a:schemeClr val="lt1"/>
              </a:highlight>
              <a:latin typeface="Georgia"/>
              <a:ea typeface="Georgia"/>
              <a:cs typeface="Georgia"/>
              <a:sym typeface="Georgia"/>
            </a:endParaRPr>
          </a:p>
        </p:txBody>
      </p:sp>
      <p:sp>
        <p:nvSpPr>
          <p:cNvPr id="69" name="Google Shape;69;p15"/>
          <p:cNvSpPr txBox="1"/>
          <p:nvPr/>
        </p:nvSpPr>
        <p:spPr>
          <a:xfrm>
            <a:off x="639000" y="2571750"/>
            <a:ext cx="7866000" cy="9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152400" y="152400"/>
            <a:ext cx="8839199" cy="476132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152400" y="152400"/>
            <a:ext cx="8302411"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50">
                <a:highlight>
                  <a:schemeClr val="lt1"/>
                </a:highlight>
                <a:latin typeface="Georgia"/>
                <a:ea typeface="Georgia"/>
                <a:cs typeface="Georgia"/>
                <a:sym typeface="Georgia"/>
              </a:rPr>
              <a:t>Can we infer from this data how Starbucks chose a country in which to operate?</a:t>
            </a:r>
            <a:endParaRPr b="1" sz="1850">
              <a:highlight>
                <a:schemeClr val="lt1"/>
              </a:highlight>
              <a:latin typeface="Georgia"/>
              <a:ea typeface="Georgia"/>
              <a:cs typeface="Georgia"/>
              <a:sym typeface="Georgia"/>
            </a:endParaRPr>
          </a:p>
          <a:p>
            <a:pPr indent="0" lvl="0" marL="0" rtl="0" algn="l">
              <a:spcBef>
                <a:spcPts val="1600"/>
              </a:spcBef>
              <a:spcAft>
                <a:spcPts val="0"/>
              </a:spcAft>
              <a:buNone/>
            </a:pPr>
            <a:r>
              <a:t/>
            </a:r>
            <a:endParaRPr/>
          </a:p>
        </p:txBody>
      </p:sp>
      <p:sp>
        <p:nvSpPr>
          <p:cNvPr id="85" name="Google Shape;85;p18"/>
          <p:cNvSpPr txBox="1"/>
          <p:nvPr/>
        </p:nvSpPr>
        <p:spPr>
          <a:xfrm>
            <a:off x="512325" y="1446600"/>
            <a:ext cx="6871200" cy="572700"/>
          </a:xfrm>
          <a:prstGeom prst="rect">
            <a:avLst/>
          </a:prstGeom>
          <a:noFill/>
          <a:ln>
            <a:noFill/>
          </a:ln>
        </p:spPr>
        <p:txBody>
          <a:bodyPr anchorCtr="0" anchor="t" bIns="91425" lIns="91425" spcFirstLastPara="1" rIns="91425" wrap="square" tIns="91425">
            <a:noAutofit/>
          </a:bodyPr>
          <a:lstStyle/>
          <a:p>
            <a:pPr indent="-333375" lvl="0" marL="457200" rtl="0" algn="l">
              <a:lnSpc>
                <a:spcPct val="115000"/>
              </a:lnSpc>
              <a:spcBef>
                <a:spcPts val="0"/>
              </a:spcBef>
              <a:spcAft>
                <a:spcPts val="0"/>
              </a:spcAft>
              <a:buClr>
                <a:schemeClr val="dk1"/>
              </a:buClr>
              <a:buSzPts val="1650"/>
              <a:buFont typeface="Georgia"/>
              <a:buChar char="●"/>
            </a:pPr>
            <a:r>
              <a:rPr lang="en" sz="1650">
                <a:solidFill>
                  <a:schemeClr val="dk1"/>
                </a:solidFill>
                <a:highlight>
                  <a:schemeClr val="lt1"/>
                </a:highlight>
                <a:latin typeface="Georgia"/>
                <a:ea typeface="Georgia"/>
                <a:cs typeface="Georgia"/>
                <a:sym typeface="Georgia"/>
              </a:rPr>
              <a:t>GDP(PPP) per capita - data from World Bank</a:t>
            </a:r>
            <a:endParaRPr sz="1650">
              <a:solidFill>
                <a:schemeClr val="dk1"/>
              </a:solidFill>
              <a:highlight>
                <a:schemeClr val="lt1"/>
              </a:highlight>
              <a:latin typeface="Georgia"/>
              <a:ea typeface="Georgia"/>
              <a:cs typeface="Georgia"/>
              <a:sym typeface="Georgia"/>
            </a:endParaRPr>
          </a:p>
        </p:txBody>
      </p:sp>
      <p:sp>
        <p:nvSpPr>
          <p:cNvPr id="86" name="Google Shape;86;p18"/>
          <p:cNvSpPr txBox="1"/>
          <p:nvPr/>
        </p:nvSpPr>
        <p:spPr>
          <a:xfrm>
            <a:off x="512325" y="2200050"/>
            <a:ext cx="5545200" cy="572700"/>
          </a:xfrm>
          <a:prstGeom prst="rect">
            <a:avLst/>
          </a:prstGeom>
          <a:noFill/>
          <a:ln>
            <a:noFill/>
          </a:ln>
        </p:spPr>
        <p:txBody>
          <a:bodyPr anchorCtr="0" anchor="t" bIns="91425" lIns="91425" spcFirstLastPara="1" rIns="91425" wrap="square" tIns="91425">
            <a:noAutofit/>
          </a:bodyPr>
          <a:lstStyle/>
          <a:p>
            <a:pPr indent="-333375" lvl="0" marL="457200" rtl="0" algn="l">
              <a:lnSpc>
                <a:spcPct val="115000"/>
              </a:lnSpc>
              <a:spcBef>
                <a:spcPts val="0"/>
              </a:spcBef>
              <a:spcAft>
                <a:spcPts val="0"/>
              </a:spcAft>
              <a:buClr>
                <a:schemeClr val="dk1"/>
              </a:buClr>
              <a:buSzPts val="1650"/>
              <a:buFont typeface="Georgia"/>
              <a:buChar char="●"/>
            </a:pPr>
            <a:r>
              <a:rPr lang="en" sz="1650">
                <a:solidFill>
                  <a:schemeClr val="dk1"/>
                </a:solidFill>
                <a:highlight>
                  <a:schemeClr val="lt1"/>
                </a:highlight>
                <a:latin typeface="Georgia"/>
                <a:ea typeface="Georgia"/>
                <a:cs typeface="Georgia"/>
                <a:sym typeface="Georgia"/>
              </a:rPr>
              <a:t>Population- data from Worldometer</a:t>
            </a:r>
            <a:endParaRPr/>
          </a:p>
        </p:txBody>
      </p:sp>
      <p:sp>
        <p:nvSpPr>
          <p:cNvPr id="87" name="Google Shape;87;p18"/>
          <p:cNvSpPr txBox="1"/>
          <p:nvPr/>
        </p:nvSpPr>
        <p:spPr>
          <a:xfrm>
            <a:off x="512325" y="2963638"/>
            <a:ext cx="5434800" cy="723000"/>
          </a:xfrm>
          <a:prstGeom prst="rect">
            <a:avLst/>
          </a:prstGeom>
          <a:noFill/>
          <a:ln>
            <a:noFill/>
          </a:ln>
        </p:spPr>
        <p:txBody>
          <a:bodyPr anchorCtr="0" anchor="t" bIns="91425" lIns="91425" spcFirstLastPara="1" rIns="91425" wrap="square" tIns="91425">
            <a:noAutofit/>
          </a:bodyPr>
          <a:lstStyle/>
          <a:p>
            <a:pPr indent="-333375" lvl="0" marL="457200" rtl="0" algn="l">
              <a:lnSpc>
                <a:spcPct val="115000"/>
              </a:lnSpc>
              <a:spcBef>
                <a:spcPts val="0"/>
              </a:spcBef>
              <a:spcAft>
                <a:spcPts val="0"/>
              </a:spcAft>
              <a:buClr>
                <a:schemeClr val="dk1"/>
              </a:buClr>
              <a:buSzPts val="1650"/>
              <a:buFont typeface="Georgia"/>
              <a:buChar char="●"/>
            </a:pPr>
            <a:r>
              <a:rPr lang="en" sz="1650">
                <a:solidFill>
                  <a:schemeClr val="dk1"/>
                </a:solidFill>
                <a:highlight>
                  <a:schemeClr val="lt1"/>
                </a:highlight>
                <a:latin typeface="Georgia"/>
                <a:ea typeface="Georgia"/>
                <a:cs typeface="Georgia"/>
                <a:sym typeface="Georgia"/>
              </a:rPr>
              <a:t>Ease of doing business- data from World Bank</a:t>
            </a:r>
            <a:endParaRPr/>
          </a:p>
        </p:txBody>
      </p:sp>
      <p:sp>
        <p:nvSpPr>
          <p:cNvPr id="88" name="Google Shape;88;p18"/>
          <p:cNvSpPr txBox="1"/>
          <p:nvPr/>
        </p:nvSpPr>
        <p:spPr>
          <a:xfrm>
            <a:off x="512325" y="3857650"/>
            <a:ext cx="5163600" cy="572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Coffee consumption - data from ICO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0" y="363350"/>
            <a:ext cx="4563250" cy="2318901"/>
          </a:xfrm>
          <a:prstGeom prst="rect">
            <a:avLst/>
          </a:prstGeom>
          <a:noFill/>
          <a:ln>
            <a:noFill/>
          </a:ln>
        </p:spPr>
      </p:pic>
      <p:pic>
        <p:nvPicPr>
          <p:cNvPr id="94" name="Google Shape;94;p19"/>
          <p:cNvPicPr preferRelativeResize="0"/>
          <p:nvPr/>
        </p:nvPicPr>
        <p:blipFill>
          <a:blip r:embed="rId4">
            <a:alphaModFix/>
          </a:blip>
          <a:stretch>
            <a:fillRect/>
          </a:stretch>
        </p:blipFill>
        <p:spPr>
          <a:xfrm>
            <a:off x="4563250" y="444576"/>
            <a:ext cx="4549111" cy="2156450"/>
          </a:xfrm>
          <a:prstGeom prst="rect">
            <a:avLst/>
          </a:prstGeom>
          <a:noFill/>
          <a:ln>
            <a:noFill/>
          </a:ln>
        </p:spPr>
      </p:pic>
      <p:pic>
        <p:nvPicPr>
          <p:cNvPr id="95" name="Google Shape;95;p19"/>
          <p:cNvPicPr preferRelativeResize="0"/>
          <p:nvPr/>
        </p:nvPicPr>
        <p:blipFill>
          <a:blip r:embed="rId5">
            <a:alphaModFix/>
          </a:blip>
          <a:stretch>
            <a:fillRect/>
          </a:stretch>
        </p:blipFill>
        <p:spPr>
          <a:xfrm>
            <a:off x="152400" y="2834651"/>
            <a:ext cx="4344378" cy="2156449"/>
          </a:xfrm>
          <a:prstGeom prst="rect">
            <a:avLst/>
          </a:prstGeom>
          <a:noFill/>
          <a:ln>
            <a:noFill/>
          </a:ln>
        </p:spPr>
      </p:pic>
      <p:pic>
        <p:nvPicPr>
          <p:cNvPr id="96" name="Google Shape;96;p19"/>
          <p:cNvPicPr preferRelativeResize="0"/>
          <p:nvPr/>
        </p:nvPicPr>
        <p:blipFill>
          <a:blip r:embed="rId6">
            <a:alphaModFix/>
          </a:blip>
          <a:stretch>
            <a:fillRect/>
          </a:stretch>
        </p:blipFill>
        <p:spPr>
          <a:xfrm>
            <a:off x="4649178" y="2834651"/>
            <a:ext cx="4342421" cy="206382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10920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b="1" lang="en" sz="1950">
                <a:highlight>
                  <a:schemeClr val="lt1"/>
                </a:highlight>
                <a:latin typeface="Georgia"/>
                <a:ea typeface="Georgia"/>
                <a:cs typeface="Georgia"/>
                <a:sym typeface="Georgia"/>
              </a:rPr>
              <a:t>What country currently without Starbucks could be a potential for a new location?</a:t>
            </a:r>
            <a:endParaRPr b="1" sz="2300">
              <a:solidFill>
                <a:schemeClr val="dk2"/>
              </a:solidFill>
              <a:latin typeface="Georgia"/>
              <a:ea typeface="Georgia"/>
              <a:cs typeface="Georgia"/>
              <a:sym typeface="Georgia"/>
            </a:endParaRPr>
          </a:p>
          <a:p>
            <a:pPr indent="0" lvl="0" marL="0" rtl="0" algn="l">
              <a:spcBef>
                <a:spcPts val="700"/>
              </a:spcBef>
              <a:spcAft>
                <a:spcPts val="0"/>
              </a:spcAft>
              <a:buNone/>
            </a:pPr>
            <a:r>
              <a:t/>
            </a:r>
            <a:endParaRPr sz="3000">
              <a:latin typeface="Georgia"/>
              <a:ea typeface="Georgia"/>
              <a:cs typeface="Georgia"/>
              <a:sym typeface="Georgia"/>
            </a:endParaRPr>
          </a:p>
        </p:txBody>
      </p:sp>
      <p:sp>
        <p:nvSpPr>
          <p:cNvPr id="102" name="Google Shape;102;p20"/>
          <p:cNvSpPr txBox="1"/>
          <p:nvPr>
            <p:ph idx="1" type="body"/>
          </p:nvPr>
        </p:nvSpPr>
        <p:spPr>
          <a:xfrm>
            <a:off x="392075" y="1017725"/>
            <a:ext cx="8520600" cy="3416400"/>
          </a:xfrm>
          <a:prstGeom prst="rect">
            <a:avLst/>
          </a:prstGeom>
        </p:spPr>
        <p:txBody>
          <a:bodyPr anchorCtr="0" anchor="t" bIns="91425" lIns="91425" spcFirstLastPara="1" rIns="91425" wrap="square" tIns="91425">
            <a:noAutofit/>
          </a:bodyPr>
          <a:lstStyle/>
          <a:p>
            <a:pPr indent="0" lvl="0" marL="0" rtl="0" algn="l">
              <a:spcBef>
                <a:spcPts val="1100"/>
              </a:spcBef>
              <a:spcAft>
                <a:spcPts val="700"/>
              </a:spcAft>
              <a:buNone/>
            </a:pPr>
            <a:r>
              <a:t/>
            </a:r>
            <a:endParaRPr sz="2100">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1"/>
          <p:cNvPicPr preferRelativeResize="0"/>
          <p:nvPr/>
        </p:nvPicPr>
        <p:blipFill>
          <a:blip r:embed="rId3">
            <a:alphaModFix/>
          </a:blip>
          <a:stretch>
            <a:fillRect/>
          </a:stretch>
        </p:blipFill>
        <p:spPr>
          <a:xfrm>
            <a:off x="152400" y="152400"/>
            <a:ext cx="8839201" cy="45462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