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0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e92bf7d0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e92bf7d0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e9fdd1dd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e9fdd1d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e9fdd1dd1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e9fdd1dd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e9fdd1dd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e9fdd1dd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9fdd1dd1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9fdd1dd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e92bf7d0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e92bf7d0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e9fdd1dd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e9fdd1dd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e9fdd1dd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e9fdd1dd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9fdd1dd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9fdd1d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e9fdd1dd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e9fdd1d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e9fdd1dd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e9fdd1dd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5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61950" y="794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Georgia"/>
                <a:ea typeface="Georgia"/>
                <a:cs typeface="Georgia"/>
                <a:sym typeface="Georgia"/>
              </a:rPr>
              <a:t>Analysis of Starbucks’ Global Presence</a:t>
            </a:r>
            <a:endParaRPr>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52400" y="152400"/>
            <a:ext cx="8839201" cy="45462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482500" y="3126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latin typeface="Georgia"/>
                <a:ea typeface="Georgia"/>
                <a:cs typeface="Georgia"/>
                <a:sym typeface="Georgia"/>
              </a:rPr>
              <a:t>Conclusion</a:t>
            </a:r>
            <a:endParaRPr/>
          </a:p>
        </p:txBody>
      </p:sp>
      <p:sp>
        <p:nvSpPr>
          <p:cNvPr id="120" name="Google Shape;120;p23"/>
          <p:cNvSpPr txBox="1"/>
          <p:nvPr/>
        </p:nvSpPr>
        <p:spPr>
          <a:xfrm>
            <a:off x="321475" y="974450"/>
            <a:ext cx="8539200" cy="1225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United States has the most Starbucks locations in the world. It is followed by China, Japan, South Korea and United Kingdom.  The number of newly opened stores in Asia is growing on a faster rate compared to Europe and Americas.</a:t>
            </a:r>
            <a:endParaRPr sz="1800">
              <a:solidFill>
                <a:schemeClr val="dk2"/>
              </a:solidFill>
              <a:latin typeface="Georgia"/>
              <a:ea typeface="Georgia"/>
              <a:cs typeface="Georgia"/>
              <a:sym typeface="Georgia"/>
            </a:endParaRPr>
          </a:p>
        </p:txBody>
      </p:sp>
      <p:sp>
        <p:nvSpPr>
          <p:cNvPr id="121" name="Google Shape;121;p23"/>
          <p:cNvSpPr txBox="1"/>
          <p:nvPr/>
        </p:nvSpPr>
        <p:spPr>
          <a:xfrm>
            <a:off x="321475" y="2451200"/>
            <a:ext cx="8398500" cy="1225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 Countries with Starbucks stores had higher GDP per capita(&gt;=30000), higher population(&gt;=17 million), consumed more coffee(&gt;=610) and performed better in the area of doing business(&gt;=74) than those countries that didn’t have Starbucks store.</a:t>
            </a:r>
            <a:endParaRPr sz="1800">
              <a:solidFill>
                <a:schemeClr val="dk2"/>
              </a:solidFill>
              <a:latin typeface="Georgia"/>
              <a:ea typeface="Georgia"/>
              <a:cs typeface="Georgia"/>
              <a:sym typeface="Georgia"/>
            </a:endParaRPr>
          </a:p>
        </p:txBody>
      </p:sp>
      <p:sp>
        <p:nvSpPr>
          <p:cNvPr id="122" name="Google Shape;122;p23"/>
          <p:cNvSpPr txBox="1"/>
          <p:nvPr/>
        </p:nvSpPr>
        <p:spPr>
          <a:xfrm>
            <a:off x="422200" y="3927950"/>
            <a:ext cx="8107200" cy="1095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With high GDP per capita , population and coffee consumption , Italy and Israel could be a potential countries to open a new Starbucks location.</a:t>
            </a:r>
            <a:endParaRPr sz="1800">
              <a:solidFill>
                <a:schemeClr val="dk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10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1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901675" y="381725"/>
            <a:ext cx="7454100" cy="11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solidFill>
                  <a:schemeClr val="dk1"/>
                </a:solidFill>
              </a:rPr>
              <a:t>Research Questions</a:t>
            </a:r>
            <a:endParaRPr sz="2800">
              <a:solidFill>
                <a:schemeClr val="dk1"/>
              </a:solidFill>
            </a:endParaRPr>
          </a:p>
        </p:txBody>
      </p:sp>
      <p:sp>
        <p:nvSpPr>
          <p:cNvPr id="60" name="Google Shape;60;p14"/>
          <p:cNvSpPr txBox="1"/>
          <p:nvPr/>
        </p:nvSpPr>
        <p:spPr>
          <a:xfrm>
            <a:off x="674250" y="1436575"/>
            <a:ext cx="7795500" cy="1044900"/>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1100"/>
              </a:spcBef>
              <a:spcAft>
                <a:spcPts val="0"/>
              </a:spcAft>
              <a:buClr>
                <a:schemeClr val="dk1"/>
              </a:buClr>
              <a:buSzPts val="1450"/>
              <a:buFont typeface="Georgia"/>
              <a:buAutoNum type="arabicPeriod"/>
            </a:pPr>
            <a:r>
              <a:rPr lang="en" sz="1450">
                <a:solidFill>
                  <a:schemeClr val="dk1"/>
                </a:solidFill>
                <a:highlight>
                  <a:schemeClr val="lt1"/>
                </a:highlight>
                <a:latin typeface="Georgia"/>
                <a:ea typeface="Georgia"/>
                <a:cs typeface="Georgia"/>
                <a:sym typeface="Georgia"/>
              </a:rPr>
              <a:t>What countries have the most Starbucks locations?  Are there trends we are seeing across the globe?</a:t>
            </a:r>
            <a:endParaRPr sz="1450">
              <a:solidFill>
                <a:schemeClr val="dk1"/>
              </a:solidFill>
              <a:highlight>
                <a:schemeClr val="lt1"/>
              </a:highlight>
              <a:latin typeface="Georgia"/>
              <a:ea typeface="Georgia"/>
              <a:cs typeface="Georgia"/>
              <a:sym typeface="Georgia"/>
            </a:endParaRPr>
          </a:p>
        </p:txBody>
      </p:sp>
      <p:sp>
        <p:nvSpPr>
          <p:cNvPr id="61" name="Google Shape;61;p14"/>
          <p:cNvSpPr txBox="1"/>
          <p:nvPr/>
        </p:nvSpPr>
        <p:spPr>
          <a:xfrm>
            <a:off x="901675" y="2350750"/>
            <a:ext cx="6866400" cy="88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700"/>
              </a:spcAft>
              <a:buNone/>
            </a:pPr>
            <a:r>
              <a:rPr lang="en" sz="1450">
                <a:solidFill>
                  <a:schemeClr val="dk1"/>
                </a:solidFill>
                <a:highlight>
                  <a:schemeClr val="lt1"/>
                </a:highlight>
                <a:latin typeface="Georgia"/>
                <a:ea typeface="Georgia"/>
                <a:cs typeface="Georgia"/>
                <a:sym typeface="Georgia"/>
              </a:rPr>
              <a:t>2. Can we infer from this data how Starbucks choose a country in which to operate?</a:t>
            </a:r>
            <a:endParaRPr sz="1450">
              <a:solidFill>
                <a:schemeClr val="dk1"/>
              </a:solidFill>
              <a:highlight>
                <a:schemeClr val="lt1"/>
              </a:highlight>
              <a:latin typeface="Georgia"/>
              <a:ea typeface="Georgia"/>
              <a:cs typeface="Georgia"/>
              <a:sym typeface="Georgia"/>
            </a:endParaRPr>
          </a:p>
        </p:txBody>
      </p:sp>
      <p:sp>
        <p:nvSpPr>
          <p:cNvPr id="62" name="Google Shape;62;p14"/>
          <p:cNvSpPr txBox="1"/>
          <p:nvPr/>
        </p:nvSpPr>
        <p:spPr>
          <a:xfrm>
            <a:off x="1004600" y="3516075"/>
            <a:ext cx="6560100" cy="83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700"/>
              </a:spcAft>
              <a:buNone/>
            </a:pPr>
            <a:r>
              <a:rPr lang="en" sz="1450">
                <a:solidFill>
                  <a:schemeClr val="dk1"/>
                </a:solidFill>
                <a:highlight>
                  <a:schemeClr val="lt1"/>
                </a:highlight>
                <a:latin typeface="Georgia"/>
                <a:ea typeface="Georgia"/>
                <a:cs typeface="Georgia"/>
                <a:sym typeface="Georgia"/>
              </a:rPr>
              <a:t>3. What country currently without Starbucks could be a potential for a new location?</a:t>
            </a:r>
            <a:endParaRPr sz="1450">
              <a:solidFill>
                <a:schemeClr val="dk1"/>
              </a:solidFill>
              <a:highlight>
                <a:schemeClr val="lt1"/>
              </a:highlight>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92250" y="401825"/>
            <a:ext cx="7926300" cy="112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700"/>
              </a:spcAft>
              <a:buClr>
                <a:schemeClr val="dk1"/>
              </a:buClr>
              <a:buSzPts val="1100"/>
              <a:buFont typeface="Arial"/>
              <a:buNone/>
            </a:pPr>
            <a:r>
              <a:rPr lang="en" sz="1450" b="1">
                <a:solidFill>
                  <a:schemeClr val="dk1"/>
                </a:solidFill>
                <a:highlight>
                  <a:schemeClr val="lt1"/>
                </a:highlight>
                <a:latin typeface="Georgia"/>
                <a:ea typeface="Georgia"/>
                <a:cs typeface="Georgia"/>
                <a:sym typeface="Georgia"/>
              </a:rPr>
              <a:t>What countries have the most Starbucks locations?Are there trends we are seeing across the globe?</a:t>
            </a:r>
            <a:endParaRPr sz="1450" b="1">
              <a:solidFill>
                <a:schemeClr val="dk1"/>
              </a:solidFill>
              <a:highlight>
                <a:schemeClr val="lt1"/>
              </a:highlight>
              <a:latin typeface="Georgia"/>
              <a:ea typeface="Georgia"/>
              <a:cs typeface="Georgia"/>
              <a:sym typeface="Georgia"/>
            </a:endParaRPr>
          </a:p>
        </p:txBody>
      </p:sp>
      <p:sp>
        <p:nvSpPr>
          <p:cNvPr id="68" name="Google Shape;68;p15"/>
          <p:cNvSpPr txBox="1"/>
          <p:nvPr/>
        </p:nvSpPr>
        <p:spPr>
          <a:xfrm>
            <a:off x="624000" y="1356175"/>
            <a:ext cx="7896000" cy="1004700"/>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0"/>
              </a:spcBef>
              <a:spcAft>
                <a:spcPts val="0"/>
              </a:spcAft>
              <a:buClr>
                <a:schemeClr val="dk1"/>
              </a:buClr>
              <a:buSzPts val="1450"/>
              <a:buFont typeface="Georgia"/>
              <a:buChar char="●"/>
            </a:pPr>
            <a:r>
              <a:rPr lang="en" sz="1450">
                <a:solidFill>
                  <a:schemeClr val="dk1"/>
                </a:solidFill>
                <a:highlight>
                  <a:schemeClr val="lt1"/>
                </a:highlight>
                <a:latin typeface="Georgia"/>
                <a:ea typeface="Georgia"/>
                <a:cs typeface="Georgia"/>
                <a:sym typeface="Georgia"/>
              </a:rPr>
              <a:t>Data from kaggle.com </a:t>
            </a:r>
            <a:endParaRPr sz="1450">
              <a:solidFill>
                <a:schemeClr val="dk1"/>
              </a:solidFill>
              <a:highlight>
                <a:schemeClr val="lt1"/>
              </a:highlight>
              <a:latin typeface="Georgia"/>
              <a:ea typeface="Georgia"/>
              <a:cs typeface="Georgia"/>
              <a:sym typeface="Georgia"/>
            </a:endParaRPr>
          </a:p>
        </p:txBody>
      </p:sp>
      <p:sp>
        <p:nvSpPr>
          <p:cNvPr id="69" name="Google Shape;69;p15"/>
          <p:cNvSpPr txBox="1"/>
          <p:nvPr/>
        </p:nvSpPr>
        <p:spPr>
          <a:xfrm>
            <a:off x="639000" y="2571750"/>
            <a:ext cx="7866000" cy="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5"/>
          <p:cNvSpPr txBox="1"/>
          <p:nvPr/>
        </p:nvSpPr>
        <p:spPr>
          <a:xfrm>
            <a:off x="671100" y="2169925"/>
            <a:ext cx="7801800" cy="1918800"/>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0"/>
              </a:spcBef>
              <a:spcAft>
                <a:spcPts val="0"/>
              </a:spcAft>
              <a:buClr>
                <a:schemeClr val="dk1"/>
              </a:buClr>
              <a:buSzPts val="1450"/>
              <a:buFont typeface="Georgia"/>
              <a:buChar char="●"/>
            </a:pPr>
            <a:r>
              <a:rPr lang="en" sz="1450">
                <a:solidFill>
                  <a:schemeClr val="dk1"/>
                </a:solidFill>
                <a:highlight>
                  <a:schemeClr val="lt1"/>
                </a:highlight>
                <a:latin typeface="Georgia"/>
                <a:ea typeface="Georgia"/>
                <a:cs typeface="Georgia"/>
                <a:sym typeface="Georgia"/>
              </a:rPr>
              <a:t>Regions </a:t>
            </a:r>
            <a:endParaRPr sz="1450">
              <a:solidFill>
                <a:schemeClr val="dk1"/>
              </a:solidFill>
              <a:highlight>
                <a:schemeClr val="lt1"/>
              </a:highlight>
              <a:latin typeface="Georgia"/>
              <a:ea typeface="Georgia"/>
              <a:cs typeface="Georgia"/>
              <a:sym typeface="Georgia"/>
            </a:endParaRPr>
          </a:p>
          <a:p>
            <a:pPr marL="457200" lvl="0" indent="0" algn="l" rtl="0">
              <a:lnSpc>
                <a:spcPct val="115000"/>
              </a:lnSpc>
              <a:spcBef>
                <a:spcPts val="1600"/>
              </a:spcBef>
              <a:spcAft>
                <a:spcPts val="0"/>
              </a:spcAft>
              <a:buClr>
                <a:schemeClr val="dk1"/>
              </a:buClr>
              <a:buSzPts val="1100"/>
              <a:buFont typeface="Arial"/>
              <a:buNone/>
            </a:pPr>
            <a:r>
              <a:rPr lang="en" sz="1450">
                <a:solidFill>
                  <a:schemeClr val="dk1"/>
                </a:solidFill>
                <a:highlight>
                  <a:schemeClr val="lt1"/>
                </a:highlight>
                <a:latin typeface="Georgia"/>
                <a:ea typeface="Georgia"/>
                <a:cs typeface="Georgia"/>
                <a:sym typeface="Georgia"/>
              </a:rPr>
              <a:t>Americas - North , South America and Central America</a:t>
            </a:r>
            <a:endParaRPr sz="1450">
              <a:solidFill>
                <a:schemeClr val="dk1"/>
              </a:solidFill>
              <a:highlight>
                <a:schemeClr val="lt1"/>
              </a:highlight>
              <a:latin typeface="Georgia"/>
              <a:ea typeface="Georgia"/>
              <a:cs typeface="Georgia"/>
              <a:sym typeface="Georgia"/>
            </a:endParaRPr>
          </a:p>
          <a:p>
            <a:pPr marL="457200" lvl="0" indent="0" algn="l" rtl="0">
              <a:lnSpc>
                <a:spcPct val="115000"/>
              </a:lnSpc>
              <a:spcBef>
                <a:spcPts val="1600"/>
              </a:spcBef>
              <a:spcAft>
                <a:spcPts val="0"/>
              </a:spcAft>
              <a:buClr>
                <a:schemeClr val="dk1"/>
              </a:buClr>
              <a:buSzPts val="1100"/>
              <a:buFont typeface="Arial"/>
              <a:buNone/>
            </a:pPr>
            <a:r>
              <a:rPr lang="en" sz="1450">
                <a:solidFill>
                  <a:schemeClr val="dk1"/>
                </a:solidFill>
                <a:highlight>
                  <a:schemeClr val="lt1"/>
                </a:highlight>
                <a:latin typeface="Georgia"/>
                <a:ea typeface="Georgia"/>
                <a:cs typeface="Georgia"/>
                <a:sym typeface="Georgia"/>
              </a:rPr>
              <a:t>Asia and Oceania</a:t>
            </a:r>
            <a:endParaRPr sz="1450">
              <a:solidFill>
                <a:schemeClr val="dk1"/>
              </a:solidFill>
              <a:highlight>
                <a:schemeClr val="lt1"/>
              </a:highlight>
              <a:latin typeface="Georgia"/>
              <a:ea typeface="Georgia"/>
              <a:cs typeface="Georgia"/>
              <a:sym typeface="Georgia"/>
            </a:endParaRPr>
          </a:p>
          <a:p>
            <a:pPr marL="457200" lvl="0" indent="0" algn="l" rtl="0">
              <a:lnSpc>
                <a:spcPct val="115000"/>
              </a:lnSpc>
              <a:spcBef>
                <a:spcPts val="1600"/>
              </a:spcBef>
              <a:spcAft>
                <a:spcPts val="0"/>
              </a:spcAft>
              <a:buClr>
                <a:schemeClr val="dk1"/>
              </a:buClr>
              <a:buSzPts val="1100"/>
              <a:buFont typeface="Arial"/>
              <a:buNone/>
            </a:pPr>
            <a:r>
              <a:rPr lang="en" sz="1450">
                <a:solidFill>
                  <a:schemeClr val="dk1"/>
                </a:solidFill>
                <a:highlight>
                  <a:schemeClr val="lt1"/>
                </a:highlight>
                <a:latin typeface="Georgia"/>
                <a:ea typeface="Georgia"/>
                <a:cs typeface="Georgia"/>
                <a:sym typeface="Georgia"/>
              </a:rPr>
              <a:t>Europe and Africa</a:t>
            </a:r>
            <a:endParaRPr sz="1450">
              <a:solidFill>
                <a:schemeClr val="dk1"/>
              </a:solidFill>
              <a:highlight>
                <a:schemeClr val="lt1"/>
              </a:highlight>
              <a:latin typeface="Georgia"/>
              <a:ea typeface="Georgia"/>
              <a:cs typeface="Georgia"/>
              <a:sym typeface="Georgia"/>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43401" y="0"/>
            <a:ext cx="7620275" cy="48942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11622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850" b="1">
                <a:highlight>
                  <a:schemeClr val="lt1"/>
                </a:highlight>
                <a:latin typeface="Georgia"/>
                <a:ea typeface="Georgia"/>
                <a:cs typeface="Georgia"/>
                <a:sym typeface="Georgia"/>
              </a:rPr>
              <a:t>Are there trends we are seeing across the globe?</a:t>
            </a:r>
            <a:endParaRPr sz="1850" b="1">
              <a:highlight>
                <a:schemeClr val="lt1"/>
              </a:highlight>
              <a:latin typeface="Georgia"/>
              <a:ea typeface="Georgia"/>
              <a:cs typeface="Georgia"/>
              <a:sym typeface="Georgia"/>
            </a:endParaRPr>
          </a:p>
          <a:p>
            <a:pPr marL="0" lvl="0" indent="0" algn="l" rtl="0">
              <a:spcBef>
                <a:spcPts val="700"/>
              </a:spcBef>
              <a:spcAft>
                <a:spcPts val="0"/>
              </a:spcAft>
              <a:buNone/>
            </a:pPr>
            <a:endParaRPr/>
          </a:p>
        </p:txBody>
      </p:sp>
      <p:sp>
        <p:nvSpPr>
          <p:cNvPr id="81" name="Google Shape;81;p17"/>
          <p:cNvSpPr txBox="1">
            <a:spLocks noGrp="1"/>
          </p:cNvSpPr>
          <p:nvPr>
            <p:ph type="body" idx="1"/>
          </p:nvPr>
        </p:nvSpPr>
        <p:spPr>
          <a:xfrm>
            <a:off x="311700" y="1707825"/>
            <a:ext cx="8147100" cy="2519400"/>
          </a:xfrm>
          <a:prstGeom prst="rect">
            <a:avLst/>
          </a:prstGeom>
        </p:spPr>
        <p:txBody>
          <a:bodyPr spcFirstLastPara="1" wrap="square" lIns="91425" tIns="91425" rIns="91425" bIns="91425" anchor="t" anchorCtr="0">
            <a:noAutofit/>
          </a:bodyPr>
          <a:lstStyle/>
          <a:p>
            <a:pPr marL="457200" lvl="0" indent="-320675" algn="l" rtl="0">
              <a:spcBef>
                <a:spcPts val="1100"/>
              </a:spcBef>
              <a:spcAft>
                <a:spcPts val="0"/>
              </a:spcAft>
              <a:buClr>
                <a:schemeClr val="dk1"/>
              </a:buClr>
              <a:buSzPts val="1450"/>
              <a:buFont typeface="Georgia"/>
              <a:buChar char="●"/>
            </a:pPr>
            <a:r>
              <a:rPr lang="en"/>
              <a:t>Data from Starbucks 2016 10-k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413600" y="502300"/>
            <a:ext cx="8652275" cy="4239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50" b="1">
                <a:highlight>
                  <a:schemeClr val="lt1"/>
                </a:highlight>
                <a:latin typeface="Georgia"/>
                <a:ea typeface="Georgia"/>
                <a:cs typeface="Georgia"/>
                <a:sym typeface="Georgia"/>
              </a:rPr>
              <a:t>Can we infer from this data how Starbucks chose a country in which to operate?</a:t>
            </a:r>
            <a:endParaRPr sz="1850" b="1">
              <a:highlight>
                <a:schemeClr val="lt1"/>
              </a:highlight>
              <a:latin typeface="Georgia"/>
              <a:ea typeface="Georgia"/>
              <a:cs typeface="Georgia"/>
              <a:sym typeface="Georgia"/>
            </a:endParaRPr>
          </a:p>
          <a:p>
            <a:pPr marL="0" lvl="0" indent="0" algn="l" rtl="0">
              <a:spcBef>
                <a:spcPts val="1600"/>
              </a:spcBef>
              <a:spcAft>
                <a:spcPts val="0"/>
              </a:spcAft>
              <a:buNone/>
            </a:pPr>
            <a:endParaRPr/>
          </a:p>
        </p:txBody>
      </p:sp>
      <p:sp>
        <p:nvSpPr>
          <p:cNvPr id="92" name="Google Shape;92;p19"/>
          <p:cNvSpPr txBox="1"/>
          <p:nvPr/>
        </p:nvSpPr>
        <p:spPr>
          <a:xfrm>
            <a:off x="512325" y="1446600"/>
            <a:ext cx="6871200" cy="572700"/>
          </a:xfrm>
          <a:prstGeom prst="rect">
            <a:avLst/>
          </a:prstGeom>
          <a:noFill/>
          <a:ln>
            <a:noFill/>
          </a:ln>
        </p:spPr>
        <p:txBody>
          <a:bodyPr spcFirstLastPara="1" wrap="square" lIns="91425" tIns="91425" rIns="91425" bIns="91425" anchor="t" anchorCtr="0">
            <a:noAutofit/>
          </a:bodyPr>
          <a:lstStyle/>
          <a:p>
            <a:pPr marL="457200" lvl="0" indent="-333375" algn="l" rtl="0">
              <a:lnSpc>
                <a:spcPct val="115000"/>
              </a:lnSpc>
              <a:spcBef>
                <a:spcPts val="0"/>
              </a:spcBef>
              <a:spcAft>
                <a:spcPts val="0"/>
              </a:spcAft>
              <a:buClr>
                <a:schemeClr val="dk1"/>
              </a:buClr>
              <a:buSzPts val="1650"/>
              <a:buFont typeface="Georgia"/>
              <a:buChar char="●"/>
            </a:pPr>
            <a:r>
              <a:rPr lang="en" sz="1650">
                <a:solidFill>
                  <a:schemeClr val="dk1"/>
                </a:solidFill>
                <a:highlight>
                  <a:schemeClr val="lt1"/>
                </a:highlight>
                <a:latin typeface="Georgia"/>
                <a:ea typeface="Georgia"/>
                <a:cs typeface="Georgia"/>
                <a:sym typeface="Georgia"/>
              </a:rPr>
              <a:t>GDP(PPP) per capita - data from World Bank</a:t>
            </a:r>
            <a:endParaRPr sz="1650">
              <a:solidFill>
                <a:schemeClr val="dk1"/>
              </a:solidFill>
              <a:highlight>
                <a:schemeClr val="lt1"/>
              </a:highlight>
              <a:latin typeface="Georgia"/>
              <a:ea typeface="Georgia"/>
              <a:cs typeface="Georgia"/>
              <a:sym typeface="Georgia"/>
            </a:endParaRPr>
          </a:p>
        </p:txBody>
      </p:sp>
      <p:sp>
        <p:nvSpPr>
          <p:cNvPr id="93" name="Google Shape;93;p19"/>
          <p:cNvSpPr txBox="1"/>
          <p:nvPr/>
        </p:nvSpPr>
        <p:spPr>
          <a:xfrm>
            <a:off x="512325" y="2200050"/>
            <a:ext cx="5545200" cy="572700"/>
          </a:xfrm>
          <a:prstGeom prst="rect">
            <a:avLst/>
          </a:prstGeom>
          <a:noFill/>
          <a:ln>
            <a:noFill/>
          </a:ln>
        </p:spPr>
        <p:txBody>
          <a:bodyPr spcFirstLastPara="1" wrap="square" lIns="91425" tIns="91425" rIns="91425" bIns="91425" anchor="t" anchorCtr="0">
            <a:noAutofit/>
          </a:bodyPr>
          <a:lstStyle/>
          <a:p>
            <a:pPr marL="457200" lvl="0" indent="-333375" algn="l" rtl="0">
              <a:lnSpc>
                <a:spcPct val="115000"/>
              </a:lnSpc>
              <a:spcBef>
                <a:spcPts val="0"/>
              </a:spcBef>
              <a:spcAft>
                <a:spcPts val="0"/>
              </a:spcAft>
              <a:buClr>
                <a:schemeClr val="dk1"/>
              </a:buClr>
              <a:buSzPts val="1650"/>
              <a:buFont typeface="Georgia"/>
              <a:buChar char="●"/>
            </a:pPr>
            <a:r>
              <a:rPr lang="en" sz="1650">
                <a:solidFill>
                  <a:schemeClr val="dk1"/>
                </a:solidFill>
                <a:highlight>
                  <a:schemeClr val="lt1"/>
                </a:highlight>
                <a:latin typeface="Georgia"/>
                <a:ea typeface="Georgia"/>
                <a:cs typeface="Georgia"/>
                <a:sym typeface="Georgia"/>
              </a:rPr>
              <a:t>Population- data from Worldometer</a:t>
            </a:r>
            <a:endParaRPr/>
          </a:p>
        </p:txBody>
      </p:sp>
      <p:sp>
        <p:nvSpPr>
          <p:cNvPr id="94" name="Google Shape;94;p19"/>
          <p:cNvSpPr txBox="1"/>
          <p:nvPr/>
        </p:nvSpPr>
        <p:spPr>
          <a:xfrm>
            <a:off x="512325" y="2963638"/>
            <a:ext cx="5434800" cy="723000"/>
          </a:xfrm>
          <a:prstGeom prst="rect">
            <a:avLst/>
          </a:prstGeom>
          <a:noFill/>
          <a:ln>
            <a:noFill/>
          </a:ln>
        </p:spPr>
        <p:txBody>
          <a:bodyPr spcFirstLastPara="1" wrap="square" lIns="91425" tIns="91425" rIns="91425" bIns="91425" anchor="t" anchorCtr="0">
            <a:noAutofit/>
          </a:bodyPr>
          <a:lstStyle/>
          <a:p>
            <a:pPr marL="457200" lvl="0" indent="-333375" algn="l" rtl="0">
              <a:lnSpc>
                <a:spcPct val="115000"/>
              </a:lnSpc>
              <a:spcBef>
                <a:spcPts val="0"/>
              </a:spcBef>
              <a:spcAft>
                <a:spcPts val="0"/>
              </a:spcAft>
              <a:buClr>
                <a:schemeClr val="dk1"/>
              </a:buClr>
              <a:buSzPts val="1650"/>
              <a:buFont typeface="Georgia"/>
              <a:buChar char="●"/>
            </a:pPr>
            <a:r>
              <a:rPr lang="en" sz="1650">
                <a:solidFill>
                  <a:schemeClr val="dk1"/>
                </a:solidFill>
                <a:highlight>
                  <a:schemeClr val="lt1"/>
                </a:highlight>
                <a:latin typeface="Georgia"/>
                <a:ea typeface="Georgia"/>
                <a:cs typeface="Georgia"/>
                <a:sym typeface="Georgia"/>
              </a:rPr>
              <a:t>Ease of doing business- data from World Bank</a:t>
            </a:r>
            <a:endParaRPr/>
          </a:p>
        </p:txBody>
      </p:sp>
      <p:sp>
        <p:nvSpPr>
          <p:cNvPr id="95" name="Google Shape;95;p19"/>
          <p:cNvSpPr txBox="1"/>
          <p:nvPr/>
        </p:nvSpPr>
        <p:spPr>
          <a:xfrm>
            <a:off x="512325" y="3857650"/>
            <a:ext cx="5163600" cy="572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Coffee consumption - data from ICO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10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10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0" y="363350"/>
            <a:ext cx="4563250" cy="2318901"/>
          </a:xfrm>
          <a:prstGeom prst="rect">
            <a:avLst/>
          </a:prstGeom>
          <a:noFill/>
          <a:ln>
            <a:noFill/>
          </a:ln>
        </p:spPr>
      </p:pic>
      <p:pic>
        <p:nvPicPr>
          <p:cNvPr id="101" name="Google Shape;101;p20"/>
          <p:cNvPicPr preferRelativeResize="0"/>
          <p:nvPr/>
        </p:nvPicPr>
        <p:blipFill>
          <a:blip r:embed="rId4">
            <a:alphaModFix/>
          </a:blip>
          <a:stretch>
            <a:fillRect/>
          </a:stretch>
        </p:blipFill>
        <p:spPr>
          <a:xfrm>
            <a:off x="4563250" y="444576"/>
            <a:ext cx="4549111" cy="2156450"/>
          </a:xfrm>
          <a:prstGeom prst="rect">
            <a:avLst/>
          </a:prstGeom>
          <a:noFill/>
          <a:ln>
            <a:noFill/>
          </a:ln>
        </p:spPr>
      </p:pic>
      <p:pic>
        <p:nvPicPr>
          <p:cNvPr id="102" name="Google Shape;102;p20"/>
          <p:cNvPicPr preferRelativeResize="0"/>
          <p:nvPr/>
        </p:nvPicPr>
        <p:blipFill>
          <a:blip r:embed="rId5">
            <a:alphaModFix/>
          </a:blip>
          <a:stretch>
            <a:fillRect/>
          </a:stretch>
        </p:blipFill>
        <p:spPr>
          <a:xfrm>
            <a:off x="152400" y="2834651"/>
            <a:ext cx="4344378" cy="2156449"/>
          </a:xfrm>
          <a:prstGeom prst="rect">
            <a:avLst/>
          </a:prstGeom>
          <a:noFill/>
          <a:ln>
            <a:noFill/>
          </a:ln>
        </p:spPr>
      </p:pic>
      <p:pic>
        <p:nvPicPr>
          <p:cNvPr id="103" name="Google Shape;103;p20"/>
          <p:cNvPicPr preferRelativeResize="0"/>
          <p:nvPr/>
        </p:nvPicPr>
        <p:blipFill>
          <a:blip r:embed="rId6">
            <a:alphaModFix/>
          </a:blip>
          <a:stretch>
            <a:fillRect/>
          </a:stretch>
        </p:blipFill>
        <p:spPr>
          <a:xfrm>
            <a:off x="4649178" y="2834651"/>
            <a:ext cx="4342421" cy="20638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10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10920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950" b="1">
                <a:highlight>
                  <a:schemeClr val="lt1"/>
                </a:highlight>
                <a:latin typeface="Georgia"/>
                <a:ea typeface="Georgia"/>
                <a:cs typeface="Georgia"/>
                <a:sym typeface="Georgia"/>
              </a:rPr>
              <a:t>What country currently without Starbucks could be a potential for a new location?</a:t>
            </a:r>
            <a:endParaRPr sz="2300" b="1">
              <a:solidFill>
                <a:schemeClr val="dk2"/>
              </a:solidFill>
              <a:latin typeface="Georgia"/>
              <a:ea typeface="Georgia"/>
              <a:cs typeface="Georgia"/>
              <a:sym typeface="Georgia"/>
            </a:endParaRPr>
          </a:p>
          <a:p>
            <a:pPr marL="0" lvl="0" indent="0" algn="l" rtl="0">
              <a:spcBef>
                <a:spcPts val="700"/>
              </a:spcBef>
              <a:spcAft>
                <a:spcPts val="0"/>
              </a:spcAft>
              <a:buNone/>
            </a:pPr>
            <a:endParaRPr sz="3000">
              <a:latin typeface="Georgia"/>
              <a:ea typeface="Georgia"/>
              <a:cs typeface="Georgia"/>
              <a:sym typeface="Georgia"/>
            </a:endParaRPr>
          </a:p>
        </p:txBody>
      </p:sp>
      <p:sp>
        <p:nvSpPr>
          <p:cNvPr id="109" name="Google Shape;109;p21"/>
          <p:cNvSpPr txBox="1">
            <a:spLocks noGrp="1"/>
          </p:cNvSpPr>
          <p:nvPr>
            <p:ph type="body" idx="1"/>
          </p:nvPr>
        </p:nvSpPr>
        <p:spPr>
          <a:xfrm>
            <a:off x="392075" y="1017725"/>
            <a:ext cx="8520600" cy="3416400"/>
          </a:xfrm>
          <a:prstGeom prst="rect">
            <a:avLst/>
          </a:prstGeom>
        </p:spPr>
        <p:txBody>
          <a:bodyPr spcFirstLastPara="1" wrap="square" lIns="91425" tIns="91425" rIns="91425" bIns="91425" anchor="t" anchorCtr="0">
            <a:noAutofit/>
          </a:bodyPr>
          <a:lstStyle/>
          <a:p>
            <a:pPr marL="0" lvl="0" indent="0" algn="l" rtl="0">
              <a:spcBef>
                <a:spcPts val="1100"/>
              </a:spcBef>
              <a:spcAft>
                <a:spcPts val="700"/>
              </a:spcAft>
              <a:buNone/>
            </a:pPr>
            <a:endParaRPr sz="210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On-screen Show (16:9)</PresentationFormat>
  <Paragraphs>23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Georgia</vt:lpstr>
      <vt:lpstr>Simple Light</vt:lpstr>
      <vt:lpstr>Analysis of Starbucks’ Global Presence</vt:lpstr>
      <vt:lpstr>PowerPoint Presentation</vt:lpstr>
      <vt:lpstr>PowerPoint Presentation</vt:lpstr>
      <vt:lpstr>PowerPoint Presentation</vt:lpstr>
      <vt:lpstr>Are there trends we are seeing across the globe? </vt:lpstr>
      <vt:lpstr>PowerPoint Presentation</vt:lpstr>
      <vt:lpstr>Can we infer from this data how Starbucks chose a country in which to operate? </vt:lpstr>
      <vt:lpstr>PowerPoint Presentation</vt:lpstr>
      <vt:lpstr>What country currently without Starbucks could be a potential for a new location?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Starbucks’ Global Presence</dc:title>
  <dc:creator>randy pantinople</dc:creator>
  <cp:lastModifiedBy>randy pantinople</cp:lastModifiedBy>
  <cp:revision>1</cp:revision>
  <dcterms:modified xsi:type="dcterms:W3CDTF">2020-07-26T23:39:17Z</dcterms:modified>
</cp:coreProperties>
</file>