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5" r:id="rId3"/>
    <p:sldId id="264" r:id="rId4"/>
    <p:sldId id="267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9B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73"/>
    <p:restoredTop sz="99106" autoAdjust="0"/>
  </p:normalViewPr>
  <p:slideViewPr>
    <p:cSldViewPr snapToGrid="0" snapToObjects="1">
      <p:cViewPr varScale="1">
        <p:scale>
          <a:sx n="160" d="100"/>
          <a:sy n="160" d="100"/>
        </p:scale>
        <p:origin x="64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30" d="100"/>
          <a:sy n="130" d="100"/>
        </p:scale>
        <p:origin x="-284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B46BA5-5488-404E-A0E3-0875617FDCF1}" type="datetimeFigureOut">
              <a:rPr lang="en-US" smtClean="0"/>
              <a:t>2/20/19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A38A67-6C65-724D-BDB6-6B7E6A361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7129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B49A6-AFD8-5B4D-AE38-A02E46F6631F}" type="datetimeFigureOut">
              <a:rPr lang="en-US" smtClean="0"/>
              <a:t>2/20/19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D69AB1-F45E-B34F-BBF4-47E617589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1916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69AB1-F45E-B34F-BBF4-47E617589C81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04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tabLst>
                <a:tab pos="723900" algn="l"/>
                <a:tab pos="1447800" algn="l"/>
              </a:tabLst>
              <a:defRPr dirty="0" smtClean="0"/>
            </a:lvl1pPr>
          </a:lstStyle>
          <a:p>
            <a:r>
              <a:rPr lang="en-US"/>
              <a:t>4-4-4 scp &amp; sftp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CB0F635E-DD49-6B4E-AF79-9562F4F8D9A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Creative Commons: Attribution-NonCommercial-ShareAlike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tabLst>
                <a:tab pos="723900" algn="l"/>
                <a:tab pos="1447800" algn="l"/>
              </a:tabLst>
              <a:defRPr dirty="0" smtClean="0"/>
            </a:lvl1pPr>
          </a:lstStyle>
          <a:p>
            <a:r>
              <a:rPr lang="en-US"/>
              <a:t>4-4-4 scp &amp; sftp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CB0F635E-DD49-6B4E-AF79-9562F4F8D9A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Creative Commons: Attribution-NonCommercial-ShareAlike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04038" y="-215900"/>
            <a:ext cx="2300287" cy="6338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-215900"/>
            <a:ext cx="6751638" cy="6338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tabLst>
                <a:tab pos="723900" algn="l"/>
                <a:tab pos="1447800" algn="l"/>
              </a:tabLst>
              <a:defRPr dirty="0" smtClean="0"/>
            </a:lvl1pPr>
          </a:lstStyle>
          <a:p>
            <a:r>
              <a:rPr lang="en-US"/>
              <a:t>4-4-4 scp &amp; sftp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CB0F635E-DD49-6B4E-AF79-9562F4F8D9A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Creative Commons: Attribution-NonCommercial-ShareAlike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tabLst>
                <a:tab pos="723900" algn="l"/>
                <a:tab pos="1447800" algn="l"/>
              </a:tabLst>
              <a:defRPr dirty="0" smtClean="0"/>
            </a:lvl1pPr>
          </a:lstStyle>
          <a:p>
            <a:r>
              <a:rPr lang="en-US"/>
              <a:t>4-4-4 scp &amp; sftp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CB0F635E-DD49-6B4E-AF79-9562F4F8D9A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Creative Commons: Attribution-NonCommercial-ShareAlike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tabLst>
                <a:tab pos="723900" algn="l"/>
                <a:tab pos="1447800" algn="l"/>
              </a:tabLst>
              <a:defRPr dirty="0" smtClean="0"/>
            </a:lvl1pPr>
          </a:lstStyle>
          <a:p>
            <a:r>
              <a:rPr lang="en-US"/>
              <a:t>4-4-4 scp &amp; sftp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CB0F635E-DD49-6B4E-AF79-9562F4F8D9A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Creative Commons: Attribution-NonCommercial-ShareAlike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2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522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tabLst>
                <a:tab pos="723900" algn="l"/>
                <a:tab pos="1447800" algn="l"/>
              </a:tabLst>
              <a:defRPr dirty="0" smtClean="0"/>
            </a:lvl1pPr>
          </a:lstStyle>
          <a:p>
            <a:r>
              <a:rPr lang="en-US"/>
              <a:t>4-4-4 scp &amp; sftp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CB0F635E-DD49-6B4E-AF79-9562F4F8D9A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Creative Commons: Attribution-NonCommercial-ShareAlike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tabLst>
                <a:tab pos="723900" algn="l"/>
                <a:tab pos="1447800" algn="l"/>
              </a:tabLst>
              <a:defRPr dirty="0" smtClean="0"/>
            </a:lvl1pPr>
          </a:lstStyle>
          <a:p>
            <a:r>
              <a:rPr lang="en-US"/>
              <a:t>4-4-4 scp &amp; sftp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CB0F635E-DD49-6B4E-AF79-9562F4F8D9A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Creative Commons: Attribution-NonCommercial-ShareAlike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tabLst>
                <a:tab pos="723900" algn="l"/>
                <a:tab pos="1447800" algn="l"/>
              </a:tabLst>
              <a:defRPr dirty="0" smtClean="0"/>
            </a:lvl1pPr>
          </a:lstStyle>
          <a:p>
            <a:r>
              <a:rPr lang="en-US"/>
              <a:t>4-4-4 scp &amp; sftp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CB0F635E-DD49-6B4E-AF79-9562F4F8D9A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Creative Commons: Attribution-NonCommercial-ShareAlike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tabLst>
                <a:tab pos="723900" algn="l"/>
                <a:tab pos="1447800" algn="l"/>
              </a:tabLst>
              <a:defRPr dirty="0" smtClean="0"/>
            </a:lvl1pPr>
          </a:lstStyle>
          <a:p>
            <a:r>
              <a:rPr lang="en-US"/>
              <a:t>4-4-4 scp &amp; sftp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CB0F635E-DD49-6B4E-AF79-9562F4F8D9AC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Creative Commons: Attribution-NonCommercial-ShareAlike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tabLst>
                <a:tab pos="723900" algn="l"/>
                <a:tab pos="1447800" algn="l"/>
              </a:tabLst>
              <a:defRPr dirty="0" smtClean="0"/>
            </a:lvl1pPr>
          </a:lstStyle>
          <a:p>
            <a:r>
              <a:rPr lang="en-US"/>
              <a:t>4-4-4 scp &amp; sftp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CB0F635E-DD49-6B4E-AF79-9562F4F8D9A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Creative Commons: Attribution-NonCommercial-ShareAlike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tabLst>
                <a:tab pos="723900" algn="l"/>
                <a:tab pos="1447800" algn="l"/>
              </a:tabLst>
              <a:defRPr dirty="0" smtClean="0"/>
            </a:lvl1pPr>
          </a:lstStyle>
          <a:p>
            <a:r>
              <a:rPr lang="en-US"/>
              <a:t>4-4-4 scp &amp; sftp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CB0F635E-DD49-6B4E-AF79-9562F4F8D9A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Creative Commons: Attribution-NonCommercial-ShareAlike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D6D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-215900"/>
            <a:ext cx="9204325" cy="21193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522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0" y="6618288"/>
            <a:ext cx="2160588" cy="236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0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4-4-4 scp &amp; sftp</a:t>
            </a:r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8299470" y="6618287"/>
            <a:ext cx="842943" cy="250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tabLst>
                <a:tab pos="723900" algn="l"/>
                <a:tab pos="1447800" algn="l"/>
              </a:tabLst>
              <a:defRPr sz="10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</a:lstStyle>
          <a:p>
            <a:fld id="{CB0F635E-DD49-6B4E-AF79-9562F4F8D9A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495747" y="6618288"/>
            <a:ext cx="4275261" cy="236537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ctr">
              <a:lnSpc>
                <a:spcPct val="100000"/>
              </a:lnSpc>
              <a:defRPr sz="1000">
                <a:solidFill>
                  <a:schemeClr val="tx1"/>
                </a:solidFill>
                <a:latin typeface="Arial"/>
              </a:defRPr>
            </a:lvl1pPr>
          </a:lstStyle>
          <a:p>
            <a:r>
              <a:rPr lang="en-US"/>
              <a:t>Creative Commons: Attribution-NonCommercial-ShareAlike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457200" rtl="0" eaLnBrk="1" fontAlgn="base" hangingPunct="1">
        <a:lnSpc>
          <a:spcPct val="11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6000" b="1">
          <a:solidFill>
            <a:srgbClr val="FF00FF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lnSpc>
          <a:spcPct val="11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6000" b="1">
          <a:solidFill>
            <a:srgbClr val="FF00FF"/>
          </a:solidFill>
          <a:latin typeface="Comic Sans MS" charset="0"/>
          <a:ea typeface="Arial Unicode MS" charset="0"/>
          <a:cs typeface="Arial Unicode MS" charset="0"/>
        </a:defRPr>
      </a:lvl2pPr>
      <a:lvl3pPr algn="ctr" defTabSz="457200" rtl="0" eaLnBrk="1" fontAlgn="base" hangingPunct="1">
        <a:lnSpc>
          <a:spcPct val="11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6000" b="1">
          <a:solidFill>
            <a:srgbClr val="FF00FF"/>
          </a:solidFill>
          <a:latin typeface="Comic Sans MS" charset="0"/>
          <a:ea typeface="Arial Unicode MS" charset="0"/>
          <a:cs typeface="Arial Unicode MS" charset="0"/>
        </a:defRPr>
      </a:lvl3pPr>
      <a:lvl4pPr algn="ctr" defTabSz="457200" rtl="0" eaLnBrk="1" fontAlgn="base" hangingPunct="1">
        <a:lnSpc>
          <a:spcPct val="11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6000" b="1">
          <a:solidFill>
            <a:srgbClr val="FF00FF"/>
          </a:solidFill>
          <a:latin typeface="Comic Sans MS" charset="0"/>
          <a:ea typeface="Arial Unicode MS" charset="0"/>
          <a:cs typeface="Arial Unicode MS" charset="0"/>
        </a:defRPr>
      </a:lvl4pPr>
      <a:lvl5pPr algn="ctr" defTabSz="457200" rtl="0" eaLnBrk="1" fontAlgn="base" hangingPunct="1">
        <a:lnSpc>
          <a:spcPct val="11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6000" b="1">
          <a:solidFill>
            <a:srgbClr val="FF00FF"/>
          </a:solidFill>
          <a:latin typeface="Comic Sans MS" charset="0"/>
          <a:ea typeface="Arial Unicode MS" charset="0"/>
          <a:cs typeface="Arial Unicode MS" charset="0"/>
        </a:defRPr>
      </a:lvl5pPr>
      <a:lvl6pPr marL="2514600" indent="-228600" algn="ctr" defTabSz="457200" rtl="0" eaLnBrk="1" fontAlgn="base" hangingPunct="1">
        <a:lnSpc>
          <a:spcPct val="11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6000" b="1">
          <a:solidFill>
            <a:srgbClr val="FF00FF"/>
          </a:solidFill>
          <a:latin typeface="Comic Sans MS" charset="0"/>
          <a:ea typeface="Arial Unicode MS" charset="0"/>
          <a:cs typeface="Arial Unicode MS" charset="0"/>
        </a:defRPr>
      </a:lvl6pPr>
      <a:lvl7pPr marL="2971800" indent="-228600" algn="ctr" defTabSz="457200" rtl="0" eaLnBrk="1" fontAlgn="base" hangingPunct="1">
        <a:lnSpc>
          <a:spcPct val="11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6000" b="1">
          <a:solidFill>
            <a:srgbClr val="FF00FF"/>
          </a:solidFill>
          <a:latin typeface="Comic Sans MS" charset="0"/>
          <a:ea typeface="Arial Unicode MS" charset="0"/>
          <a:cs typeface="Arial Unicode MS" charset="0"/>
        </a:defRPr>
      </a:lvl7pPr>
      <a:lvl8pPr marL="3429000" indent="-228600" algn="ctr" defTabSz="457200" rtl="0" eaLnBrk="1" fontAlgn="base" hangingPunct="1">
        <a:lnSpc>
          <a:spcPct val="11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6000" b="1">
          <a:solidFill>
            <a:srgbClr val="FF00FF"/>
          </a:solidFill>
          <a:latin typeface="Comic Sans MS" charset="0"/>
          <a:ea typeface="Arial Unicode MS" charset="0"/>
          <a:cs typeface="Arial Unicode MS" charset="0"/>
        </a:defRPr>
      </a:lvl8pPr>
      <a:lvl9pPr marL="3886200" indent="-228600" algn="ctr" defTabSz="457200" rtl="0" eaLnBrk="1" fontAlgn="base" hangingPunct="1">
        <a:lnSpc>
          <a:spcPct val="11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6000" b="1">
          <a:solidFill>
            <a:srgbClr val="FF00FF"/>
          </a:solidFill>
          <a:latin typeface="Comic Sans MS" charset="0"/>
          <a:ea typeface="Arial Unicode MS" charset="0"/>
          <a:cs typeface="Arial Unicode MS" charset="0"/>
        </a:defRPr>
      </a:lvl9pPr>
    </p:titleStyle>
    <p:bodyStyle>
      <a:lvl1pPr marL="342900" indent="-342900" algn="l" defTabSz="457200" rtl="0" eaLnBrk="1" fontAlgn="base" hangingPunct="1">
        <a:lnSpc>
          <a:spcPct val="116000"/>
        </a:lnSpc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lnSpc>
          <a:spcPct val="116000"/>
        </a:lnSpc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fontAlgn="base" hangingPunct="1">
        <a:lnSpc>
          <a:spcPct val="116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1" fontAlgn="base" hangingPunct="1">
        <a:lnSpc>
          <a:spcPct val="116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1" fontAlgn="base" hangingPunct="1">
        <a:lnSpc>
          <a:spcPct val="116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1" fontAlgn="base" hangingPunct="1">
        <a:lnSpc>
          <a:spcPct val="116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1" fontAlgn="base" hangingPunct="1">
        <a:lnSpc>
          <a:spcPct val="116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1" fontAlgn="base" hangingPunct="1">
        <a:lnSpc>
          <a:spcPct val="116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1" fontAlgn="base" hangingPunct="1">
        <a:lnSpc>
          <a:spcPct val="116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4-4-4 </a:t>
            </a:r>
            <a:br>
              <a:rPr lang="en-US" dirty="0"/>
            </a:br>
            <a:r>
              <a:rPr lang="en-US" dirty="0" err="1"/>
              <a:t>scp</a:t>
            </a:r>
            <a:r>
              <a:rPr lang="en-US" dirty="0"/>
              <a:t> &amp; </a:t>
            </a:r>
            <a:r>
              <a:rPr lang="en-US" dirty="0" err="1"/>
              <a:t>sftp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548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Passphrase of Private Key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4-4-4 scp &amp; sftp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B0F635E-DD49-6B4E-AF79-9562F4F8D9AC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Creative Commons: Attribution-NonCommercial-ShareAlike</a:t>
            </a:r>
            <a:endParaRPr lang="en-US" dirty="0"/>
          </a:p>
        </p:txBody>
      </p:sp>
      <p:pic>
        <p:nvPicPr>
          <p:cNvPr id="6" name="Picture 5" descr="5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137" y="2067278"/>
            <a:ext cx="5003800" cy="393700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 bwMode="auto">
          <a:xfrm>
            <a:off x="2117137" y="5017247"/>
            <a:ext cx="2812344" cy="445432"/>
          </a:xfrm>
          <a:prstGeom prst="ellipse">
            <a:avLst/>
          </a:prstGeom>
          <a:solidFill>
            <a:srgbClr val="F100F5">
              <a:alpha val="3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108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5899"/>
            <a:ext cx="9204325" cy="1420048"/>
          </a:xfrm>
        </p:spPr>
        <p:txBody>
          <a:bodyPr/>
          <a:lstStyle/>
          <a:p>
            <a:r>
              <a:rPr lang="en-US" dirty="0"/>
              <a:t>You Are In!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4-4-4 scp &amp; sftp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B0F635E-DD49-6B4E-AF79-9562F4F8D9AC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Creative Commons: Attribution-NonCommercial-ShareAlike</a:t>
            </a:r>
            <a:endParaRPr lang="en-US" dirty="0"/>
          </a:p>
        </p:txBody>
      </p:sp>
      <p:pic>
        <p:nvPicPr>
          <p:cNvPr id="6" name="Picture 5" descr="6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40" y="1119318"/>
            <a:ext cx="8175037" cy="52725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43357" y="4459111"/>
            <a:ext cx="117772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Local</a:t>
            </a:r>
          </a:p>
          <a:p>
            <a:pPr algn="ctr"/>
            <a:r>
              <a:rPr lang="en-US" sz="3200" b="1" dirty="0">
                <a:solidFill>
                  <a:srgbClr val="FF0000"/>
                </a:solidFill>
              </a:rPr>
              <a:t>Host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58715" y="4459111"/>
            <a:ext cx="16341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Remote</a:t>
            </a:r>
          </a:p>
          <a:p>
            <a:pPr algn="ctr"/>
            <a:r>
              <a:rPr lang="en-US" sz="3200" b="1" dirty="0">
                <a:solidFill>
                  <a:srgbClr val="FF0000"/>
                </a:solidFill>
              </a:rPr>
              <a:t>Host</a:t>
            </a:r>
          </a:p>
        </p:txBody>
      </p:sp>
    </p:spTree>
    <p:extLst>
      <p:ext uri="{BB962C8B-B14F-4D97-AF65-F5344CB8AC3E}">
        <p14:creationId xmlns:p14="http://schemas.microsoft.com/office/powerpoint/2010/main" val="3607153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20E04-3DC5-6448-8033-EA720476B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15900"/>
            <a:ext cx="9204325" cy="6672359"/>
          </a:xfrm>
        </p:spPr>
        <p:txBody>
          <a:bodyPr/>
          <a:lstStyle/>
          <a:p>
            <a:r>
              <a:rPr lang="en-US" dirty="0"/>
              <a:t>And you can use</a:t>
            </a:r>
            <a:br>
              <a:rPr lang="en-US" dirty="0"/>
            </a:br>
            <a:r>
              <a:rPr lang="en-US" dirty="0"/>
              <a:t>Wireshark</a:t>
            </a:r>
            <a:br>
              <a:rPr lang="en-US" dirty="0"/>
            </a:br>
            <a:r>
              <a:rPr lang="en-US" dirty="0"/>
              <a:t>to see that all your</a:t>
            </a:r>
            <a:br>
              <a:rPr lang="en-US" dirty="0"/>
            </a:br>
            <a:r>
              <a:rPr lang="en-US" dirty="0"/>
              <a:t>traffic is encrypted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24AB5C-8D7F-3C44-8089-10996EDD261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4-4-4 scp &amp; sftp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A904B4-75E9-744A-92CA-256932220A53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B0F635E-DD49-6B4E-AF79-9562F4F8D9AC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4B10B-FC51-2843-BC3B-087373A61EB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Creative Commons: Attribution-NonCommercial-ShareAlike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898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ACD1C-2940-7F42-9768-992DD3078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15900"/>
            <a:ext cx="9204325" cy="6696213"/>
          </a:xfrm>
        </p:spPr>
        <p:txBody>
          <a:bodyPr/>
          <a:lstStyle/>
          <a:p>
            <a:r>
              <a:rPr lang="en-US" dirty="0" err="1"/>
              <a:t>scp</a:t>
            </a:r>
            <a:r>
              <a:rPr lang="en-US" dirty="0"/>
              <a:t> == Secure </a:t>
            </a:r>
            <a:r>
              <a:rPr lang="en-US" dirty="0" err="1"/>
              <a:t>rcp</a:t>
            </a:r>
            <a:br>
              <a:rPr lang="en-US" dirty="0"/>
            </a:br>
            <a:r>
              <a:rPr lang="en-US" dirty="0"/>
              <a:t>sftp == Secure ftp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3D14C-BC46-C541-ABB3-883BD26AC38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4-4-4 scp &amp; sftp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7CAA9A-79AF-5B49-A0F2-166FAAD3CAA1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B0F635E-DD49-6B4E-AF79-9562F4F8D9AC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C8FE5-6F47-0C4B-A996-F275F1903A7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Creative Commons: Attribution-NonCommercial-ShareAlike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428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E135C-DA95-DB4D-A317-608D249C1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900"/>
            <a:ext cx="9142413" cy="6485213"/>
          </a:xfrm>
        </p:spPr>
        <p:txBody>
          <a:bodyPr/>
          <a:lstStyle/>
          <a:p>
            <a:r>
              <a:rPr lang="en-US" dirty="0"/>
              <a:t>If you run Linux, Mac,</a:t>
            </a:r>
            <a:br>
              <a:rPr lang="en-US" dirty="0"/>
            </a:br>
            <a:r>
              <a:rPr lang="en-US" dirty="0"/>
              <a:t>or</a:t>
            </a:r>
            <a:br>
              <a:rPr lang="en-US" dirty="0"/>
            </a:br>
            <a:r>
              <a:rPr lang="en-US" dirty="0"/>
              <a:t>other UNIX-based OS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scp</a:t>
            </a:r>
            <a:r>
              <a:rPr lang="en-US" dirty="0"/>
              <a:t> and sftp are</a:t>
            </a:r>
            <a:br>
              <a:rPr lang="en-US" dirty="0"/>
            </a:br>
            <a:r>
              <a:rPr lang="en-US" dirty="0"/>
              <a:t>Built In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80E37-D5F6-2949-9CA5-F43F5D3163F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4-4-4 scp &amp; sftp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5AC5F7-AAD0-8748-AA59-7B0528A8CF20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B0F635E-DD49-6B4E-AF79-9562F4F8D9AC}" type="slidenum">
              <a:rPr lang="en-US" smtClean="0"/>
              <a:t>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019F12-06CE-BE49-9F3F-A46FE88E09D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Creative Commons: Attribution-NonCommercial-ShareAlike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045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E135C-DA95-DB4D-A317-608D249C1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900"/>
            <a:ext cx="9142413" cy="6485213"/>
          </a:xfrm>
        </p:spPr>
        <p:txBody>
          <a:bodyPr/>
          <a:lstStyle/>
          <a:p>
            <a:r>
              <a:rPr lang="en-US" dirty="0" err="1"/>
              <a:t>scp</a:t>
            </a:r>
            <a:r>
              <a:rPr lang="en-US" dirty="0"/>
              <a:t> and sftp are</a:t>
            </a:r>
            <a:br>
              <a:rPr lang="en-US" dirty="0"/>
            </a:br>
            <a:r>
              <a:rPr lang="en-US" dirty="0"/>
              <a:t>supposedly built in</a:t>
            </a:r>
            <a:br>
              <a:rPr lang="en-US" dirty="0"/>
            </a:br>
            <a:r>
              <a:rPr lang="en-US" dirty="0"/>
              <a:t>Windows 10</a:t>
            </a:r>
            <a:br>
              <a:rPr lang="en-US" dirty="0"/>
            </a:br>
            <a:r>
              <a:rPr lang="en-US" dirty="0"/>
              <a:t>but results using them</a:t>
            </a:r>
            <a:br>
              <a:rPr lang="en-US" dirty="0"/>
            </a:br>
            <a:r>
              <a:rPr lang="en-US" dirty="0"/>
              <a:t>have been varied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80E37-D5F6-2949-9CA5-F43F5D3163F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4-4-4 scp &amp; sftp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5AC5F7-AAD0-8748-AA59-7B0528A8CF20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B0F635E-DD49-6B4E-AF79-9562F4F8D9AC}" type="slidenum">
              <a:rPr lang="en-US" smtClean="0"/>
              <a:t>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019F12-06CE-BE49-9F3F-A46FE88E09D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Creative Commons: Attribution-NonCommercial-ShareAlike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167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204325" cy="1364074"/>
          </a:xfrm>
        </p:spPr>
        <p:txBody>
          <a:bodyPr/>
          <a:lstStyle/>
          <a:p>
            <a:r>
              <a:rPr lang="en-US" dirty="0"/>
              <a:t>Windows Get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0300" y="2107322"/>
            <a:ext cx="7379170" cy="3758002"/>
          </a:xfrm>
        </p:spPr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winscp.net</a:t>
            </a:r>
            <a:r>
              <a:rPr lang="en-US" dirty="0"/>
              <a:t>/</a:t>
            </a:r>
            <a:r>
              <a:rPr lang="en-US" dirty="0" err="1"/>
              <a:t>eng</a:t>
            </a:r>
            <a:r>
              <a:rPr lang="en-US" dirty="0"/>
              <a:t>/</a:t>
            </a:r>
            <a:r>
              <a:rPr lang="en-US" dirty="0" err="1"/>
              <a:t>download.php</a:t>
            </a:r>
            <a:endParaRPr lang="en-US" dirty="0"/>
          </a:p>
          <a:p>
            <a:endParaRPr lang="en-US" b="1" dirty="0"/>
          </a:p>
          <a:p>
            <a:pPr algn="ctr"/>
            <a:r>
              <a:rPr lang="en-US" b="1" dirty="0"/>
              <a:t>Get WinSCP 5.13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Do Not install Google Chrome</a:t>
            </a:r>
          </a:p>
          <a:p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4-4-4 scp &amp; sftp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B0F635E-DD49-6B4E-AF79-9562F4F8D9AC}" type="slidenum">
              <a:rPr lang="en-US" smtClean="0"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Creative Commons: Attribution-NonCommercial-ShareAlike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916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204325" cy="1223903"/>
          </a:xfrm>
        </p:spPr>
        <p:txBody>
          <a:bodyPr/>
          <a:lstStyle/>
          <a:p>
            <a:r>
              <a:rPr lang="en-US" dirty="0"/>
              <a:t>Start </a:t>
            </a:r>
            <a:r>
              <a:rPr lang="en-US" dirty="0" err="1"/>
              <a:t>WinSCP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4-4-4 scp &amp; sftp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B0F635E-DD49-6B4E-AF79-9562F4F8D9AC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Creative Commons: Attribution-NonCommercial-ShareAlike</a:t>
            </a:r>
            <a:endParaRPr lang="en-US" dirty="0"/>
          </a:p>
        </p:txBody>
      </p:sp>
      <p:pic>
        <p:nvPicPr>
          <p:cNvPr id="6" name="Picture 5" descr="2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154" y="1721555"/>
            <a:ext cx="7110171" cy="4769556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 bwMode="auto">
          <a:xfrm>
            <a:off x="6686344" y="3916581"/>
            <a:ext cx="1150029" cy="514307"/>
          </a:xfrm>
          <a:prstGeom prst="ellipse">
            <a:avLst/>
          </a:prstGeom>
          <a:solidFill>
            <a:srgbClr val="F100F5">
              <a:alpha val="3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172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5899"/>
            <a:ext cx="9204325" cy="1485900"/>
          </a:xfrm>
        </p:spPr>
        <p:txBody>
          <a:bodyPr/>
          <a:lstStyle/>
          <a:p>
            <a:r>
              <a:rPr lang="en-US" dirty="0"/>
              <a:t>Load Private Key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4-4-4 scp &amp; sftp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B0F635E-DD49-6B4E-AF79-9562F4F8D9AC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Creative Commons: Attribution-NonCommercial-ShareAlike</a:t>
            </a:r>
            <a:endParaRPr lang="en-US" dirty="0"/>
          </a:p>
        </p:txBody>
      </p:sp>
      <p:pic>
        <p:nvPicPr>
          <p:cNvPr id="6" name="Picture 5" descr="3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963" y="1267525"/>
            <a:ext cx="6441722" cy="526639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 bwMode="auto">
          <a:xfrm>
            <a:off x="2314065" y="3399175"/>
            <a:ext cx="997341" cy="445432"/>
          </a:xfrm>
          <a:prstGeom prst="ellipse">
            <a:avLst/>
          </a:prstGeom>
          <a:solidFill>
            <a:srgbClr val="F100F5">
              <a:alpha val="3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856880" y="3944804"/>
            <a:ext cx="3057563" cy="445432"/>
          </a:xfrm>
          <a:prstGeom prst="ellipse">
            <a:avLst/>
          </a:prstGeom>
          <a:solidFill>
            <a:srgbClr val="F100F5">
              <a:alpha val="3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895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5899"/>
            <a:ext cx="9204325" cy="1617604"/>
          </a:xfrm>
        </p:spPr>
        <p:txBody>
          <a:bodyPr/>
          <a:lstStyle/>
          <a:p>
            <a:r>
              <a:rPr lang="en-US" dirty="0"/>
              <a:t>Log On To Server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4-4-4 scp &amp; sftp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B0F635E-DD49-6B4E-AF79-9562F4F8D9AC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Creative Commons: Attribution-NonCommercial-ShareAlike</a:t>
            </a:r>
            <a:endParaRPr lang="en-US" dirty="0"/>
          </a:p>
        </p:txBody>
      </p:sp>
      <p:pic>
        <p:nvPicPr>
          <p:cNvPr id="6" name="Picture 5" descr="1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03" y="1401705"/>
            <a:ext cx="7343657" cy="497287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 bwMode="auto">
          <a:xfrm>
            <a:off x="4312537" y="2806508"/>
            <a:ext cx="1520056" cy="445432"/>
          </a:xfrm>
          <a:prstGeom prst="ellipse">
            <a:avLst/>
          </a:prstGeom>
          <a:solidFill>
            <a:srgbClr val="F100F5">
              <a:alpha val="3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12537" y="2890803"/>
            <a:ext cx="2305439" cy="307777"/>
          </a:xfrm>
          <a:prstGeom prst="rect">
            <a:avLst/>
          </a:prstGeom>
          <a:solidFill>
            <a:srgbClr val="ED9BEF"/>
          </a:solidFill>
        </p:spPr>
        <p:txBody>
          <a:bodyPr wrap="none" rtlCol="0">
            <a:spAutoFit/>
          </a:bodyPr>
          <a:lstStyle/>
          <a:p>
            <a:r>
              <a:rPr lang="en-US" sz="1400">
                <a:latin typeface="Verdana"/>
                <a:cs typeface="Verdana"/>
              </a:rPr>
              <a:t>username@ssh.derp.nz</a:t>
            </a:r>
            <a:endParaRPr lang="en-US" sz="14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767499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5900"/>
            <a:ext cx="9204325" cy="1692863"/>
          </a:xfrm>
        </p:spPr>
        <p:txBody>
          <a:bodyPr/>
          <a:lstStyle/>
          <a:p>
            <a:r>
              <a:rPr lang="en-US" dirty="0"/>
              <a:t>Accept Host’s Key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4-4-4 scp &amp; sftp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B0F635E-DD49-6B4E-AF79-9562F4F8D9AC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Creative Commons: Attribution-NonCommercial-ShareAlike</a:t>
            </a:r>
            <a:endParaRPr lang="en-US" dirty="0"/>
          </a:p>
        </p:txBody>
      </p:sp>
      <p:pic>
        <p:nvPicPr>
          <p:cNvPr id="6" name="Picture 5" descr="4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13" y="2063280"/>
            <a:ext cx="59817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79886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omic Sans MS"/>
        <a:ea typeface="Arial Unicode MS"/>
        <a:cs typeface="Arial Unicode MS"/>
      </a:majorFont>
      <a:minorFont>
        <a:latin typeface="Comic Sans MS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4235</TotalTime>
  <Words>173</Words>
  <Application>Microsoft Macintosh PowerPoint</Application>
  <PresentationFormat>On-screen Show (4:3)</PresentationFormat>
  <Paragraphs>56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 Unicode MS</vt:lpstr>
      <vt:lpstr>Arial</vt:lpstr>
      <vt:lpstr>Calibri</vt:lpstr>
      <vt:lpstr>Comic Sans MS</vt:lpstr>
      <vt:lpstr>Times New Roman</vt:lpstr>
      <vt:lpstr>Verdana</vt:lpstr>
      <vt:lpstr>Default Theme</vt:lpstr>
      <vt:lpstr>4-4-4  scp &amp; sftp</vt:lpstr>
      <vt:lpstr>scp == Secure rcp sftp == Secure ftp</vt:lpstr>
      <vt:lpstr>If you run Linux, Mac, or other UNIX-based OS  scp and sftp are Built In</vt:lpstr>
      <vt:lpstr>scp and sftp are supposedly built in Windows 10 but results using them have been varied</vt:lpstr>
      <vt:lpstr>Windows Get Software</vt:lpstr>
      <vt:lpstr>Start WinSCP</vt:lpstr>
      <vt:lpstr>Load Private Key</vt:lpstr>
      <vt:lpstr>Log On To Server</vt:lpstr>
      <vt:lpstr>Accept Host’s Key</vt:lpstr>
      <vt:lpstr>Passphrase of Private Key</vt:lpstr>
      <vt:lpstr>You Are In!</vt:lpstr>
      <vt:lpstr>And you can use Wireshark to see that all your traffic is encrypted</vt:lpstr>
    </vt:vector>
  </TitlesOfParts>
  <Company>RGnet, LLC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3-4-2 rsync &amp; sftp</dc:title>
  <dc:creator>Randy Bush</dc:creator>
  <cp:lastModifiedBy>randy</cp:lastModifiedBy>
  <cp:revision>28</cp:revision>
  <cp:lastPrinted>2019-02-20T00:13:37Z</cp:lastPrinted>
  <dcterms:created xsi:type="dcterms:W3CDTF">2014-01-16T04:51:29Z</dcterms:created>
  <dcterms:modified xsi:type="dcterms:W3CDTF">2019-02-20T00:28:35Z</dcterms:modified>
</cp:coreProperties>
</file>