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92"/>
    <p:restoredTop sz="94720"/>
  </p:normalViewPr>
  <p:slideViewPr>
    <p:cSldViewPr snapToGrid="0">
      <p:cViewPr varScale="1">
        <p:scale>
          <a:sx n="207" d="100"/>
          <a:sy n="207"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38457-11E0-4F1F-A22A-1BE4054A4B0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203F84-377D-4167-AD3B-9D426A14715B}">
      <dgm:prSet/>
      <dgm:spPr/>
      <dgm:t>
        <a:bodyPr/>
        <a:lstStyle/>
        <a:p>
          <a:r>
            <a:rPr lang="en-US"/>
            <a:t>How do we simultaneously provide a platform for student films to gain exposure through reviews and ratings while also allowing for potential connections between other student creatives (writers and actors)?  </a:t>
          </a:r>
        </a:p>
      </dgm:t>
    </dgm:pt>
    <dgm:pt modelId="{6FD6BB9E-1778-4FE8-97E6-EA3F94267F95}" type="parTrans" cxnId="{085B3D0A-A8C7-469F-8653-1F489FC0DEED}">
      <dgm:prSet/>
      <dgm:spPr/>
      <dgm:t>
        <a:bodyPr/>
        <a:lstStyle/>
        <a:p>
          <a:endParaRPr lang="en-US"/>
        </a:p>
      </dgm:t>
    </dgm:pt>
    <dgm:pt modelId="{0D40C25B-04F0-4E4D-A714-0DF68737DC2C}" type="sibTrans" cxnId="{085B3D0A-A8C7-469F-8653-1F489FC0DEED}">
      <dgm:prSet/>
      <dgm:spPr/>
      <dgm:t>
        <a:bodyPr/>
        <a:lstStyle/>
        <a:p>
          <a:endParaRPr lang="en-US"/>
        </a:p>
      </dgm:t>
    </dgm:pt>
    <dgm:pt modelId="{44E03627-3468-4108-AC57-2C5D4329229D}">
      <dgm:prSet/>
      <dgm:spPr/>
      <dgm:t>
        <a:bodyPr/>
        <a:lstStyle/>
        <a:p>
          <a:r>
            <a:rPr lang="en-US"/>
            <a:t>How do we create a way for others to discover new movies and view what movies other users like? </a:t>
          </a:r>
        </a:p>
      </dgm:t>
    </dgm:pt>
    <dgm:pt modelId="{C3AAF5AD-777F-4920-98D6-8C03246F555D}" type="parTrans" cxnId="{23AAD077-9050-4B24-8DD6-BB346B431A10}">
      <dgm:prSet/>
      <dgm:spPr/>
      <dgm:t>
        <a:bodyPr/>
        <a:lstStyle/>
        <a:p>
          <a:endParaRPr lang="en-US"/>
        </a:p>
      </dgm:t>
    </dgm:pt>
    <dgm:pt modelId="{58F6AD80-F6CE-4DCA-A046-F77059BAEEB6}" type="sibTrans" cxnId="{23AAD077-9050-4B24-8DD6-BB346B431A10}">
      <dgm:prSet/>
      <dgm:spPr/>
      <dgm:t>
        <a:bodyPr/>
        <a:lstStyle/>
        <a:p>
          <a:endParaRPr lang="en-US"/>
        </a:p>
      </dgm:t>
    </dgm:pt>
    <dgm:pt modelId="{2BC38D1A-30FA-A344-BB67-0F8D026F012D}" type="pres">
      <dgm:prSet presAssocID="{6DB38457-11E0-4F1F-A22A-1BE4054A4B0A}" presName="linear" presStyleCnt="0">
        <dgm:presLayoutVars>
          <dgm:animLvl val="lvl"/>
          <dgm:resizeHandles val="exact"/>
        </dgm:presLayoutVars>
      </dgm:prSet>
      <dgm:spPr/>
    </dgm:pt>
    <dgm:pt modelId="{09D14D63-D157-7A42-9EA5-599073631DB0}" type="pres">
      <dgm:prSet presAssocID="{99203F84-377D-4167-AD3B-9D426A14715B}" presName="parentText" presStyleLbl="node1" presStyleIdx="0" presStyleCnt="2">
        <dgm:presLayoutVars>
          <dgm:chMax val="0"/>
          <dgm:bulletEnabled val="1"/>
        </dgm:presLayoutVars>
      </dgm:prSet>
      <dgm:spPr/>
    </dgm:pt>
    <dgm:pt modelId="{0982F786-DED0-8E4E-8EEC-D51B5AA3396D}" type="pres">
      <dgm:prSet presAssocID="{0D40C25B-04F0-4E4D-A714-0DF68737DC2C}" presName="spacer" presStyleCnt="0"/>
      <dgm:spPr/>
    </dgm:pt>
    <dgm:pt modelId="{438A4201-E1BF-6840-BB98-0981235A6024}" type="pres">
      <dgm:prSet presAssocID="{44E03627-3468-4108-AC57-2C5D4329229D}" presName="parentText" presStyleLbl="node1" presStyleIdx="1" presStyleCnt="2">
        <dgm:presLayoutVars>
          <dgm:chMax val="0"/>
          <dgm:bulletEnabled val="1"/>
        </dgm:presLayoutVars>
      </dgm:prSet>
      <dgm:spPr/>
    </dgm:pt>
  </dgm:ptLst>
  <dgm:cxnLst>
    <dgm:cxn modelId="{F3FA5502-6DB1-0F48-922E-D6E576B10B90}" type="presOf" srcId="{44E03627-3468-4108-AC57-2C5D4329229D}" destId="{438A4201-E1BF-6840-BB98-0981235A6024}" srcOrd="0" destOrd="0" presId="urn:microsoft.com/office/officeart/2005/8/layout/vList2"/>
    <dgm:cxn modelId="{F3899104-DD69-5941-A92E-55ABF9B4D640}" type="presOf" srcId="{6DB38457-11E0-4F1F-A22A-1BE4054A4B0A}" destId="{2BC38D1A-30FA-A344-BB67-0F8D026F012D}" srcOrd="0" destOrd="0" presId="urn:microsoft.com/office/officeart/2005/8/layout/vList2"/>
    <dgm:cxn modelId="{085B3D0A-A8C7-469F-8653-1F489FC0DEED}" srcId="{6DB38457-11E0-4F1F-A22A-1BE4054A4B0A}" destId="{99203F84-377D-4167-AD3B-9D426A14715B}" srcOrd="0" destOrd="0" parTransId="{6FD6BB9E-1778-4FE8-97E6-EA3F94267F95}" sibTransId="{0D40C25B-04F0-4E4D-A714-0DF68737DC2C}"/>
    <dgm:cxn modelId="{23AAD077-9050-4B24-8DD6-BB346B431A10}" srcId="{6DB38457-11E0-4F1F-A22A-1BE4054A4B0A}" destId="{44E03627-3468-4108-AC57-2C5D4329229D}" srcOrd="1" destOrd="0" parTransId="{C3AAF5AD-777F-4920-98D6-8C03246F555D}" sibTransId="{58F6AD80-F6CE-4DCA-A046-F77059BAEEB6}"/>
    <dgm:cxn modelId="{C532A3CB-ECA3-0045-A0EF-E53222BC797C}" type="presOf" srcId="{99203F84-377D-4167-AD3B-9D426A14715B}" destId="{09D14D63-D157-7A42-9EA5-599073631DB0}" srcOrd="0" destOrd="0" presId="urn:microsoft.com/office/officeart/2005/8/layout/vList2"/>
    <dgm:cxn modelId="{E7898B8C-9761-BB49-B532-DABCE163F978}" type="presParOf" srcId="{2BC38D1A-30FA-A344-BB67-0F8D026F012D}" destId="{09D14D63-D157-7A42-9EA5-599073631DB0}" srcOrd="0" destOrd="0" presId="urn:microsoft.com/office/officeart/2005/8/layout/vList2"/>
    <dgm:cxn modelId="{BD35B13A-5798-024E-BF78-E4C788946BB5}" type="presParOf" srcId="{2BC38D1A-30FA-A344-BB67-0F8D026F012D}" destId="{0982F786-DED0-8E4E-8EEC-D51B5AA3396D}" srcOrd="1" destOrd="0" presId="urn:microsoft.com/office/officeart/2005/8/layout/vList2"/>
    <dgm:cxn modelId="{5ECBBE23-212F-7247-AE8E-E7A0EB0BB99B}" type="presParOf" srcId="{2BC38D1A-30FA-A344-BB67-0F8D026F012D}" destId="{438A4201-E1BF-6840-BB98-0981235A602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9D67CB-0B29-4C89-B73B-66F0B05B7E40}"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73CA407-3C14-4229-B862-2A79BB0A8EFA}">
      <dgm:prSet/>
      <dgm:spPr/>
      <dgm:t>
        <a:bodyPr/>
        <a:lstStyle/>
        <a:p>
          <a:r>
            <a:rPr lang="en-US"/>
            <a:t>A movie database specifically engineered to serve academic institutions and their student created films. </a:t>
          </a:r>
        </a:p>
      </dgm:t>
    </dgm:pt>
    <dgm:pt modelId="{5340EE99-89F6-4A00-9788-4FE492004D5C}" type="parTrans" cxnId="{668E0CA8-A0B6-43CD-AD30-32252F09A3E4}">
      <dgm:prSet/>
      <dgm:spPr/>
      <dgm:t>
        <a:bodyPr/>
        <a:lstStyle/>
        <a:p>
          <a:endParaRPr lang="en-US"/>
        </a:p>
      </dgm:t>
    </dgm:pt>
    <dgm:pt modelId="{35461A64-A05D-4A3C-A48A-2BC19211F95B}" type="sibTrans" cxnId="{668E0CA8-A0B6-43CD-AD30-32252F09A3E4}">
      <dgm:prSet/>
      <dgm:spPr/>
      <dgm:t>
        <a:bodyPr/>
        <a:lstStyle/>
        <a:p>
          <a:endParaRPr lang="en-US"/>
        </a:p>
      </dgm:t>
    </dgm:pt>
    <dgm:pt modelId="{4AE75DCE-3485-4CDA-917F-8038625DD5AB}">
      <dgm:prSet/>
      <dgm:spPr/>
      <dgm:t>
        <a:bodyPr/>
        <a:lstStyle/>
        <a:p>
          <a:r>
            <a:rPr lang="en-US"/>
            <a:t>This database will contain information on movies, writers, actors and users and their respective rating and review of the movies. </a:t>
          </a:r>
        </a:p>
      </dgm:t>
    </dgm:pt>
    <dgm:pt modelId="{C52BA582-D175-4F75-97AF-4C1A64EE9E64}" type="parTrans" cxnId="{C64B7679-38DF-45BD-8BD6-F4D653C6168D}">
      <dgm:prSet/>
      <dgm:spPr/>
      <dgm:t>
        <a:bodyPr/>
        <a:lstStyle/>
        <a:p>
          <a:endParaRPr lang="en-US"/>
        </a:p>
      </dgm:t>
    </dgm:pt>
    <dgm:pt modelId="{25EFF813-0413-424E-ABD1-FD2B17346E76}" type="sibTrans" cxnId="{C64B7679-38DF-45BD-8BD6-F4D653C6168D}">
      <dgm:prSet/>
      <dgm:spPr/>
      <dgm:t>
        <a:bodyPr/>
        <a:lstStyle/>
        <a:p>
          <a:endParaRPr lang="en-US"/>
        </a:p>
      </dgm:t>
    </dgm:pt>
    <dgm:pt modelId="{851E1FCA-B165-439D-ACBD-9A5F7B87B3D9}">
      <dgm:prSet/>
      <dgm:spPr/>
      <dgm:t>
        <a:bodyPr/>
        <a:lstStyle/>
        <a:p>
          <a:r>
            <a:rPr lang="en-US"/>
            <a:t>Each Movie will be associated with a school, a writer, genre, and actors/ actresses. </a:t>
          </a:r>
        </a:p>
      </dgm:t>
    </dgm:pt>
    <dgm:pt modelId="{E60B52EA-CDDB-469E-9570-A93F0C9F8357}" type="parTrans" cxnId="{095FFD7F-BE2D-4E95-8338-BCB5F93A4B9E}">
      <dgm:prSet/>
      <dgm:spPr/>
      <dgm:t>
        <a:bodyPr/>
        <a:lstStyle/>
        <a:p>
          <a:endParaRPr lang="en-US"/>
        </a:p>
      </dgm:t>
    </dgm:pt>
    <dgm:pt modelId="{8238975F-F6A1-445F-9EA4-41AA4AFF8E2B}" type="sibTrans" cxnId="{095FFD7F-BE2D-4E95-8338-BCB5F93A4B9E}">
      <dgm:prSet/>
      <dgm:spPr/>
      <dgm:t>
        <a:bodyPr/>
        <a:lstStyle/>
        <a:p>
          <a:endParaRPr lang="en-US"/>
        </a:p>
      </dgm:t>
    </dgm:pt>
    <dgm:pt modelId="{6F9748C2-AF43-497B-9F45-4E715E51645A}">
      <dgm:prSet/>
      <dgm:spPr/>
      <dgm:t>
        <a:bodyPr/>
        <a:lstStyle/>
        <a:p>
          <a:r>
            <a:rPr lang="en-US"/>
            <a:t>Create queries in our data base that help users access information on movies. </a:t>
          </a:r>
        </a:p>
      </dgm:t>
    </dgm:pt>
    <dgm:pt modelId="{CDC3BA32-C060-4B79-BDD9-5135FB1F0ECA}" type="parTrans" cxnId="{F9ECF6B1-6A18-48E9-82FC-57A1F84AA931}">
      <dgm:prSet/>
      <dgm:spPr/>
      <dgm:t>
        <a:bodyPr/>
        <a:lstStyle/>
        <a:p>
          <a:endParaRPr lang="en-US"/>
        </a:p>
      </dgm:t>
    </dgm:pt>
    <dgm:pt modelId="{4CD5F655-4D68-41DA-B4BE-136B3AE1C68F}" type="sibTrans" cxnId="{F9ECF6B1-6A18-48E9-82FC-57A1F84AA931}">
      <dgm:prSet/>
      <dgm:spPr/>
      <dgm:t>
        <a:bodyPr/>
        <a:lstStyle/>
        <a:p>
          <a:endParaRPr lang="en-US"/>
        </a:p>
      </dgm:t>
    </dgm:pt>
    <dgm:pt modelId="{DBF711C7-02C2-FB4E-B4EA-766F840D5A9F}" type="pres">
      <dgm:prSet presAssocID="{3D9D67CB-0B29-4C89-B73B-66F0B05B7E40}" presName="matrix" presStyleCnt="0">
        <dgm:presLayoutVars>
          <dgm:chMax val="1"/>
          <dgm:dir/>
          <dgm:resizeHandles val="exact"/>
        </dgm:presLayoutVars>
      </dgm:prSet>
      <dgm:spPr/>
    </dgm:pt>
    <dgm:pt modelId="{E7D925E8-DBAE-3A4B-8E07-01F415ABEB62}" type="pres">
      <dgm:prSet presAssocID="{3D9D67CB-0B29-4C89-B73B-66F0B05B7E40}" presName="diamond" presStyleLbl="bgShp" presStyleIdx="0" presStyleCnt="1"/>
      <dgm:spPr/>
    </dgm:pt>
    <dgm:pt modelId="{89C35085-3382-1547-AACC-CC147FB40E94}" type="pres">
      <dgm:prSet presAssocID="{3D9D67CB-0B29-4C89-B73B-66F0B05B7E40}" presName="quad1" presStyleLbl="node1" presStyleIdx="0" presStyleCnt="4">
        <dgm:presLayoutVars>
          <dgm:chMax val="0"/>
          <dgm:chPref val="0"/>
          <dgm:bulletEnabled val="1"/>
        </dgm:presLayoutVars>
      </dgm:prSet>
      <dgm:spPr/>
    </dgm:pt>
    <dgm:pt modelId="{1486DC10-51CB-C642-BE52-FF839E33A119}" type="pres">
      <dgm:prSet presAssocID="{3D9D67CB-0B29-4C89-B73B-66F0B05B7E40}" presName="quad2" presStyleLbl="node1" presStyleIdx="1" presStyleCnt="4">
        <dgm:presLayoutVars>
          <dgm:chMax val="0"/>
          <dgm:chPref val="0"/>
          <dgm:bulletEnabled val="1"/>
        </dgm:presLayoutVars>
      </dgm:prSet>
      <dgm:spPr/>
    </dgm:pt>
    <dgm:pt modelId="{A357991A-FA78-484B-8C57-A23FBCD7D498}" type="pres">
      <dgm:prSet presAssocID="{3D9D67CB-0B29-4C89-B73B-66F0B05B7E40}" presName="quad3" presStyleLbl="node1" presStyleIdx="2" presStyleCnt="4">
        <dgm:presLayoutVars>
          <dgm:chMax val="0"/>
          <dgm:chPref val="0"/>
          <dgm:bulletEnabled val="1"/>
        </dgm:presLayoutVars>
      </dgm:prSet>
      <dgm:spPr/>
    </dgm:pt>
    <dgm:pt modelId="{E0D885CC-BDCF-9A4A-865F-CD5902DD095C}" type="pres">
      <dgm:prSet presAssocID="{3D9D67CB-0B29-4C89-B73B-66F0B05B7E40}" presName="quad4" presStyleLbl="node1" presStyleIdx="3" presStyleCnt="4">
        <dgm:presLayoutVars>
          <dgm:chMax val="0"/>
          <dgm:chPref val="0"/>
          <dgm:bulletEnabled val="1"/>
        </dgm:presLayoutVars>
      </dgm:prSet>
      <dgm:spPr/>
    </dgm:pt>
  </dgm:ptLst>
  <dgm:cxnLst>
    <dgm:cxn modelId="{3CF7132F-2EE3-F442-BB9B-7C94501E301B}" type="presOf" srcId="{E73CA407-3C14-4229-B862-2A79BB0A8EFA}" destId="{89C35085-3382-1547-AACC-CC147FB40E94}" srcOrd="0" destOrd="0" presId="urn:microsoft.com/office/officeart/2005/8/layout/matrix3"/>
    <dgm:cxn modelId="{63CA026D-38AE-6F43-A22D-9B2C622855D1}" type="presOf" srcId="{6F9748C2-AF43-497B-9F45-4E715E51645A}" destId="{E0D885CC-BDCF-9A4A-865F-CD5902DD095C}" srcOrd="0" destOrd="0" presId="urn:microsoft.com/office/officeart/2005/8/layout/matrix3"/>
    <dgm:cxn modelId="{C64B7679-38DF-45BD-8BD6-F4D653C6168D}" srcId="{3D9D67CB-0B29-4C89-B73B-66F0B05B7E40}" destId="{4AE75DCE-3485-4CDA-917F-8038625DD5AB}" srcOrd="1" destOrd="0" parTransId="{C52BA582-D175-4F75-97AF-4C1A64EE9E64}" sibTransId="{25EFF813-0413-424E-ABD1-FD2B17346E76}"/>
    <dgm:cxn modelId="{14E96A7D-E02A-404A-8693-B7B9647B79A1}" type="presOf" srcId="{3D9D67CB-0B29-4C89-B73B-66F0B05B7E40}" destId="{DBF711C7-02C2-FB4E-B4EA-766F840D5A9F}" srcOrd="0" destOrd="0" presId="urn:microsoft.com/office/officeart/2005/8/layout/matrix3"/>
    <dgm:cxn modelId="{095FFD7F-BE2D-4E95-8338-BCB5F93A4B9E}" srcId="{3D9D67CB-0B29-4C89-B73B-66F0B05B7E40}" destId="{851E1FCA-B165-439D-ACBD-9A5F7B87B3D9}" srcOrd="2" destOrd="0" parTransId="{E60B52EA-CDDB-469E-9570-A93F0C9F8357}" sibTransId="{8238975F-F6A1-445F-9EA4-41AA4AFF8E2B}"/>
    <dgm:cxn modelId="{F5013693-24A1-8E4F-BBFB-CF2B9303BCD6}" type="presOf" srcId="{851E1FCA-B165-439D-ACBD-9A5F7B87B3D9}" destId="{A357991A-FA78-484B-8C57-A23FBCD7D498}" srcOrd="0" destOrd="0" presId="urn:microsoft.com/office/officeart/2005/8/layout/matrix3"/>
    <dgm:cxn modelId="{668E0CA8-A0B6-43CD-AD30-32252F09A3E4}" srcId="{3D9D67CB-0B29-4C89-B73B-66F0B05B7E40}" destId="{E73CA407-3C14-4229-B862-2A79BB0A8EFA}" srcOrd="0" destOrd="0" parTransId="{5340EE99-89F6-4A00-9788-4FE492004D5C}" sibTransId="{35461A64-A05D-4A3C-A48A-2BC19211F95B}"/>
    <dgm:cxn modelId="{F9ECF6B1-6A18-48E9-82FC-57A1F84AA931}" srcId="{3D9D67CB-0B29-4C89-B73B-66F0B05B7E40}" destId="{6F9748C2-AF43-497B-9F45-4E715E51645A}" srcOrd="3" destOrd="0" parTransId="{CDC3BA32-C060-4B79-BDD9-5135FB1F0ECA}" sibTransId="{4CD5F655-4D68-41DA-B4BE-136B3AE1C68F}"/>
    <dgm:cxn modelId="{086FB1C3-6391-884E-893F-7FD4F6D683B6}" type="presOf" srcId="{4AE75DCE-3485-4CDA-917F-8038625DD5AB}" destId="{1486DC10-51CB-C642-BE52-FF839E33A119}" srcOrd="0" destOrd="0" presId="urn:microsoft.com/office/officeart/2005/8/layout/matrix3"/>
    <dgm:cxn modelId="{F997CAFA-89EA-7742-8B02-F21F2F410B95}" type="presParOf" srcId="{DBF711C7-02C2-FB4E-B4EA-766F840D5A9F}" destId="{E7D925E8-DBAE-3A4B-8E07-01F415ABEB62}" srcOrd="0" destOrd="0" presId="urn:microsoft.com/office/officeart/2005/8/layout/matrix3"/>
    <dgm:cxn modelId="{42E81E76-F7C4-524A-A59B-5E06FA3A6FC4}" type="presParOf" srcId="{DBF711C7-02C2-FB4E-B4EA-766F840D5A9F}" destId="{89C35085-3382-1547-AACC-CC147FB40E94}" srcOrd="1" destOrd="0" presId="urn:microsoft.com/office/officeart/2005/8/layout/matrix3"/>
    <dgm:cxn modelId="{9BB529B0-D117-314D-B60D-5C821475B3AC}" type="presParOf" srcId="{DBF711C7-02C2-FB4E-B4EA-766F840D5A9F}" destId="{1486DC10-51CB-C642-BE52-FF839E33A119}" srcOrd="2" destOrd="0" presId="urn:microsoft.com/office/officeart/2005/8/layout/matrix3"/>
    <dgm:cxn modelId="{D97FF711-A392-ED42-AD1F-8A4E2737A023}" type="presParOf" srcId="{DBF711C7-02C2-FB4E-B4EA-766F840D5A9F}" destId="{A357991A-FA78-484B-8C57-A23FBCD7D498}" srcOrd="3" destOrd="0" presId="urn:microsoft.com/office/officeart/2005/8/layout/matrix3"/>
    <dgm:cxn modelId="{0E8B476A-CBC0-6D41-8A6B-A7047CEB55CE}" type="presParOf" srcId="{DBF711C7-02C2-FB4E-B4EA-766F840D5A9F}" destId="{E0D885CC-BDCF-9A4A-865F-CD5902DD095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14D63-D157-7A42-9EA5-599073631DB0}">
      <dsp:nvSpPr>
        <dsp:cNvPr id="0" name=""/>
        <dsp:cNvSpPr/>
      </dsp:nvSpPr>
      <dsp:spPr>
        <a:xfrm>
          <a:off x="0" y="37943"/>
          <a:ext cx="6263640" cy="2676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How do we simultaneously provide a platform for student films to gain exposure through reviews and ratings while also allowing for potential connections between other student creatives (writers and actors)?  </a:t>
          </a:r>
        </a:p>
      </dsp:txBody>
      <dsp:txXfrm>
        <a:off x="130678" y="168621"/>
        <a:ext cx="6002284" cy="2415604"/>
      </dsp:txXfrm>
    </dsp:sp>
    <dsp:sp modelId="{438A4201-E1BF-6840-BB98-0981235A6024}">
      <dsp:nvSpPr>
        <dsp:cNvPr id="0" name=""/>
        <dsp:cNvSpPr/>
      </dsp:nvSpPr>
      <dsp:spPr>
        <a:xfrm>
          <a:off x="0" y="2789784"/>
          <a:ext cx="6263640" cy="2676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How do we create a way for others to discover new movies and view what movies other users like? </a:t>
          </a:r>
        </a:p>
      </dsp:txBody>
      <dsp:txXfrm>
        <a:off x="130678" y="2920462"/>
        <a:ext cx="6002284" cy="2415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925E8-DBAE-3A4B-8E07-01F415ABEB62}">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35085-3382-1547-AACC-CC147FB40E94}">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movie database specifically engineered to serve academic institutions and their student created films. </a:t>
          </a:r>
        </a:p>
      </dsp:txBody>
      <dsp:txXfrm>
        <a:off x="1007221" y="627745"/>
        <a:ext cx="1937228" cy="1937228"/>
      </dsp:txXfrm>
    </dsp:sp>
    <dsp:sp modelId="{1486DC10-51CB-C642-BE52-FF839E33A119}">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database will contain information on movies, writers, actors and users and their respective rating and review of the movies. </a:t>
          </a:r>
        </a:p>
      </dsp:txBody>
      <dsp:txXfrm>
        <a:off x="3319190" y="627745"/>
        <a:ext cx="1937228" cy="1937228"/>
      </dsp:txXfrm>
    </dsp:sp>
    <dsp:sp modelId="{A357991A-FA78-484B-8C57-A23FBCD7D498}">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Each Movie will be associated with a school, a writer, genre, and actors/ actresses. </a:t>
          </a:r>
        </a:p>
      </dsp:txBody>
      <dsp:txXfrm>
        <a:off x="1007221" y="2939714"/>
        <a:ext cx="1937228" cy="1937228"/>
      </dsp:txXfrm>
    </dsp:sp>
    <dsp:sp modelId="{E0D885CC-BDCF-9A4A-865F-CD5902DD095C}">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Create queries in our data base that help users access information on movies. </a:t>
          </a:r>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lm reel and slate">
            <a:extLst>
              <a:ext uri="{FF2B5EF4-FFF2-40B4-BE49-F238E27FC236}">
                <a16:creationId xmlns:a16="http://schemas.microsoft.com/office/drawing/2014/main" id="{910A84D4-FB7E-CA49-2D0C-718735B76B39}"/>
              </a:ext>
            </a:extLst>
          </p:cNvPr>
          <p:cNvPicPr>
            <a:picLocks noChangeAspect="1"/>
          </p:cNvPicPr>
          <p:nvPr/>
        </p:nvPicPr>
        <p:blipFill>
          <a:blip r:embed="rId2"/>
          <a:stretch>
            <a:fillRect/>
          </a:stretch>
        </p:blipFill>
        <p:spPr>
          <a:xfrm>
            <a:off x="0" y="1476434"/>
            <a:ext cx="5850384" cy="390513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417732" y="957715"/>
            <a:ext cx="5130798" cy="2750419"/>
          </a:xfrm>
        </p:spPr>
        <p:txBody>
          <a:bodyPr>
            <a:normAutofit/>
          </a:bodyPr>
          <a:lstStyle/>
          <a:p>
            <a:r>
              <a:rPr lang="en-US" sz="4700">
                <a:cs typeface="Calibri Light"/>
              </a:rPr>
              <a:t>Movie Database </a:t>
            </a:r>
            <a:br>
              <a:rPr lang="en-US" sz="4700">
                <a:ea typeface="Calibri Light"/>
                <a:cs typeface="Calibri Light"/>
              </a:rPr>
            </a:br>
            <a:r>
              <a:rPr lang="en-US" sz="4700">
                <a:ea typeface="Calibri Light"/>
                <a:cs typeface="Calibri Light"/>
              </a:rPr>
              <a:t>-University Edition-</a:t>
            </a:r>
            <a:br>
              <a:rPr lang="en-US" sz="4700">
                <a:ea typeface="Calibri Light"/>
                <a:cs typeface="Calibri Light"/>
              </a:rPr>
            </a:br>
            <a:endParaRPr lang="en-US" sz="4700"/>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6417732" y="3800209"/>
            <a:ext cx="5130798" cy="2307022"/>
          </a:xfrm>
        </p:spPr>
        <p:txBody>
          <a:bodyPr vert="horz" lIns="91440" tIns="45720" rIns="91440" bIns="45720" rtlCol="0">
            <a:normAutofit/>
          </a:bodyPr>
          <a:lstStyle/>
          <a:p>
            <a:r>
              <a:rPr lang="en-US">
                <a:ea typeface="Calibri"/>
                <a:cs typeface="Calibri"/>
              </a:rPr>
              <a:t>Milstone 3</a:t>
            </a:r>
          </a:p>
          <a:p>
            <a:r>
              <a:rPr lang="en-US">
                <a:ea typeface="Calibri"/>
                <a:cs typeface="Calibri"/>
              </a:rPr>
              <a:t>Gary Ho | Chufan Luo | Ethan Kung|Randy Rizo | </a:t>
            </a:r>
            <a:endParaRPr lang="en-US"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6D33A22-A832-E428-35C2-533ECBE5EA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0000" b="13139"/>
          <a:stretch/>
        </p:blipFill>
        <p:spPr>
          <a:xfrm>
            <a:off x="2020824" y="129026"/>
            <a:ext cx="7232904" cy="6599947"/>
          </a:xfrm>
        </p:spPr>
      </p:pic>
    </p:spTree>
    <p:extLst>
      <p:ext uri="{BB962C8B-B14F-4D97-AF65-F5344CB8AC3E}">
        <p14:creationId xmlns:p14="http://schemas.microsoft.com/office/powerpoint/2010/main" val="367587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B756B6F-8220-A2E7-7A42-96C1B6ED0C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814" t="7775" r="10001" b="13138"/>
          <a:stretch/>
        </p:blipFill>
        <p:spPr>
          <a:xfrm>
            <a:off x="2025966" y="12649"/>
            <a:ext cx="6875147" cy="6845351"/>
          </a:xfrm>
        </p:spPr>
      </p:pic>
    </p:spTree>
    <p:extLst>
      <p:ext uri="{BB962C8B-B14F-4D97-AF65-F5344CB8AC3E}">
        <p14:creationId xmlns:p14="http://schemas.microsoft.com/office/powerpoint/2010/main" val="137031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2A813-F396-C72A-D799-435608903AF4}"/>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Background</a:t>
            </a:r>
            <a:endParaRPr lang="en-US">
              <a:solidFill>
                <a:srgbClr val="FFFFFF"/>
              </a:solidFill>
            </a:endParaRPr>
          </a:p>
        </p:txBody>
      </p:sp>
      <p:sp>
        <p:nvSpPr>
          <p:cNvPr id="20"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D7E522D-E341-0FEA-0DCB-47C63FA3B669}"/>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400">
                <a:ea typeface="+mn-lt"/>
                <a:cs typeface="+mn-lt"/>
              </a:rPr>
              <a:t>Students enrolled in film and television programs produce films throughout the semester as part of their coursework. Students who aspire to be film directors/writers and/or actors (or work in other areas of the entertainment industry) are trained in various film techniques and other practices. Students are then able to apply these film techniques in actual films, in the form of student films.</a:t>
            </a:r>
            <a:endParaRPr lang="en-US" sz="2400"/>
          </a:p>
          <a:p>
            <a:endParaRPr lang="en-US" sz="2400">
              <a:cs typeface="Calibri" panose="020F0502020204030204"/>
            </a:endParaRPr>
          </a:p>
          <a:p>
            <a:endParaRPr lang="en-US" sz="2400">
              <a:ea typeface="Calibri" panose="020F0502020204030204"/>
              <a:cs typeface="Calibri"/>
            </a:endParaRPr>
          </a:p>
          <a:p>
            <a:endParaRPr lang="en-US" sz="2400">
              <a:ea typeface="Calibri" panose="020F0502020204030204"/>
              <a:cs typeface="Calibri"/>
            </a:endParaRPr>
          </a:p>
          <a:p>
            <a:endParaRPr lang="en-US" sz="2400">
              <a:ea typeface="Calibri" panose="020F0502020204030204"/>
              <a:cs typeface="Calibri"/>
            </a:endParaRPr>
          </a:p>
        </p:txBody>
      </p:sp>
    </p:spTree>
    <p:extLst>
      <p:ext uri="{BB962C8B-B14F-4D97-AF65-F5344CB8AC3E}">
        <p14:creationId xmlns:p14="http://schemas.microsoft.com/office/powerpoint/2010/main" val="27853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7524AC8-0868-B303-1178-D52525557459}"/>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Studies show that the number of short films at festivals has steadily increased over the last two decades. </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How many of us know of these short films and where to find them? What do others think about them?  </a:t>
            </a:r>
          </a:p>
        </p:txBody>
      </p:sp>
      <p:pic>
        <p:nvPicPr>
          <p:cNvPr id="4" name="Picture 4" descr="Chart, line chart&#10;&#10;Description automatically generated">
            <a:extLst>
              <a:ext uri="{FF2B5EF4-FFF2-40B4-BE49-F238E27FC236}">
                <a16:creationId xmlns:a16="http://schemas.microsoft.com/office/drawing/2014/main" id="{84286A9E-F83D-CE72-34EB-F9CDA7617A48}"/>
              </a:ext>
            </a:extLst>
          </p:cNvPr>
          <p:cNvPicPr>
            <a:picLocks noGrp="1" noChangeAspect="1"/>
          </p:cNvPicPr>
          <p:nvPr>
            <p:ph idx="1"/>
          </p:nvPr>
        </p:nvPicPr>
        <p:blipFill>
          <a:blip r:embed="rId2"/>
          <a:stretch>
            <a:fillRect/>
          </a:stretch>
        </p:blipFill>
        <p:spPr>
          <a:xfrm>
            <a:off x="5001738" y="1656150"/>
            <a:ext cx="6596652" cy="3545700"/>
          </a:xfrm>
          <a:prstGeom prst="rect">
            <a:avLst/>
          </a:prstGeom>
        </p:spPr>
      </p:pic>
    </p:spTree>
    <p:extLst>
      <p:ext uri="{BB962C8B-B14F-4D97-AF65-F5344CB8AC3E}">
        <p14:creationId xmlns:p14="http://schemas.microsoft.com/office/powerpoint/2010/main" val="421164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FA4BFF-9786-13C9-9BD2-1C7AD235756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a:solidFill>
                  <a:srgbClr val="FFFFFF"/>
                </a:solidFill>
                <a:latin typeface="+mj-lt"/>
                <a:ea typeface="+mj-ea"/>
                <a:cs typeface="+mj-cs"/>
              </a:rPr>
              <a:t>The chart below demonstrates that most of students short-film have just one writer, one producer, and one director per given short film. </a:t>
            </a:r>
          </a:p>
        </p:txBody>
      </p:sp>
      <p:cxnSp>
        <p:nvCxnSpPr>
          <p:cNvPr id="33"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Chart, pie chart&#10;&#10;Description automatically generated">
            <a:extLst>
              <a:ext uri="{FF2B5EF4-FFF2-40B4-BE49-F238E27FC236}">
                <a16:creationId xmlns:a16="http://schemas.microsoft.com/office/drawing/2014/main" id="{A0EB0409-D5DD-7AED-E95B-E74F76355FB5}"/>
              </a:ext>
            </a:extLst>
          </p:cNvPr>
          <p:cNvPicPr>
            <a:picLocks noChangeAspect="1"/>
          </p:cNvPicPr>
          <p:nvPr/>
        </p:nvPicPr>
        <p:blipFill rotWithShape="1">
          <a:blip r:embed="rId2"/>
          <a:srcRect t="6874" r="-181" b="-111"/>
          <a:stretch/>
        </p:blipFill>
        <p:spPr>
          <a:xfrm>
            <a:off x="2127745" y="2509911"/>
            <a:ext cx="7881410" cy="3997637"/>
          </a:xfrm>
          <a:prstGeom prst="rect">
            <a:avLst/>
          </a:prstGeom>
        </p:spPr>
      </p:pic>
    </p:spTree>
    <p:extLst>
      <p:ext uri="{BB962C8B-B14F-4D97-AF65-F5344CB8AC3E}">
        <p14:creationId xmlns:p14="http://schemas.microsoft.com/office/powerpoint/2010/main" val="36405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CB7237-0791-FCEE-98C0-4C0D198FA667}"/>
              </a:ext>
            </a:extLst>
          </p:cNvPr>
          <p:cNvSpPr>
            <a:spLocks noGrp="1"/>
          </p:cNvSpPr>
          <p:nvPr>
            <p:ph type="title"/>
          </p:nvPr>
        </p:nvSpPr>
        <p:spPr>
          <a:xfrm>
            <a:off x="524741" y="620392"/>
            <a:ext cx="3808268" cy="5504688"/>
          </a:xfrm>
        </p:spPr>
        <p:txBody>
          <a:bodyPr>
            <a:normAutofit/>
          </a:bodyPr>
          <a:lstStyle/>
          <a:p>
            <a:r>
              <a:rPr lang="en-US" sz="6000">
                <a:solidFill>
                  <a:schemeClr val="bg1"/>
                </a:solidFill>
                <a:cs typeface="Calibri Light"/>
              </a:rPr>
              <a:t>Problem</a:t>
            </a:r>
          </a:p>
        </p:txBody>
      </p:sp>
      <p:graphicFrame>
        <p:nvGraphicFramePr>
          <p:cNvPr id="5" name="Content Placeholder 2">
            <a:extLst>
              <a:ext uri="{FF2B5EF4-FFF2-40B4-BE49-F238E27FC236}">
                <a16:creationId xmlns:a16="http://schemas.microsoft.com/office/drawing/2014/main" id="{E992583C-D754-7302-EBDC-8B0B157C70A2}"/>
              </a:ext>
            </a:extLst>
          </p:cNvPr>
          <p:cNvGraphicFramePr>
            <a:graphicFrameLocks noGrp="1"/>
          </p:cNvGraphicFramePr>
          <p:nvPr>
            <p:ph idx="1"/>
            <p:extLst>
              <p:ext uri="{D42A27DB-BD31-4B8C-83A1-F6EECF244321}">
                <p14:modId xmlns:p14="http://schemas.microsoft.com/office/powerpoint/2010/main" val="279658381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44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13AC62-A8B5-2225-D670-F71914BD743C}"/>
              </a:ext>
            </a:extLst>
          </p:cNvPr>
          <p:cNvSpPr>
            <a:spLocks noGrp="1"/>
          </p:cNvSpPr>
          <p:nvPr>
            <p:ph type="title"/>
          </p:nvPr>
        </p:nvSpPr>
        <p:spPr>
          <a:xfrm>
            <a:off x="524741" y="620392"/>
            <a:ext cx="3808268" cy="5504688"/>
          </a:xfrm>
        </p:spPr>
        <p:txBody>
          <a:bodyPr>
            <a:normAutofit/>
          </a:bodyPr>
          <a:lstStyle/>
          <a:p>
            <a:r>
              <a:rPr lang="en-US" sz="6000">
                <a:solidFill>
                  <a:schemeClr val="bg1"/>
                </a:solidFill>
                <a:cs typeface="Calibri Light"/>
              </a:rPr>
              <a:t>Solution</a:t>
            </a: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89C93605-F382-764A-1170-C061EC9315ED}"/>
              </a:ext>
            </a:extLst>
          </p:cNvPr>
          <p:cNvGraphicFramePr>
            <a:graphicFrameLocks noGrp="1"/>
          </p:cNvGraphicFramePr>
          <p:nvPr>
            <p:ph idx="1"/>
            <p:extLst>
              <p:ext uri="{D42A27DB-BD31-4B8C-83A1-F6EECF244321}">
                <p14:modId xmlns:p14="http://schemas.microsoft.com/office/powerpoint/2010/main" val="417535292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19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24">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006D1B-13FB-63A3-14A0-223AE2573D2D}"/>
              </a:ext>
            </a:extLst>
          </p:cNvPr>
          <p:cNvSpPr>
            <a:spLocks noGrp="1"/>
          </p:cNvSpPr>
          <p:nvPr>
            <p:ph type="title"/>
          </p:nvPr>
        </p:nvSpPr>
        <p:spPr>
          <a:xfrm>
            <a:off x="804672" y="3993681"/>
            <a:ext cx="4057840" cy="2249424"/>
          </a:xfrm>
        </p:spPr>
        <p:txBody>
          <a:bodyPr vert="horz" lIns="91440" tIns="45720" rIns="91440" bIns="45720" rtlCol="0" anchor="t">
            <a:normAutofit/>
          </a:bodyPr>
          <a:lstStyle/>
          <a:p>
            <a:r>
              <a:rPr lang="en-US" altLang="zh-TW" sz="5400" dirty="0"/>
              <a:t>Console Mode</a:t>
            </a:r>
            <a:endParaRPr lang="en-US" sz="5400" dirty="0"/>
          </a:p>
        </p:txBody>
      </p:sp>
      <p:pic>
        <p:nvPicPr>
          <p:cNvPr id="7" name="Picture 6" descr="Text&#10;&#10;Description automatically generated">
            <a:extLst>
              <a:ext uri="{FF2B5EF4-FFF2-40B4-BE49-F238E27FC236}">
                <a16:creationId xmlns:a16="http://schemas.microsoft.com/office/drawing/2014/main" id="{C34F37A1-9A01-114A-274A-C470D60AB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484" y="3937512"/>
            <a:ext cx="4804066" cy="2688010"/>
          </a:xfrm>
          <a:prstGeom prst="rect">
            <a:avLst/>
          </a:prstGeom>
        </p:spPr>
      </p:pic>
      <p:pic>
        <p:nvPicPr>
          <p:cNvPr id="9" name="Picture 8" descr="Text&#10;&#10;Description automatically generated">
            <a:extLst>
              <a:ext uri="{FF2B5EF4-FFF2-40B4-BE49-F238E27FC236}">
                <a16:creationId xmlns:a16="http://schemas.microsoft.com/office/drawing/2014/main" id="{4812F3F0-5497-0B8D-A4C5-0FC1A0DD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05" y="644905"/>
            <a:ext cx="4446183" cy="2783856"/>
          </a:xfrm>
          <a:prstGeom prst="rect">
            <a:avLst/>
          </a:prstGeom>
        </p:spPr>
      </p:pic>
      <p:sp>
        <p:nvSpPr>
          <p:cNvPr id="11" name="TextBox 10">
            <a:extLst>
              <a:ext uri="{FF2B5EF4-FFF2-40B4-BE49-F238E27FC236}">
                <a16:creationId xmlns:a16="http://schemas.microsoft.com/office/drawing/2014/main" id="{F64DC5A6-633C-D395-CF0E-0C4C27AE430F}"/>
              </a:ext>
            </a:extLst>
          </p:cNvPr>
          <p:cNvSpPr txBox="1"/>
          <p:nvPr/>
        </p:nvSpPr>
        <p:spPr>
          <a:xfrm>
            <a:off x="5927845" y="205864"/>
            <a:ext cx="2084803" cy="369332"/>
          </a:xfrm>
          <a:prstGeom prst="rect">
            <a:avLst/>
          </a:prstGeom>
          <a:noFill/>
        </p:spPr>
        <p:txBody>
          <a:bodyPr wrap="square" rtlCol="0">
            <a:spAutoFit/>
          </a:bodyPr>
          <a:lstStyle/>
          <a:p>
            <a:r>
              <a:rPr lang="en-US" altLang="zh-TW" dirty="0">
                <a:solidFill>
                  <a:schemeClr val="bg1"/>
                </a:solidFill>
              </a:rPr>
              <a:t>Choose</a:t>
            </a:r>
            <a:r>
              <a:rPr lang="zh-TW" altLang="en-US" dirty="0">
                <a:solidFill>
                  <a:schemeClr val="bg1"/>
                </a:solidFill>
              </a:rPr>
              <a:t> </a:t>
            </a:r>
            <a:r>
              <a:rPr lang="en-US" altLang="zh-TW" dirty="0">
                <a:solidFill>
                  <a:schemeClr val="bg1"/>
                </a:solidFill>
              </a:rPr>
              <a:t>Query</a:t>
            </a:r>
            <a:endParaRPr lang="en-US" dirty="0">
              <a:solidFill>
                <a:schemeClr val="bg1"/>
              </a:solidFill>
            </a:endParaRPr>
          </a:p>
        </p:txBody>
      </p:sp>
      <p:sp>
        <p:nvSpPr>
          <p:cNvPr id="13" name="TextBox 12">
            <a:extLst>
              <a:ext uri="{FF2B5EF4-FFF2-40B4-BE49-F238E27FC236}">
                <a16:creationId xmlns:a16="http://schemas.microsoft.com/office/drawing/2014/main" id="{DC2EB9B0-401C-E9D0-5614-22BEDE011038}"/>
              </a:ext>
            </a:extLst>
          </p:cNvPr>
          <p:cNvSpPr txBox="1"/>
          <p:nvPr/>
        </p:nvSpPr>
        <p:spPr>
          <a:xfrm>
            <a:off x="7173394" y="3531932"/>
            <a:ext cx="2084803" cy="369332"/>
          </a:xfrm>
          <a:prstGeom prst="rect">
            <a:avLst/>
          </a:prstGeom>
          <a:noFill/>
        </p:spPr>
        <p:txBody>
          <a:bodyPr wrap="square" rtlCol="0">
            <a:spAutoFit/>
          </a:bodyPr>
          <a:lstStyle/>
          <a:p>
            <a:r>
              <a:rPr lang="en-US" altLang="zh-TW" dirty="0">
                <a:solidFill>
                  <a:schemeClr val="bg1"/>
                </a:solidFill>
              </a:rPr>
              <a:t>Show</a:t>
            </a:r>
            <a:r>
              <a:rPr lang="zh-TW" altLang="en-US" dirty="0">
                <a:solidFill>
                  <a:schemeClr val="bg1"/>
                </a:solidFill>
              </a:rPr>
              <a:t> </a:t>
            </a:r>
            <a:r>
              <a:rPr lang="en-US" altLang="zh-TW" dirty="0">
                <a:solidFill>
                  <a:schemeClr val="bg1"/>
                </a:solidFill>
              </a:rPr>
              <a:t>results</a:t>
            </a:r>
            <a:endParaRPr lang="en-US" dirty="0">
              <a:solidFill>
                <a:schemeClr val="bg1"/>
              </a:solidFill>
            </a:endParaRPr>
          </a:p>
        </p:txBody>
      </p:sp>
    </p:spTree>
    <p:extLst>
      <p:ext uri="{BB962C8B-B14F-4D97-AF65-F5344CB8AC3E}">
        <p14:creationId xmlns:p14="http://schemas.microsoft.com/office/powerpoint/2010/main" val="7650499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C15B2-2781-144F-6D6E-382895BA81B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TW" sz="2600" kern="1200" dirty="0">
                <a:solidFill>
                  <a:srgbClr val="FFFFFF"/>
                </a:solidFill>
                <a:latin typeface="+mj-lt"/>
                <a:ea typeface="+mj-ea"/>
                <a:cs typeface="+mj-cs"/>
              </a:rPr>
              <a:t>GUI</a:t>
            </a:r>
            <a:r>
              <a:rPr lang="zh-TW" altLang="en-US" sz="2600" kern="1200" dirty="0">
                <a:solidFill>
                  <a:srgbClr val="FFFFFF"/>
                </a:solidFill>
                <a:latin typeface="+mj-lt"/>
                <a:ea typeface="+mj-ea"/>
                <a:cs typeface="+mj-cs"/>
              </a:rPr>
              <a:t> </a:t>
            </a:r>
            <a:r>
              <a:rPr lang="en-US" altLang="zh-TW" sz="2600" dirty="0">
                <a:solidFill>
                  <a:srgbClr val="FFFFFF"/>
                </a:solidFill>
              </a:rPr>
              <a:t>Mode</a:t>
            </a:r>
            <a:endParaRPr lang="en-US" sz="2600" kern="1200" dirty="0">
              <a:solidFill>
                <a:srgbClr val="FFFFFF"/>
              </a:solidFill>
              <a:latin typeface="+mj-lt"/>
              <a:ea typeface="+mj-ea"/>
              <a:cs typeface="+mj-cs"/>
            </a:endParaRPr>
          </a:p>
        </p:txBody>
      </p:sp>
      <p:pic>
        <p:nvPicPr>
          <p:cNvPr id="7" name="Content Placeholder 6" descr="Graphical user interface, table&#10;&#10;Description automatically generated">
            <a:extLst>
              <a:ext uri="{FF2B5EF4-FFF2-40B4-BE49-F238E27FC236}">
                <a16:creationId xmlns:a16="http://schemas.microsoft.com/office/drawing/2014/main" id="{3392E465-7A53-75B7-3496-12F38547A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3605" y="938920"/>
            <a:ext cx="7553602" cy="4980159"/>
          </a:xfrm>
        </p:spPr>
      </p:pic>
      <p:sp>
        <p:nvSpPr>
          <p:cNvPr id="9" name="TextBox 8">
            <a:extLst>
              <a:ext uri="{FF2B5EF4-FFF2-40B4-BE49-F238E27FC236}">
                <a16:creationId xmlns:a16="http://schemas.microsoft.com/office/drawing/2014/main" id="{A9748F1E-D5E2-05B1-0134-83D1702B0DBE}"/>
              </a:ext>
            </a:extLst>
          </p:cNvPr>
          <p:cNvSpPr txBox="1"/>
          <p:nvPr/>
        </p:nvSpPr>
        <p:spPr>
          <a:xfrm>
            <a:off x="4324748" y="2843453"/>
            <a:ext cx="823992" cy="523220"/>
          </a:xfrm>
          <a:prstGeom prst="rect">
            <a:avLst/>
          </a:prstGeom>
          <a:noFill/>
        </p:spPr>
        <p:txBody>
          <a:bodyPr wrap="square" rtlCol="0">
            <a:spAutoFit/>
          </a:bodyPr>
          <a:lstStyle/>
          <a:p>
            <a:r>
              <a:rPr lang="en-US" altLang="zh-TW" sz="1400" dirty="0"/>
              <a:t>Record</a:t>
            </a:r>
          </a:p>
          <a:p>
            <a:r>
              <a:rPr lang="en-US" altLang="zh-TW" sz="1400" dirty="0"/>
              <a:t>user</a:t>
            </a:r>
            <a:r>
              <a:rPr lang="zh-TW" altLang="en-US" sz="1400" dirty="0"/>
              <a:t> </a:t>
            </a:r>
            <a:r>
              <a:rPr lang="en-US" altLang="zh-TW" sz="1400" dirty="0"/>
              <a:t>info</a:t>
            </a:r>
            <a:endParaRPr lang="en-US" sz="1400" dirty="0"/>
          </a:p>
        </p:txBody>
      </p:sp>
      <p:sp>
        <p:nvSpPr>
          <p:cNvPr id="10" name="Rectangle 9">
            <a:extLst>
              <a:ext uri="{FF2B5EF4-FFF2-40B4-BE49-F238E27FC236}">
                <a16:creationId xmlns:a16="http://schemas.microsoft.com/office/drawing/2014/main" id="{674E246F-B151-ED2B-87CA-2842F36D24C0}"/>
              </a:ext>
            </a:extLst>
          </p:cNvPr>
          <p:cNvSpPr/>
          <p:nvPr/>
        </p:nvSpPr>
        <p:spPr>
          <a:xfrm>
            <a:off x="4291997" y="2843453"/>
            <a:ext cx="902193" cy="52882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13" name="TextBox 12">
            <a:extLst>
              <a:ext uri="{FF2B5EF4-FFF2-40B4-BE49-F238E27FC236}">
                <a16:creationId xmlns:a16="http://schemas.microsoft.com/office/drawing/2014/main" id="{0D782157-B3A8-1207-25E3-080044BDDA72}"/>
              </a:ext>
            </a:extLst>
          </p:cNvPr>
          <p:cNvSpPr txBox="1"/>
          <p:nvPr/>
        </p:nvSpPr>
        <p:spPr>
          <a:xfrm>
            <a:off x="9238430" y="5909383"/>
            <a:ext cx="1563210" cy="523220"/>
          </a:xfrm>
          <a:prstGeom prst="rect">
            <a:avLst/>
          </a:prstGeom>
          <a:noFill/>
        </p:spPr>
        <p:txBody>
          <a:bodyPr wrap="square" rtlCol="0">
            <a:spAutoFit/>
          </a:bodyPr>
          <a:lstStyle/>
          <a:p>
            <a:r>
              <a:rPr lang="en-US" altLang="zh-TW" sz="1400" dirty="0"/>
              <a:t>Data</a:t>
            </a:r>
            <a:r>
              <a:rPr lang="zh-TW" altLang="en-US" sz="1400" dirty="0"/>
              <a:t> </a:t>
            </a:r>
            <a:r>
              <a:rPr lang="en-US" altLang="zh-TW" sz="1400" dirty="0"/>
              <a:t>can</a:t>
            </a:r>
            <a:r>
              <a:rPr lang="zh-TW" altLang="en-US" sz="1400" dirty="0"/>
              <a:t> </a:t>
            </a:r>
            <a:r>
              <a:rPr lang="en-US" altLang="zh-TW" sz="1400" dirty="0"/>
              <a:t>be</a:t>
            </a:r>
            <a:r>
              <a:rPr lang="zh-TW" altLang="en-US" sz="1400" dirty="0"/>
              <a:t> </a:t>
            </a:r>
            <a:r>
              <a:rPr lang="en-US" altLang="zh-TW" sz="1400" dirty="0"/>
              <a:t>saved</a:t>
            </a:r>
            <a:r>
              <a:rPr lang="zh-TW" altLang="en-US" sz="1400" dirty="0"/>
              <a:t> </a:t>
            </a:r>
            <a:r>
              <a:rPr lang="en-US" altLang="zh-TW" sz="1400" dirty="0"/>
              <a:t>to</a:t>
            </a:r>
            <a:r>
              <a:rPr lang="zh-TW" altLang="en-US" sz="1400" dirty="0"/>
              <a:t> </a:t>
            </a:r>
            <a:r>
              <a:rPr lang="en-US" altLang="zh-TW" sz="1400" dirty="0"/>
              <a:t>csv</a:t>
            </a:r>
            <a:r>
              <a:rPr lang="zh-TW" altLang="en-US" sz="1400" dirty="0"/>
              <a:t> </a:t>
            </a:r>
            <a:r>
              <a:rPr lang="en-US" altLang="zh-TW" sz="1400" dirty="0"/>
              <a:t>file</a:t>
            </a:r>
            <a:endParaRPr lang="en-US" sz="1400" dirty="0"/>
          </a:p>
        </p:txBody>
      </p:sp>
      <p:sp>
        <p:nvSpPr>
          <p:cNvPr id="16" name="Rectangle 15">
            <a:extLst>
              <a:ext uri="{FF2B5EF4-FFF2-40B4-BE49-F238E27FC236}">
                <a16:creationId xmlns:a16="http://schemas.microsoft.com/office/drawing/2014/main" id="{83B24561-7B98-BAA7-7B6D-7388D07BA625}"/>
              </a:ext>
            </a:extLst>
          </p:cNvPr>
          <p:cNvSpPr/>
          <p:nvPr/>
        </p:nvSpPr>
        <p:spPr>
          <a:xfrm>
            <a:off x="9238430" y="5883930"/>
            <a:ext cx="1470483" cy="5486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cxnSp>
        <p:nvCxnSpPr>
          <p:cNvPr id="17" name="Elbow Connector 16">
            <a:extLst>
              <a:ext uri="{FF2B5EF4-FFF2-40B4-BE49-F238E27FC236}">
                <a16:creationId xmlns:a16="http://schemas.microsoft.com/office/drawing/2014/main" id="{139A014B-E6DD-FF05-F9D3-3E7958067610}"/>
              </a:ext>
            </a:extLst>
          </p:cNvPr>
          <p:cNvCxnSpPr>
            <a:cxnSpLocks/>
            <a:stCxn id="16" idx="0"/>
          </p:cNvCxnSpPr>
          <p:nvPr/>
        </p:nvCxnSpPr>
        <p:spPr>
          <a:xfrm rot="5400000" flipH="1" flipV="1">
            <a:off x="10138125" y="5432413"/>
            <a:ext cx="287064" cy="615970"/>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752999-7FB3-2E84-4E79-56CFA9903F77}"/>
              </a:ext>
            </a:extLst>
          </p:cNvPr>
          <p:cNvCxnSpPr>
            <a:cxnSpLocks/>
            <a:stCxn id="10" idx="0"/>
          </p:cNvCxnSpPr>
          <p:nvPr/>
        </p:nvCxnSpPr>
        <p:spPr>
          <a:xfrm flipV="1">
            <a:off x="4743094" y="2657283"/>
            <a:ext cx="0" cy="18617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20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D9C41A0-C38D-A3B8-C8DB-B4FDA183658A}"/>
              </a:ext>
            </a:extLst>
          </p:cNvPr>
          <p:cNvSpPr txBox="1"/>
          <p:nvPr/>
        </p:nvSpPr>
        <p:spPr>
          <a:xfrm>
            <a:off x="202632" y="909679"/>
            <a:ext cx="1477939" cy="1243683"/>
          </a:xfrm>
          <a:prstGeom prst="rect">
            <a:avLst/>
          </a:prstGeom>
        </p:spPr>
        <p:txBody>
          <a:bodyPr vert="horz" lIns="91440" tIns="45720" rIns="91440" bIns="45720" rtlCol="0">
            <a:normAutofit/>
          </a:bodyPr>
          <a:lstStyle/>
          <a:p>
            <a:pPr>
              <a:lnSpc>
                <a:spcPct val="90000"/>
              </a:lnSpc>
              <a:spcAft>
                <a:spcPts val="600"/>
              </a:spcAft>
            </a:pPr>
            <a:r>
              <a:rPr lang="en-US" sz="2000" dirty="0"/>
              <a:t>External Diagram </a:t>
            </a:r>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Diagram&#10;&#10;Description automatically generated">
            <a:extLst>
              <a:ext uri="{FF2B5EF4-FFF2-40B4-BE49-F238E27FC236}">
                <a16:creationId xmlns:a16="http://schemas.microsoft.com/office/drawing/2014/main" id="{692EFC54-675E-20F1-6012-E618E37225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610" b="19399"/>
          <a:stretch/>
        </p:blipFill>
        <p:spPr>
          <a:xfrm>
            <a:off x="1812699" y="755400"/>
            <a:ext cx="8566602" cy="5347199"/>
          </a:xfrm>
          <a:prstGeom prst="rect">
            <a:avLst/>
          </a:prstGeom>
        </p:spPr>
      </p:pic>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82096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305</Words>
  <Application>Microsoft Macintosh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Movie Database  -University Edition- </vt:lpstr>
      <vt:lpstr>Background</vt:lpstr>
      <vt:lpstr>PowerPoint Presentation</vt:lpstr>
      <vt:lpstr>The chart below demonstrates that most of students short-film have just one writer, one producer, and one director per given short film. </vt:lpstr>
      <vt:lpstr>Problem</vt:lpstr>
      <vt:lpstr>Solution</vt:lpstr>
      <vt:lpstr>Console Mode</vt:lpstr>
      <vt:lpstr>GUI Mode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 Yen-Hung</cp:lastModifiedBy>
  <cp:revision>3</cp:revision>
  <dcterms:created xsi:type="dcterms:W3CDTF">2022-11-27T19:58:02Z</dcterms:created>
  <dcterms:modified xsi:type="dcterms:W3CDTF">2022-11-30T20:29:36Z</dcterms:modified>
</cp:coreProperties>
</file>