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72" r:id="rId5"/>
    <p:sldId id="258" r:id="rId6"/>
    <p:sldId id="259" r:id="rId7"/>
    <p:sldId id="263" r:id="rId8"/>
    <p:sldId id="261" r:id="rId9"/>
    <p:sldId id="265" r:id="rId10"/>
    <p:sldId id="266" r:id="rId11"/>
    <p:sldId id="264" r:id="rId12"/>
    <p:sldId id="267" r:id="rId13"/>
    <p:sldId id="262" r:id="rId14"/>
    <p:sldId id="260" r:id="rId15"/>
    <p:sldId id="268" r:id="rId16"/>
    <p:sldId id="271" r:id="rId17"/>
    <p:sldId id="269" r:id="rId18"/>
    <p:sldId id="270" r:id="rId19"/>
    <p:sldId id="273" r:id="rId20"/>
    <p:sldId id="27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C99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536" y="5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EA74EB7-856E-45FD-83F0-5F7C6F3E4372}" type="datetimeFigureOut">
              <a:rPr lang="en-US" altLang="zh-TW"/>
              <a:t>3/7/2023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4886E15-F82A-4596-A46C-375C6D3981E1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C61B0E40-8125-41F8-BB6C-139D8D531A4F}" type="datetimeFigureOut">
              <a:t>2023/3/7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F105DB2-FD3E-441D-8B7E-7AE83ECE27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371601"/>
            <a:ext cx="10462075" cy="1927225"/>
          </a:xfrm>
        </p:spPr>
        <p:txBody>
          <a:bodyPr anchor="b">
            <a:noAutofit/>
          </a:bodyPr>
          <a:lstStyle>
            <a:lvl1pPr>
              <a:defRPr sz="7198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3505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4551-E097-49BE-9930-CD3662618653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162" y="3398521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FAC1-41F5-455A-BE6B-E24B994EB472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600"/>
            <a:ext cx="2742486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802431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1DC-7469-4B0F-A3BD-8805AD001BEC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4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6049-9F33-4D60-82A1-0C08364B115D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2362201"/>
            <a:ext cx="10360501" cy="2200275"/>
          </a:xfrm>
        </p:spPr>
        <p:txBody>
          <a:bodyPr anchor="b">
            <a:normAutofit/>
          </a:bodyPr>
          <a:lstStyle>
            <a:lvl1pPr algn="l">
              <a:defRPr sz="6398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626865"/>
            <a:ext cx="103605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2"/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E9B5-7C64-44AA-841A-795BF7112600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106" y="4599433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9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73352"/>
            <a:ext cx="5383398" cy="471830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3352"/>
            <a:ext cx="5383398" cy="471830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B664-51BD-4949-B358-0AB42F3EEE27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76400"/>
            <a:ext cx="5241195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6" b="0">
                <a:solidFill>
                  <a:schemeClr val="tx2"/>
                </a:solidFill>
              </a:defRPr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438400"/>
            <a:ext cx="5241195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676400"/>
            <a:ext cx="5241195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6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438400"/>
            <a:ext cx="5241195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7B64-6681-4478-B446-FFAD95E50295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0362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C8FB-9DCE-47B4-9ED3-A698DB47945C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6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FFC-AF93-4188-B306-CF4085755C5B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3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080"/>
            <a:ext cx="2852185" cy="1261872"/>
          </a:xfrm>
        </p:spPr>
        <p:txBody>
          <a:bodyPr anchor="b">
            <a:noAutofit/>
          </a:bodyPr>
          <a:lstStyle>
            <a:lvl1pPr algn="l">
              <a:defRPr sz="31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68" y="792080"/>
            <a:ext cx="7618016" cy="5577840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130554"/>
            <a:ext cx="2852185" cy="4243615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4F6F-A34B-4134-B07F-0B7AEE3558A0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188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480"/>
            <a:ext cx="2856163" cy="1264920"/>
          </a:xfrm>
        </p:spPr>
        <p:txBody>
          <a:bodyPr anchor="b">
            <a:normAutofit/>
          </a:bodyPr>
          <a:lstStyle>
            <a:lvl1pPr algn="l">
              <a:defRPr sz="31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487" y="838201"/>
            <a:ext cx="787047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133600"/>
            <a:ext cx="2852185" cy="4242816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E4-117D-4741-843D-6C0EBF24AFD9}" type="datetime1">
              <a:rPr lang="zh-TW" altLang="en-US" smtClean="0"/>
              <a:t>2023/3/7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888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88825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18288"/>
            <a:ext cx="38597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5C35E1B7-E884-4DA9-9BCB-CB82E055F645}" type="datetime1">
              <a:rPr lang="zh-TW" altLang="en-US" smtClean="0"/>
              <a:t>2023/3/7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810" y="18288"/>
            <a:ext cx="5484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18288"/>
            <a:ext cx="142203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6" b="1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925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895" rtl="0" eaLnBrk="1" latinLnBrk="0" hangingPunct="1">
        <a:spcBef>
          <a:spcPct val="0"/>
        </a:spcBef>
        <a:buNone/>
        <a:defRPr sz="5332" kern="1200" spc="-133" baseline="0">
          <a:solidFill>
            <a:schemeClr val="tx2"/>
          </a:solidFill>
          <a:latin typeface="Arial" pitchFamily="34" charset="0"/>
          <a:ea typeface="微軟正黑體" pitchFamily="34" charset="-120"/>
          <a:cs typeface="+mj-cs"/>
        </a:defRPr>
      </a:lvl1pPr>
    </p:titleStyle>
    <p:bodyStyle>
      <a:lvl1pPr marL="243779" indent="-243779" algn="l" defTabSz="1218895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199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1pPr>
      <a:lvl2pPr marL="609448" indent="-243779" algn="l" defTabSz="1218895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6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2pPr>
      <a:lvl3pPr marL="975116" indent="-243779" algn="l" defTabSz="1218895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399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3pPr>
      <a:lvl4pPr marL="1340785" indent="-243779" algn="l" defTabSz="121889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1584564" indent="-182834" algn="l" defTabSz="1218895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66" kern="1200" baseline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1828343" indent="-243779" algn="l" defTabSz="121889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122" indent="-243779" algn="l" defTabSz="121889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5901" indent="-243779" algn="l" defTabSz="121889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59680" indent="-243779" algn="l" defTabSz="121889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nvidia.com/rdp/cudnn-arch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docs.nvidia.com/cuda/cuda-toolkit-release-notes/index.html#id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cap="none" dirty="0"/>
              <a:t>Project-NLP</a:t>
            </a:r>
            <a:endParaRPr lang="zh-TW" sz="6000" cap="none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01924" y="5013176"/>
            <a:ext cx="77768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dirty="0"/>
              <a:t>博三</a:t>
            </a:r>
            <a:r>
              <a:rPr lang="en-US" altLang="zh-TW" sz="3600" dirty="0"/>
              <a:t> </a:t>
            </a:r>
            <a:r>
              <a:rPr lang="zh-TW" altLang="en-US" sz="3600" dirty="0"/>
              <a:t>張書瑀</a:t>
            </a:r>
            <a:endParaRPr lang="en-US" altLang="zh-TW" sz="36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e-mail: jeremychang9@gmail.com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</a:t>
            </a:r>
            <a:r>
              <a:rPr lang="zh-TW" altLang="en-US" dirty="0"/>
              <a:t>和</a:t>
            </a:r>
            <a:r>
              <a:rPr lang="en-US" altLang="zh-TW" dirty="0" err="1"/>
              <a:t>cuDNN</a:t>
            </a:r>
            <a:r>
              <a:rPr lang="zh-TW" altLang="en-US" dirty="0"/>
              <a:t>安裝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10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cuDNN</a:t>
            </a:r>
            <a:r>
              <a:rPr lang="en-US" altLang="zh-TW" dirty="0"/>
              <a:t> </a:t>
            </a:r>
            <a:r>
              <a:rPr lang="zh-TW" altLang="en-US" dirty="0"/>
              <a:t>下載</a:t>
            </a:r>
            <a:r>
              <a:rPr lang="en-US" altLang="zh-TW" dirty="0"/>
              <a:t>: </a:t>
            </a:r>
            <a:r>
              <a:rPr lang="en-US" altLang="zh-TW" sz="2000" dirty="0">
                <a:hlinkClick r:id="rId2"/>
              </a:rPr>
              <a:t>https://developer.nvidia.com/rdp/cudnn-archive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3200" dirty="0"/>
          </a:p>
          <a:p>
            <a:r>
              <a:rPr lang="zh-TW" altLang="en-US" sz="3200" dirty="0"/>
              <a:t>下載需要加入會員並加入</a:t>
            </a:r>
            <a:r>
              <a:rPr lang="en-US" altLang="zh-TW" sz="3200" dirty="0"/>
              <a:t>NVIDIA</a:t>
            </a:r>
            <a:r>
              <a:rPr lang="zh-TW" altLang="en-US" sz="3200" dirty="0"/>
              <a:t> </a:t>
            </a:r>
            <a:r>
              <a:rPr lang="en-US" altLang="zh-TW" sz="3200" dirty="0"/>
              <a:t>Developer Program</a:t>
            </a:r>
          </a:p>
          <a:p>
            <a:endParaRPr lang="en-US" altLang="zh-TW" sz="3200" dirty="0"/>
          </a:p>
          <a:p>
            <a:r>
              <a:rPr lang="zh-TW" altLang="en-US" sz="3200" dirty="0"/>
              <a:t>解壓縮後，把所有檔案複製到</a:t>
            </a:r>
            <a:r>
              <a:rPr lang="en-US" altLang="zh-TW" sz="3200" dirty="0"/>
              <a:t>CUDA</a:t>
            </a:r>
            <a:r>
              <a:rPr lang="zh-TW" altLang="en-US" sz="3200" dirty="0"/>
              <a:t>安裝資料夾底下</a:t>
            </a:r>
            <a:endParaRPr lang="en-US" altLang="zh-TW" sz="3200" dirty="0"/>
          </a:p>
          <a:p>
            <a:pPr lvl="1"/>
            <a:r>
              <a:rPr lang="zh-TW" altLang="en-US" dirty="0"/>
              <a:t>把 </a:t>
            </a:r>
            <a:r>
              <a:rPr lang="en-US" altLang="zh-TW" dirty="0"/>
              <a:t>..\bin\cudnn64_7.dll </a:t>
            </a:r>
            <a:r>
              <a:rPr lang="zh-TW" altLang="en-US" dirty="0"/>
              <a:t>複製到 </a:t>
            </a:r>
            <a:r>
              <a:rPr lang="en-US" altLang="zh-TW" dirty="0"/>
              <a:t>C:\Program Files\NVIDIA GPU Computing Toolkit\CUDA\v12.0\bin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BFDBD61-41A3-BFB9-EB60-4F5F1D951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" t="18492" r="61225" b="76674"/>
          <a:stretch/>
        </p:blipFill>
        <p:spPr>
          <a:xfrm>
            <a:off x="981844" y="2420888"/>
            <a:ext cx="6899143" cy="50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1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</a:t>
            </a:r>
            <a:r>
              <a:rPr lang="zh-TW" altLang="en-US" dirty="0"/>
              <a:t>和</a:t>
            </a:r>
            <a:r>
              <a:rPr lang="en-US" altLang="zh-TW" dirty="0" err="1"/>
              <a:t>cuDNN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完成上述所有步驟後，到</a:t>
            </a:r>
            <a:r>
              <a:rPr lang="en-US" altLang="zh-TW" dirty="0"/>
              <a:t>Anaconda Prompt</a:t>
            </a:r>
            <a:r>
              <a:rPr lang="zh-TW" altLang="en-US" dirty="0"/>
              <a:t>測試是否安裝成功，顯示</a:t>
            </a:r>
            <a:r>
              <a:rPr lang="en-US" altLang="zh-TW" dirty="0"/>
              <a:t>True</a:t>
            </a:r>
            <a:r>
              <a:rPr lang="zh-TW" altLang="en-US" dirty="0"/>
              <a:t>即安裝成功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510" t="5889" r="44683" b="62603"/>
          <a:stretch/>
        </p:blipFill>
        <p:spPr>
          <a:xfrm>
            <a:off x="617072" y="2739544"/>
            <a:ext cx="10962312" cy="3824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63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必要套件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 err="1"/>
              <a:t>sklearn</a:t>
            </a:r>
            <a:r>
              <a:rPr lang="en-US" altLang="zh-TW" dirty="0"/>
              <a:t>, </a:t>
            </a:r>
            <a:r>
              <a:rPr lang="en-US" altLang="zh-TW" dirty="0" err="1"/>
              <a:t>matplotlib</a:t>
            </a:r>
            <a:r>
              <a:rPr lang="en-US" altLang="zh-TW" dirty="0"/>
              <a:t>:</a:t>
            </a:r>
            <a:r>
              <a:rPr lang="zh-TW" altLang="en-US" dirty="0"/>
              <a:t> 資料處理</a:t>
            </a:r>
            <a:endParaRPr lang="en-US" altLang="zh-TW" dirty="0"/>
          </a:p>
          <a:p>
            <a:pPr lvl="1"/>
            <a:r>
              <a:rPr lang="en-US" altLang="zh-TW" dirty="0" err="1"/>
              <a:t>Pytorch</a:t>
            </a:r>
            <a:r>
              <a:rPr lang="en-US" altLang="zh-TW" dirty="0"/>
              <a:t>, transformer: </a:t>
            </a:r>
            <a:r>
              <a:rPr lang="zh-TW" altLang="en-US" dirty="0"/>
              <a:t>模型訓練和載入</a:t>
            </a:r>
            <a:endParaRPr lang="en-US" altLang="zh-TW" dirty="0"/>
          </a:p>
          <a:p>
            <a:r>
              <a:rPr lang="en-US" altLang="zh-TW" u="sng" dirty="0" err="1"/>
              <a:t>conda</a:t>
            </a:r>
            <a:r>
              <a:rPr lang="en-US" altLang="zh-TW" u="sng" dirty="0"/>
              <a:t> install</a:t>
            </a:r>
            <a:r>
              <a:rPr lang="zh-TW" altLang="en-US" u="sng" dirty="0"/>
              <a:t> </a:t>
            </a:r>
            <a:r>
              <a:rPr lang="en-US" altLang="zh-TW" u="sng" dirty="0"/>
              <a:t>[</a:t>
            </a:r>
            <a:r>
              <a:rPr lang="zh-TW" altLang="en-US" u="sng" dirty="0"/>
              <a:t>套件名稱</a:t>
            </a:r>
            <a:r>
              <a:rPr lang="en-US" altLang="zh-TW" u="sng" dirty="0"/>
              <a:t>]</a:t>
            </a:r>
            <a:r>
              <a:rPr lang="en-US" altLang="zh-TW" dirty="0"/>
              <a:t> or</a:t>
            </a:r>
            <a:r>
              <a:rPr lang="zh-TW" altLang="en-US" dirty="0"/>
              <a:t> </a:t>
            </a:r>
            <a:r>
              <a:rPr lang="en-US" altLang="zh-TW" u="sng" dirty="0"/>
              <a:t>pip install [</a:t>
            </a:r>
            <a:r>
              <a:rPr lang="zh-TW" altLang="en-US" u="sng" dirty="0"/>
              <a:t>套件名稱</a:t>
            </a:r>
            <a:r>
              <a:rPr lang="en-US" altLang="zh-TW" u="sng" dirty="0"/>
              <a:t>] 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torchvision</a:t>
            </a:r>
            <a:r>
              <a:rPr lang="en-US" altLang="zh-TW" dirty="0"/>
              <a:t> </a:t>
            </a:r>
            <a:r>
              <a:rPr lang="en-US" altLang="zh-TW" dirty="0" err="1"/>
              <a:t>torchaudio</a:t>
            </a:r>
            <a:r>
              <a:rPr lang="en-US" altLang="zh-TW" dirty="0"/>
              <a:t> </a:t>
            </a:r>
            <a:r>
              <a:rPr lang="en-US" altLang="zh-TW" dirty="0" err="1"/>
              <a:t>pytorch-cuda</a:t>
            </a:r>
            <a:r>
              <a:rPr lang="en-US" altLang="zh-TW" dirty="0"/>
              <a:t>=11.7 -c </a:t>
            </a:r>
            <a:r>
              <a:rPr lang="en-US" altLang="zh-TW" dirty="0" err="1"/>
              <a:t>pytorch</a:t>
            </a:r>
            <a:r>
              <a:rPr lang="en-US" altLang="zh-TW" dirty="0"/>
              <a:t> -c </a:t>
            </a:r>
            <a:r>
              <a:rPr lang="en-US" altLang="zh-TW" dirty="0" err="1"/>
              <a:t>nvidia</a:t>
            </a:r>
            <a:endParaRPr lang="en-US" altLang="zh-TW" dirty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transformers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scikit-learn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matplotlib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303402A-3F0A-A594-876C-182FAEA48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8" t="59160" r="52148" b="36639"/>
          <a:stretch/>
        </p:blipFill>
        <p:spPr>
          <a:xfrm>
            <a:off x="3790156" y="6093296"/>
            <a:ext cx="8208885" cy="576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8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conda</a:t>
            </a:r>
            <a:r>
              <a:rPr lang="en-US" altLang="zh-TW" dirty="0"/>
              <a:t> install</a:t>
            </a:r>
            <a:r>
              <a:rPr lang="zh-TW" altLang="en-US" dirty="0"/>
              <a:t>和</a:t>
            </a:r>
            <a:r>
              <a:rPr lang="en-US" altLang="zh-TW" dirty="0"/>
              <a:t>pip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r>
              <a:rPr lang="zh-TW" altLang="en-US" dirty="0"/>
              <a:t>的差異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conda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r>
              <a:rPr lang="zh-TW" altLang="en-US" dirty="0"/>
              <a:t>相對嚴謹，會同時檢查並安裝依賴套件</a:t>
            </a:r>
            <a:endParaRPr lang="en-US" altLang="zh-TW" dirty="0"/>
          </a:p>
          <a:p>
            <a:pPr lvl="1"/>
            <a:r>
              <a:rPr lang="en-US" altLang="zh-TW" dirty="0"/>
              <a:t>pip install</a:t>
            </a:r>
            <a:r>
              <a:rPr lang="zh-TW" altLang="en-US" dirty="0"/>
              <a:t>相對靈活，方便安裝，</a:t>
            </a:r>
            <a:r>
              <a:rPr lang="en-US" altLang="zh-TW" dirty="0" err="1"/>
              <a:t>conda</a:t>
            </a:r>
            <a:r>
              <a:rPr lang="zh-TW" altLang="en-US" dirty="0"/>
              <a:t>裝不起來可用</a:t>
            </a:r>
            <a:endParaRPr lang="en-US" altLang="zh-TW" dirty="0"/>
          </a:p>
          <a:p>
            <a:pPr lvl="1"/>
            <a:r>
              <a:rPr lang="zh-TW" altLang="en-US" dirty="0"/>
              <a:t>兩者混用時，有時會出現衝突，建議</a:t>
            </a:r>
            <a:r>
              <a:rPr lang="en-US" altLang="zh-TW" dirty="0" err="1"/>
              <a:t>conda</a:t>
            </a:r>
            <a:r>
              <a:rPr lang="zh-TW" altLang="en-US" dirty="0"/>
              <a:t>起手</a:t>
            </a:r>
            <a:endParaRPr lang="en-US" altLang="zh-TW" dirty="0"/>
          </a:p>
          <a:p>
            <a:pPr lvl="1"/>
            <a:r>
              <a:rPr lang="zh-TW" altLang="en-US" dirty="0"/>
              <a:t>安裝套件時，可以先去套件官網查詢具體安裝指令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其他常用指令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list:</a:t>
            </a:r>
            <a:r>
              <a:rPr lang="zh-TW" altLang="en-US" dirty="0"/>
              <a:t>顯示所有該環境下的安裝套件</a:t>
            </a:r>
            <a:endParaRPr lang="en-US" altLang="zh-TW" dirty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uninstall [</a:t>
            </a:r>
            <a:r>
              <a:rPr lang="zh-TW" altLang="en-US" dirty="0"/>
              <a:t>套件名稱</a:t>
            </a:r>
            <a:r>
              <a:rPr lang="en-US" altLang="zh-TW" dirty="0"/>
              <a:t>]:</a:t>
            </a:r>
            <a:r>
              <a:rPr lang="zh-TW" altLang="en-US" dirty="0"/>
              <a:t> 卸載套件</a:t>
            </a:r>
            <a:endParaRPr lang="en-US" altLang="zh-TW" dirty="0"/>
          </a:p>
          <a:p>
            <a:pPr lvl="1"/>
            <a:r>
              <a:rPr lang="en-US" altLang="zh-TW" dirty="0" err="1"/>
              <a:t>nvidia-smi</a:t>
            </a:r>
            <a:r>
              <a:rPr lang="en-US" altLang="zh-TW" dirty="0"/>
              <a:t>:</a:t>
            </a:r>
            <a:r>
              <a:rPr lang="zh-TW" altLang="en-US" dirty="0"/>
              <a:t> 查看顯示卡運行狀況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6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320EF7-3528-963D-EADD-0214BD3C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C548FAD-E994-1231-DD5D-E7193B08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Task: Sentiment Analysis</a:t>
            </a:r>
          </a:p>
          <a:p>
            <a:endParaRPr lang="en-US" altLang="zh-TW" dirty="0"/>
          </a:p>
          <a:p>
            <a:r>
              <a:rPr lang="en-US" altLang="zh-TW" dirty="0"/>
              <a:t>Dataset: Stanford Sentiment Treebank 5</a:t>
            </a:r>
          </a:p>
          <a:p>
            <a:pPr lvl="1"/>
            <a:r>
              <a:rPr lang="en-US" altLang="zh-TW" dirty="0"/>
              <a:t>5 labels: very positive, positive, neutral, negative, very negative</a:t>
            </a:r>
          </a:p>
          <a:p>
            <a:endParaRPr lang="en-US" altLang="zh-TW" dirty="0"/>
          </a:p>
          <a:p>
            <a:r>
              <a:rPr lang="en-US" altLang="zh-TW" dirty="0"/>
              <a:t>Model: BERT-tiny (</a:t>
            </a:r>
            <a:r>
              <a:rPr lang="zh-TW" altLang="en-US" dirty="0"/>
              <a:t>如果你的顯示卡記憶體夠大可換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BERT-tiny accuracy: 34.6%</a:t>
            </a:r>
          </a:p>
          <a:p>
            <a:pPr lvl="1"/>
            <a:r>
              <a:rPr lang="en-US" altLang="zh-TW" dirty="0"/>
              <a:t>BERT-base accuracy: 57.6% (SOTA: 59.8%)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6DE1434-CA78-CA94-9FBA-1914781F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EFD8B3-FF0C-9264-291E-66D365C0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8FF753E-B908-0AD6-9DE9-67F72114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cd </a:t>
            </a:r>
            <a:r>
              <a:rPr lang="zh-TW" altLang="en-US" dirty="0"/>
              <a:t>指令，從目前的目錄移動至其他目錄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啟動虛擬環境</a:t>
            </a:r>
            <a:endParaRPr lang="en-US" altLang="zh-TW" dirty="0"/>
          </a:p>
          <a:p>
            <a:r>
              <a:rPr lang="zh-TW" altLang="en-US" dirty="0"/>
              <a:t>輸入程式指令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2C665EAD-A40C-C219-6D74-8BD8A7E2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F516AB-2E18-25A7-E868-74F2D4BE1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1" t="21644" r="57680" b="60502"/>
          <a:stretch/>
        </p:blipFill>
        <p:spPr>
          <a:xfrm>
            <a:off x="3286102" y="2420888"/>
            <a:ext cx="561662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00CF0E-05E1-F4A5-DE59-B363757B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8ED013A-52B0-7108-3545-B9155FB5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程式指令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dirty="0"/>
              <a:t>Windows: </a:t>
            </a:r>
            <a:r>
              <a:rPr lang="en-US" altLang="zh-TW" sz="1600" dirty="0"/>
              <a:t>set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CUDA_VISIBLE_DEVICES=0 &amp; python run_sst5_bert.py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–train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train_file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data/SST-5/split/train_sentence.txt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train_label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data/SST-5/split/train_label_.txt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valid_file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data/SST-5/split/val_sentence.txt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valid_label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data/SST-5/split/val_label_.txt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output_dir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bert_epoch10 –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num_train_epochs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 10</a:t>
            </a:r>
            <a:endParaRPr lang="en-US" altLang="zh-TW" sz="2400" dirty="0"/>
          </a:p>
          <a:p>
            <a:pPr lvl="1"/>
            <a:r>
              <a:rPr lang="en-US" altLang="zh-TW" sz="2400" dirty="0"/>
              <a:t>Linux: </a:t>
            </a:r>
            <a:r>
              <a:rPr lang="en-US" altLang="zh-TW" sz="1600" dirty="0"/>
              <a:t>CUDA_VISIBLE_DEVICES=0 python3 run_sst5_bert.py --train --</a:t>
            </a:r>
            <a:r>
              <a:rPr lang="en-US" altLang="zh-TW" sz="1600" dirty="0" err="1"/>
              <a:t>train_file</a:t>
            </a:r>
            <a:r>
              <a:rPr lang="en-US" altLang="zh-TW" sz="1600" dirty="0"/>
              <a:t> data/SST-5/split/train_sentence.txt --</a:t>
            </a:r>
            <a:r>
              <a:rPr lang="en-US" altLang="zh-TW" sz="1600" dirty="0" err="1"/>
              <a:t>train_label</a:t>
            </a:r>
            <a:r>
              <a:rPr lang="en-US" altLang="zh-TW" sz="1600" dirty="0"/>
              <a:t> data/SST-5/split/train_label_.txt --</a:t>
            </a:r>
            <a:r>
              <a:rPr lang="en-US" altLang="zh-TW" sz="1600" dirty="0" err="1"/>
              <a:t>valid_file</a:t>
            </a:r>
            <a:r>
              <a:rPr lang="en-US" altLang="zh-TW" sz="1600" dirty="0"/>
              <a:t> data/SST-5/split/val_sentence.txt --</a:t>
            </a:r>
            <a:r>
              <a:rPr lang="en-US" altLang="zh-TW" sz="1600" dirty="0" err="1"/>
              <a:t>valid_label</a:t>
            </a:r>
            <a:r>
              <a:rPr lang="en-US" altLang="zh-TW" sz="1600" dirty="0"/>
              <a:t> data/SST-5/split/val_label_.txt --</a:t>
            </a:r>
            <a:r>
              <a:rPr lang="en-US" altLang="zh-TW" sz="1600" dirty="0" err="1"/>
              <a:t>output_dir</a:t>
            </a:r>
            <a:r>
              <a:rPr lang="en-US" altLang="zh-TW" sz="1600" dirty="0"/>
              <a:t> bert_epoch10 --</a:t>
            </a:r>
            <a:r>
              <a:rPr lang="en-US" altLang="zh-TW" sz="1600" dirty="0" err="1"/>
              <a:t>num_train_epochs</a:t>
            </a:r>
            <a:r>
              <a:rPr lang="en-US" altLang="zh-TW" sz="1600" dirty="0"/>
              <a:t> 10</a:t>
            </a:r>
          </a:p>
          <a:p>
            <a:pPr lvl="1"/>
            <a:endParaRPr lang="en-US" altLang="zh-TW" sz="1600" dirty="0"/>
          </a:p>
          <a:p>
            <a:endParaRPr lang="en-US" altLang="zh-TW" sz="32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F275078-55A9-1183-4856-0F240D67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3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0E933F-A118-D303-F8FB-B5535E8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F42A8393-0D03-0077-7D7C-5AAF4178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36" t="18305" r="1828" b="12298"/>
          <a:stretch/>
        </p:blipFill>
        <p:spPr>
          <a:xfrm>
            <a:off x="1551168" y="1524000"/>
            <a:ext cx="9086489" cy="514536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30E49CE-4F54-9600-CE24-1EA54ED6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測試資料將於</a:t>
            </a:r>
            <a:r>
              <a:rPr lang="en-US" altLang="zh-TW" dirty="0"/>
              <a:t>Project</a:t>
            </a:r>
            <a:r>
              <a:rPr lang="zh-TW" altLang="en-US" dirty="0"/>
              <a:t>繳交日下午</a:t>
            </a:r>
            <a:r>
              <a:rPr lang="en-US" altLang="zh-TW" dirty="0"/>
              <a:t>2:00</a:t>
            </a:r>
            <a:r>
              <a:rPr lang="zh-TW" altLang="en-US" dirty="0"/>
              <a:t>公告</a:t>
            </a:r>
          </a:p>
          <a:p>
            <a:r>
              <a:rPr lang="zh-TW" altLang="en-US" dirty="0"/>
              <a:t>把下載的測試資料</a:t>
            </a:r>
            <a:r>
              <a:rPr lang="en-US" altLang="zh-TW" dirty="0"/>
              <a:t>txt</a:t>
            </a:r>
            <a:r>
              <a:rPr lang="zh-TW" altLang="en-US" dirty="0"/>
              <a:t>放入”</a:t>
            </a:r>
            <a:r>
              <a:rPr lang="en-US" altLang="zh-TW" dirty="0"/>
              <a:t>data/SST-5/split”</a:t>
            </a:r>
            <a:r>
              <a:rPr lang="zh-TW" altLang="en-US" dirty="0"/>
              <a:t>資料夾</a:t>
            </a:r>
          </a:p>
          <a:p>
            <a:endParaRPr lang="zh-TW" altLang="en-US" dirty="0"/>
          </a:p>
          <a:p>
            <a:r>
              <a:rPr lang="zh-TW" altLang="en-US" dirty="0"/>
              <a:t>執行程式</a:t>
            </a:r>
            <a:r>
              <a:rPr lang="en-US" altLang="zh-TW" dirty="0"/>
              <a:t>:</a:t>
            </a:r>
          </a:p>
          <a:p>
            <a:pPr lvl="1"/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n-cs"/>
              </a:rPr>
              <a:t>Linux: </a:t>
            </a:r>
            <a:r>
              <a:rPr lang="en-US" altLang="zh-TW" sz="1600" dirty="0"/>
              <a:t>CUDA_VISIBLE_DEVICES=0 python3 run_sst5_bert.py --test --</a:t>
            </a:r>
            <a:r>
              <a:rPr lang="en-US" altLang="zh-TW" sz="1600" dirty="0" err="1"/>
              <a:t>test_file</a:t>
            </a:r>
            <a:r>
              <a:rPr lang="en-US" altLang="zh-TW" sz="1600" dirty="0"/>
              <a:t> data/SST-5/split/test_sentence.txt --</a:t>
            </a:r>
            <a:r>
              <a:rPr lang="en-US" altLang="zh-TW" sz="1600" dirty="0" err="1"/>
              <a:t>test_label</a:t>
            </a:r>
            <a:r>
              <a:rPr lang="en-US" altLang="zh-TW" sz="1600" dirty="0"/>
              <a:t> data/SST-5/split/test_label_.txt --</a:t>
            </a:r>
            <a:r>
              <a:rPr lang="en-US" altLang="zh-TW" sz="1600" dirty="0" err="1"/>
              <a:t>output_dir</a:t>
            </a:r>
            <a:r>
              <a:rPr lang="en-US" altLang="zh-TW" sz="1600" dirty="0"/>
              <a:t> bert_epoch10 --</a:t>
            </a:r>
            <a:r>
              <a:rPr lang="en-US" altLang="zh-TW" sz="1600" dirty="0" err="1"/>
              <a:t>load_model</a:t>
            </a:r>
            <a:r>
              <a:rPr lang="en-US" altLang="zh-TW" sz="1600" dirty="0"/>
              <a:t> ./bert_epoch10/</a:t>
            </a:r>
            <a:r>
              <a:rPr lang="en-US" altLang="zh-TW" sz="1600" dirty="0" err="1"/>
              <a:t>bert_model</a:t>
            </a:r>
            <a:r>
              <a:rPr lang="en-US" altLang="zh-TW" sz="1600" dirty="0"/>
              <a:t>/3210pytorch_model.bin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格式</a:t>
            </a:r>
            <a:r>
              <a:rPr lang="en-US" altLang="zh-TW" dirty="0"/>
              <a:t>: Word</a:t>
            </a:r>
            <a:r>
              <a:rPr lang="zh-TW" altLang="en-US" dirty="0"/>
              <a:t>檔案，檔案名稱為學號</a:t>
            </a:r>
            <a:r>
              <a:rPr lang="en-US" altLang="zh-TW" dirty="0"/>
              <a:t>+</a:t>
            </a:r>
            <a:r>
              <a:rPr lang="zh-TW" altLang="en-US" dirty="0"/>
              <a:t>姓名</a:t>
            </a:r>
            <a:r>
              <a:rPr lang="en-US" altLang="zh-TW" dirty="0"/>
              <a:t>+</a:t>
            </a:r>
            <a:r>
              <a:rPr lang="zh-TW" altLang="en-US" dirty="0"/>
              <a:t>作業</a:t>
            </a:r>
            <a:endParaRPr lang="en-US" altLang="zh-TW" dirty="0"/>
          </a:p>
          <a:p>
            <a:pPr lvl="1"/>
            <a:r>
              <a:rPr lang="en-US" altLang="zh-TW" dirty="0"/>
              <a:t>P78094034_</a:t>
            </a:r>
            <a:r>
              <a:rPr lang="zh-TW" altLang="en-US" dirty="0"/>
              <a:t>張書瑀</a:t>
            </a:r>
            <a:r>
              <a:rPr lang="en-US" altLang="zh-TW" dirty="0"/>
              <a:t>_</a:t>
            </a:r>
            <a:r>
              <a:rPr lang="en-US" altLang="zh-TW" dirty="0" err="1"/>
              <a:t>ProjectNLP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請把下列內容進行</a:t>
            </a:r>
            <a:r>
              <a:rPr lang="zh-TW" altLang="en-US" u="sng" dirty="0"/>
              <a:t>截圖</a:t>
            </a:r>
            <a:r>
              <a:rPr lang="zh-TW" altLang="en-US" dirty="0"/>
              <a:t>並</a:t>
            </a:r>
            <a:r>
              <a:rPr lang="zh-TW" altLang="en-US" u="sng" dirty="0"/>
              <a:t>附加文字說明</a:t>
            </a:r>
            <a:endParaRPr lang="en-US" altLang="zh-TW" u="sng" dirty="0"/>
          </a:p>
          <a:p>
            <a:pPr marL="880019" lvl="1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conda</a:t>
            </a:r>
            <a:r>
              <a:rPr lang="en-US" altLang="zh-TW" dirty="0"/>
              <a:t> env list</a:t>
            </a:r>
            <a:r>
              <a:rPr lang="zh-TW" altLang="en-US" dirty="0"/>
              <a:t>指令，顯示已建立之虛擬環境</a:t>
            </a: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conda</a:t>
            </a:r>
            <a:r>
              <a:rPr lang="en-US" altLang="zh-TW" dirty="0"/>
              <a:t> list</a:t>
            </a:r>
            <a:r>
              <a:rPr lang="zh-TW" altLang="en-US" dirty="0"/>
              <a:t>指令，顯示該虛擬環境下的所有安裝套件</a:t>
            </a: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r>
              <a:rPr lang="zh-TW" altLang="en-US" dirty="0"/>
              <a:t>參考投影片</a:t>
            </a:r>
            <a:r>
              <a:rPr lang="en-US" altLang="zh-TW" dirty="0"/>
              <a:t>11</a:t>
            </a:r>
            <a:r>
              <a:rPr lang="zh-TW" altLang="en-US" dirty="0"/>
              <a:t>頁，確認電腦可使用</a:t>
            </a:r>
            <a:r>
              <a:rPr lang="en-US" altLang="zh-TW" dirty="0"/>
              <a:t>CUDA</a:t>
            </a:r>
          </a:p>
          <a:p>
            <a:pPr marL="880019" lvl="1" indent="-514350">
              <a:buFont typeface="+mj-lt"/>
              <a:buAutoNum type="arabicPeriod"/>
            </a:pPr>
            <a:r>
              <a:rPr lang="zh-TW" altLang="en-US" dirty="0"/>
              <a:t>顯示訓練之模型於測試集的準確度表現</a:t>
            </a: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r>
              <a:rPr lang="zh-TW" altLang="en-US" dirty="0"/>
              <a:t>貼上於輸出資料夾</a:t>
            </a:r>
            <a:r>
              <a:rPr lang="en-US" altLang="zh-TW" dirty="0"/>
              <a:t>:”/bert_epoch10/</a:t>
            </a:r>
            <a:r>
              <a:rPr lang="en-US" altLang="zh-TW" dirty="0" err="1"/>
              <a:t>bert_png</a:t>
            </a:r>
            <a:r>
              <a:rPr lang="en-US" altLang="zh-TW" dirty="0"/>
              <a:t>”</a:t>
            </a:r>
            <a:r>
              <a:rPr lang="zh-TW" altLang="en-US" dirty="0"/>
              <a:t>中的訓練過程</a:t>
            </a: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endParaRPr lang="en-US" altLang="zh-TW" dirty="0"/>
          </a:p>
          <a:p>
            <a:pPr marL="880019" lvl="1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Implementation</a:t>
            </a:r>
          </a:p>
          <a:p>
            <a:pPr marL="880019" lvl="1" indent="-514350">
              <a:buFont typeface="+mj-lt"/>
              <a:buAutoNum type="arabicParenR"/>
            </a:pPr>
            <a:r>
              <a:rPr lang="en-US" altLang="zh-TW" dirty="0"/>
              <a:t>Anaconda</a:t>
            </a:r>
            <a:r>
              <a:rPr lang="zh-TW" altLang="en-US" dirty="0"/>
              <a:t>安裝</a:t>
            </a:r>
            <a:endParaRPr lang="en-US" altLang="zh-TW" dirty="0"/>
          </a:p>
          <a:p>
            <a:pPr marL="880019" lvl="1" indent="-514350">
              <a:buFont typeface="+mj-lt"/>
              <a:buAutoNum type="arabicParenR"/>
            </a:pPr>
            <a:r>
              <a:rPr lang="zh-TW" altLang="en-US" dirty="0"/>
              <a:t>虛擬環境建立</a:t>
            </a:r>
            <a:endParaRPr lang="en-US" altLang="zh-TW" dirty="0"/>
          </a:p>
          <a:p>
            <a:pPr marL="880019" lvl="1" indent="-514350">
              <a:buFont typeface="+mj-lt"/>
              <a:buAutoNum type="arabicParenR"/>
            </a:pPr>
            <a:r>
              <a:rPr lang="en-US" altLang="zh-TW" dirty="0"/>
              <a:t>CUDA</a:t>
            </a:r>
            <a:r>
              <a:rPr lang="zh-TW" altLang="en-US" dirty="0"/>
              <a:t>和</a:t>
            </a:r>
            <a:r>
              <a:rPr lang="en-US" altLang="zh-TW" dirty="0" err="1"/>
              <a:t>cuDNN</a:t>
            </a:r>
            <a:r>
              <a:rPr lang="zh-TW" altLang="en-US" dirty="0"/>
              <a:t>安裝</a:t>
            </a:r>
            <a:endParaRPr lang="en-US" altLang="zh-TW" dirty="0"/>
          </a:p>
          <a:p>
            <a:pPr marL="880019" lvl="1" indent="-514350">
              <a:buFont typeface="+mj-lt"/>
              <a:buAutoNum type="arabicParenR"/>
            </a:pPr>
            <a:r>
              <a:rPr lang="zh-TW" altLang="en-US" dirty="0"/>
              <a:t>模型訓練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測試 </a:t>
            </a:r>
            <a:r>
              <a:rPr lang="en-US" altLang="zh-TW" dirty="0"/>
              <a:t>(</a:t>
            </a:r>
            <a:r>
              <a:rPr lang="zh-TW" altLang="en-US" dirty="0"/>
              <a:t>測試資料將於</a:t>
            </a:r>
            <a:r>
              <a:rPr lang="en-US" altLang="zh-TW" dirty="0"/>
              <a:t>Project</a:t>
            </a:r>
            <a:r>
              <a:rPr lang="zh-TW" altLang="en-US" dirty="0"/>
              <a:t>繳交日下午</a:t>
            </a:r>
            <a:r>
              <a:rPr lang="en-US" altLang="zh-TW" dirty="0"/>
              <a:t>2:00</a:t>
            </a:r>
            <a:r>
              <a:rPr lang="zh-TW" altLang="en-US" dirty="0"/>
              <a:t>公告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上傳測試結果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7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6EDA437-9CCA-7E89-2E51-B33A0362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20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7321267E-4EB1-7D5F-6BA3-031EED03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579535"/>
            <a:ext cx="10574910" cy="5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42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Sentiment analysis</a:t>
            </a:r>
            <a:r>
              <a:rPr lang="en-US" altLang="zh-TW" dirty="0"/>
              <a:t> is the process of analyzing online pieces of writing to determine the emotional tone they carry, whether they’re </a:t>
            </a:r>
            <a:r>
              <a:rPr lang="en-US" altLang="zh-TW" b="1" dirty="0"/>
              <a:t>positive, negative, or neutral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An example of social mention with negative sentiment detected by the Brand24 illustrating 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429000"/>
            <a:ext cx="93916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5620" r="1799" b="5819"/>
          <a:stretch/>
        </p:blipFill>
        <p:spPr>
          <a:xfrm>
            <a:off x="1053852" y="3356992"/>
            <a:ext cx="7344816" cy="3305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是一個開源的</a:t>
            </a:r>
            <a:r>
              <a:rPr lang="en-US" altLang="zh-TW" dirty="0"/>
              <a:t>Python</a:t>
            </a:r>
            <a:r>
              <a:rPr lang="zh-TW" altLang="en-US" dirty="0"/>
              <a:t>開發整合平台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https://www.anaconda.com/products/distribution</a:t>
            </a:r>
            <a:endParaRPr lang="en-US" altLang="zh-TW" dirty="0"/>
          </a:p>
          <a:p>
            <a:r>
              <a:rPr lang="zh-TW" altLang="en-US" dirty="0"/>
              <a:t>提供眾多資料科學和機器學習相關套件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04783" y="5589240"/>
            <a:ext cx="1368152" cy="5040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3659740">
            <a:off x="7379801" y="4257324"/>
            <a:ext cx="576064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11046" y="4689104"/>
            <a:ext cx="1117873" cy="390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050034" y="5416071"/>
            <a:ext cx="3877985" cy="46166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可根據不同作業系統做安裝</a:t>
            </a:r>
          </a:p>
        </p:txBody>
      </p:sp>
      <p:cxnSp>
        <p:nvCxnSpPr>
          <p:cNvPr id="12" name="肘形接點 11"/>
          <p:cNvCxnSpPr>
            <a:stCxn id="10" idx="1"/>
            <a:endCxn id="6" idx="3"/>
          </p:cNvCxnSpPr>
          <p:nvPr/>
        </p:nvCxnSpPr>
        <p:spPr>
          <a:xfrm rot="10800000" flipV="1">
            <a:off x="7372936" y="5646904"/>
            <a:ext cx="677099" cy="194364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安裝完成後，開始頁面便會出現</a:t>
            </a:r>
            <a:r>
              <a:rPr lang="en-US" altLang="zh-TW" dirty="0"/>
              <a:t>Anaconda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我們最常會用到的應用程式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/>
              <a:t>Anaconda</a:t>
            </a:r>
            <a:r>
              <a:rPr lang="zh-TW" altLang="en-US" b="1" dirty="0"/>
              <a:t> </a:t>
            </a:r>
            <a:r>
              <a:rPr lang="en-US" altLang="zh-TW" b="1" dirty="0"/>
              <a:t>Navigator</a:t>
            </a:r>
          </a:p>
          <a:p>
            <a:pPr lvl="2"/>
            <a:r>
              <a:rPr lang="zh-TW" altLang="en-US" dirty="0"/>
              <a:t>圖形介面，方便上手</a:t>
            </a:r>
            <a:endParaRPr lang="en-US" altLang="zh-TW" dirty="0"/>
          </a:p>
          <a:p>
            <a:pPr lvl="1"/>
            <a:r>
              <a:rPr lang="en-US" altLang="zh-TW" b="1" dirty="0"/>
              <a:t>Anaconda Prompt</a:t>
            </a:r>
          </a:p>
          <a:p>
            <a:pPr lvl="2"/>
            <a:r>
              <a:rPr lang="en-US" altLang="zh-TW" dirty="0" err="1"/>
              <a:t>conda</a:t>
            </a:r>
            <a:r>
              <a:rPr lang="zh-TW" altLang="en-US" dirty="0"/>
              <a:t>版的</a:t>
            </a:r>
            <a:r>
              <a:rPr lang="en-US" altLang="zh-TW" dirty="0" err="1"/>
              <a:t>cmd</a:t>
            </a:r>
            <a:endParaRPr lang="en-US" altLang="zh-TW" dirty="0"/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Notebook,</a:t>
            </a:r>
            <a:r>
              <a:rPr lang="zh-TW" altLang="en-US" dirty="0"/>
              <a:t> </a:t>
            </a:r>
            <a:r>
              <a:rPr lang="en-US" altLang="zh-TW" dirty="0" err="1"/>
              <a:t>Spyder</a:t>
            </a:r>
            <a:endParaRPr lang="en-US" altLang="zh-TW" dirty="0"/>
          </a:p>
          <a:p>
            <a:pPr lvl="2"/>
            <a:r>
              <a:rPr lang="en-US" altLang="zh-TW" dirty="0"/>
              <a:t>Python</a:t>
            </a:r>
            <a:r>
              <a:rPr lang="zh-TW" altLang="en-US" dirty="0"/>
              <a:t>開發環境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265" t="15350" r="2771" b="41600"/>
          <a:stretch/>
        </p:blipFill>
        <p:spPr>
          <a:xfrm>
            <a:off x="7246540" y="2276872"/>
            <a:ext cx="3687919" cy="4200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77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虛擬環境建立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  <a:r>
              <a:rPr lang="zh-TW" altLang="en-US" dirty="0"/>
              <a:t>建立虛擬環境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建立虛擬環境的原因在於方便套件的管理</a:t>
            </a:r>
            <a:endParaRPr lang="en-US" altLang="zh-TW" dirty="0"/>
          </a:p>
          <a:p>
            <a:pPr lvl="1"/>
            <a:r>
              <a:rPr lang="zh-TW" altLang="en-US" dirty="0"/>
              <a:t>各專案時常會使用到不同的套件</a:t>
            </a:r>
            <a:endParaRPr lang="en-US" altLang="zh-TW" dirty="0"/>
          </a:p>
          <a:p>
            <a:pPr lvl="1"/>
            <a:r>
              <a:rPr lang="zh-TW" altLang="en-US" dirty="0"/>
              <a:t>套件之間時常因為版本差異發生衝突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建議都把套件安裝在虛擬環境中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環境的套件清單可下載並轉移到新環境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2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虛擬環境建立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conda</a:t>
            </a:r>
            <a:r>
              <a:rPr lang="en-US" altLang="zh-TW" dirty="0"/>
              <a:t> create --name </a:t>
            </a:r>
            <a:r>
              <a:rPr lang="en-US" altLang="zh-TW" dirty="0" err="1"/>
              <a:t>myenv</a:t>
            </a:r>
            <a:r>
              <a:rPr lang="en-US" altLang="zh-TW" dirty="0"/>
              <a:t> python=3.8</a:t>
            </a:r>
            <a:r>
              <a:rPr lang="zh-TW" altLang="en-US" dirty="0"/>
              <a:t> </a:t>
            </a:r>
            <a:r>
              <a:rPr lang="en-US" altLang="zh-TW" sz="2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(3.6</a:t>
            </a:r>
            <a:r>
              <a:rPr lang="zh-TW" altLang="en-US" sz="2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太舊會出問題</a:t>
            </a:r>
            <a:r>
              <a:rPr lang="en-US" altLang="zh-TW" sz="2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anaconda</a:t>
            </a:r>
            <a:r>
              <a:rPr lang="zh-TW" altLang="en-US" dirty="0"/>
              <a:t>指令</a:t>
            </a:r>
            <a:endParaRPr lang="en-US" altLang="zh-TW" dirty="0"/>
          </a:p>
          <a:p>
            <a:pPr lvl="1"/>
            <a:r>
              <a:rPr lang="en-US" altLang="zh-TW" dirty="0"/>
              <a:t>create:</a:t>
            </a:r>
            <a:r>
              <a:rPr lang="zh-TW" altLang="en-US" dirty="0"/>
              <a:t> 建立虛擬環境</a:t>
            </a:r>
            <a:endParaRPr lang="en-US" altLang="zh-TW" dirty="0"/>
          </a:p>
          <a:p>
            <a:pPr lvl="1"/>
            <a:r>
              <a:rPr lang="en-US" altLang="zh-TW" dirty="0"/>
              <a:t>--name:</a:t>
            </a:r>
            <a:r>
              <a:rPr lang="zh-TW" altLang="en-US" dirty="0"/>
              <a:t> 虛擬環境名稱</a:t>
            </a:r>
            <a:r>
              <a:rPr lang="en-US" altLang="zh-TW" dirty="0" err="1"/>
              <a:t>myenv</a:t>
            </a:r>
            <a:endParaRPr lang="en-US" altLang="zh-TW" dirty="0"/>
          </a:p>
          <a:p>
            <a:pPr lvl="1"/>
            <a:r>
              <a:rPr lang="en-US" altLang="zh-TW" dirty="0"/>
              <a:t>python:</a:t>
            </a:r>
            <a:r>
              <a:rPr lang="zh-TW" altLang="en-US" dirty="0"/>
              <a:t> 版本</a:t>
            </a:r>
            <a:r>
              <a:rPr lang="en-US" altLang="zh-TW" dirty="0"/>
              <a:t>3.8</a:t>
            </a:r>
          </a:p>
          <a:p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activate</a:t>
            </a:r>
            <a:r>
              <a:rPr lang="zh-TW" altLang="en-US" dirty="0"/>
              <a:t> </a:t>
            </a:r>
            <a:r>
              <a:rPr lang="en-US" altLang="zh-TW" dirty="0" err="1"/>
              <a:t>myenv</a:t>
            </a:r>
            <a:endParaRPr lang="en-US" altLang="zh-TW" dirty="0"/>
          </a:p>
          <a:p>
            <a:pPr lvl="1"/>
            <a:r>
              <a:rPr lang="zh-TW" altLang="en-US" dirty="0"/>
              <a:t>啟動虛擬環境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en-US" altLang="zh-TW" dirty="0" err="1"/>
              <a:t>env</a:t>
            </a:r>
            <a:r>
              <a:rPr lang="en-US" altLang="zh-TW" dirty="0"/>
              <a:t> list</a:t>
            </a:r>
          </a:p>
          <a:p>
            <a:pPr lvl="1"/>
            <a:r>
              <a:rPr lang="zh-TW" altLang="en-US" dirty="0"/>
              <a:t>查看所有虛擬環境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deactivate </a:t>
            </a:r>
            <a:r>
              <a:rPr lang="en-US" altLang="zh-TW" dirty="0" err="1"/>
              <a:t>myenv</a:t>
            </a:r>
            <a:endParaRPr lang="en-US" altLang="zh-TW" dirty="0"/>
          </a:p>
          <a:p>
            <a:pPr lvl="1"/>
            <a:r>
              <a:rPr lang="zh-TW" altLang="en-US" dirty="0"/>
              <a:t>退出虛擬環境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4726" t="16742" r="37003" b="51048"/>
          <a:stretch/>
        </p:blipFill>
        <p:spPr>
          <a:xfrm>
            <a:off x="5014292" y="3262029"/>
            <a:ext cx="6781116" cy="3210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13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</a:t>
            </a:r>
            <a:r>
              <a:rPr lang="zh-TW" altLang="en-US" dirty="0"/>
              <a:t>和</a:t>
            </a:r>
            <a:r>
              <a:rPr lang="en-US" altLang="zh-TW" dirty="0" err="1"/>
              <a:t>cuDNN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為了把訓練模型的運算轉移到</a:t>
            </a:r>
            <a:r>
              <a:rPr lang="en-US" altLang="zh-TW" sz="2800" dirty="0"/>
              <a:t>GPU</a:t>
            </a:r>
            <a:r>
              <a:rPr lang="zh-TW" altLang="en-US" sz="2800" dirty="0"/>
              <a:t>上，安裝</a:t>
            </a:r>
            <a:r>
              <a:rPr lang="en-US" altLang="zh-TW" sz="2800" b="1" dirty="0"/>
              <a:t>CUDA</a:t>
            </a:r>
            <a:r>
              <a:rPr lang="en-US" altLang="zh-TW" sz="2800" dirty="0"/>
              <a:t> (Compute Unified Device Architecture)</a:t>
            </a:r>
            <a:r>
              <a:rPr lang="zh-TW" altLang="en-US" sz="2800" dirty="0"/>
              <a:t>和</a:t>
            </a:r>
            <a:r>
              <a:rPr lang="en-US" altLang="zh-TW" sz="2800" b="1" dirty="0" err="1"/>
              <a:t>cuDNN</a:t>
            </a:r>
            <a:r>
              <a:rPr lang="en-US" altLang="zh-TW" sz="2800" dirty="0"/>
              <a:t> (CUDA Deep Neural Network library)</a:t>
            </a:r>
          </a:p>
          <a:p>
            <a:endParaRPr lang="en-US" altLang="zh-TW" sz="2800" dirty="0"/>
          </a:p>
          <a:p>
            <a:r>
              <a:rPr lang="zh-TW" altLang="en-US" sz="2800" dirty="0"/>
              <a:t>查詢顯示卡版本</a:t>
            </a:r>
            <a:endParaRPr lang="en-US" altLang="zh-TW" sz="2800" dirty="0"/>
          </a:p>
          <a:p>
            <a:pPr lvl="1"/>
            <a:r>
              <a:rPr lang="en-US" altLang="zh-TW" sz="2400" dirty="0"/>
              <a:t>NVIDIA </a:t>
            </a:r>
            <a:r>
              <a:rPr lang="zh-TW" altLang="en-US" sz="2400" dirty="0"/>
              <a:t>控制面板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/>
              <a:t> </a:t>
            </a:r>
            <a:r>
              <a:rPr lang="zh-TW" altLang="en-US" sz="2400" dirty="0"/>
              <a:t>系統資訊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ym typeface="Wingdings" panose="05000000000000000000" pitchFamily="2" charset="2"/>
              </a:rPr>
              <a:t> 元素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9323" t="19543" r="37594" b="62603"/>
          <a:stretch/>
        </p:blipFill>
        <p:spPr>
          <a:xfrm>
            <a:off x="1053852" y="4564410"/>
            <a:ext cx="6696744" cy="20329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02324" y="6093296"/>
            <a:ext cx="2399075" cy="23130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45280" y="5416071"/>
            <a:ext cx="3365665" cy="46166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最高支援的 </a:t>
            </a:r>
            <a:r>
              <a:rPr lang="en-US" altLang="zh-TW" sz="2400" dirty="0"/>
              <a:t>CUDA </a:t>
            </a:r>
            <a:r>
              <a:rPr lang="zh-TW" altLang="en-US" sz="2400" dirty="0"/>
              <a:t>版本</a:t>
            </a:r>
          </a:p>
        </p:txBody>
      </p:sp>
      <p:cxnSp>
        <p:nvCxnSpPr>
          <p:cNvPr id="10" name="肘形接點 9"/>
          <p:cNvCxnSpPr>
            <a:cxnSpLocks/>
            <a:stCxn id="9" idx="1"/>
            <a:endCxn id="8" idx="3"/>
          </p:cNvCxnSpPr>
          <p:nvPr/>
        </p:nvCxnSpPr>
        <p:spPr>
          <a:xfrm rot="10800000" flipV="1">
            <a:off x="7701400" y="5646904"/>
            <a:ext cx="743881" cy="562044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</a:t>
            </a:r>
            <a:r>
              <a:rPr lang="zh-TW" altLang="en-US" dirty="0"/>
              <a:t>和</a:t>
            </a:r>
            <a:r>
              <a:rPr lang="en-US" altLang="zh-TW" dirty="0" err="1"/>
              <a:t>cuDNN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zh-TW" altLang="en-US" dirty="0">
                <a:solidFill>
                  <a:srgbClr val="292934"/>
                </a:solidFill>
              </a:rPr>
              <a:t>版本對照表</a:t>
            </a:r>
            <a:r>
              <a:rPr lang="en-US" altLang="zh-TW" dirty="0">
                <a:solidFill>
                  <a:srgbClr val="292934"/>
                </a:solidFill>
              </a:rPr>
              <a:t>:</a:t>
            </a:r>
            <a:r>
              <a:rPr lang="zh-TW" altLang="en-US" dirty="0">
                <a:solidFill>
                  <a:srgbClr val="292934"/>
                </a:solidFill>
              </a:rPr>
              <a:t> </a:t>
            </a:r>
            <a:r>
              <a:rPr lang="en-US" altLang="zh-TW" sz="2000" dirty="0">
                <a:solidFill>
                  <a:srgbClr val="292934"/>
                </a:solidFill>
                <a:hlinkClick r:id="rId2"/>
              </a:rPr>
              <a:t>https://</a:t>
            </a:r>
            <a:r>
              <a:rPr lang="en-US" altLang="zh-TW" sz="2000" dirty="0" smtClean="0">
                <a:solidFill>
                  <a:srgbClr val="292934"/>
                </a:solidFill>
                <a:hlinkClick r:id="rId2"/>
              </a:rPr>
              <a:t>docs.nvidia.com/cuda/cuda-toolkit-release-notes/index.html#id4</a:t>
            </a:r>
            <a:endParaRPr lang="en-US" altLang="zh-TW" sz="2000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altLang="zh-TW" sz="2000" dirty="0">
              <a:solidFill>
                <a:srgbClr val="292934"/>
              </a:solidFill>
            </a:endParaRPr>
          </a:p>
          <a:p>
            <a:pPr marL="0" lvl="0" indent="0">
              <a:buClr>
                <a:srgbClr val="93A299"/>
              </a:buClr>
              <a:buNone/>
            </a:pPr>
            <a:endParaRPr lang="en-US" altLang="zh-TW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zh-TW" altLang="en-US" smtClean="0">
                <a:solidFill>
                  <a:srgbClr val="292934"/>
                </a:solidFill>
              </a:rPr>
              <a:t>根據</a:t>
            </a:r>
            <a:r>
              <a:rPr lang="zh-TW" altLang="en-US" dirty="0">
                <a:solidFill>
                  <a:srgbClr val="292934"/>
                </a:solidFill>
              </a:rPr>
              <a:t>系統安裝對應版本</a:t>
            </a:r>
            <a:r>
              <a:rPr lang="en-US" altLang="zh-TW" dirty="0">
                <a:solidFill>
                  <a:srgbClr val="292934"/>
                </a:solidFill>
              </a:rPr>
              <a:t>:</a:t>
            </a:r>
            <a:r>
              <a:rPr lang="zh-TW" altLang="en-US" dirty="0">
                <a:solidFill>
                  <a:srgbClr val="292934"/>
                </a:solidFill>
              </a:rPr>
              <a:t> </a:t>
            </a:r>
            <a:r>
              <a:rPr lang="en-US" altLang="zh-TW" sz="2000" dirty="0">
                <a:solidFill>
                  <a:srgbClr val="292934"/>
                </a:solidFill>
                <a:hlinkClick r:id="rId3"/>
              </a:rPr>
              <a:t>https://developer.nvidia.com/cuda-toolkit-archive</a:t>
            </a:r>
            <a:endParaRPr lang="en-US" altLang="zh-TW" sz="1467" dirty="0">
              <a:solidFill>
                <a:srgbClr val="292934"/>
              </a:solidFill>
            </a:endParaRPr>
          </a:p>
          <a:p>
            <a:pPr lvl="1">
              <a:buClr>
                <a:srgbClr val="93A299"/>
              </a:buClr>
            </a:pPr>
            <a:r>
              <a:rPr lang="zh-TW" altLang="en-US" dirty="0">
                <a:solidFill>
                  <a:srgbClr val="292934"/>
                </a:solidFill>
              </a:rPr>
              <a:t>若已有最新的驅動程式，可選擇「自訂」只安裝 </a:t>
            </a:r>
            <a:r>
              <a:rPr lang="en-US" altLang="zh-TW" dirty="0">
                <a:solidFill>
                  <a:srgbClr val="292934"/>
                </a:solidFill>
              </a:rPr>
              <a:t>CUDA	</a:t>
            </a:r>
          </a:p>
          <a:p>
            <a:pPr lvl="0">
              <a:buClr>
                <a:srgbClr val="93A299"/>
              </a:buClr>
            </a:pPr>
            <a:endParaRPr lang="en-US" altLang="zh-TW" dirty="0">
              <a:solidFill>
                <a:srgbClr val="292934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2739" t="41598" r="30503" b="20593"/>
          <a:stretch/>
        </p:blipFill>
        <p:spPr>
          <a:xfrm>
            <a:off x="303821" y="4511861"/>
            <a:ext cx="6273407" cy="1998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t="19542" r="58862" b="73976"/>
          <a:stretch/>
        </p:blipFill>
        <p:spPr>
          <a:xfrm>
            <a:off x="907937" y="2132856"/>
            <a:ext cx="8428734" cy="7470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l="31385" t="38883" r="21043" b="37493"/>
          <a:stretch/>
        </p:blipFill>
        <p:spPr>
          <a:xfrm>
            <a:off x="6856549" y="4522090"/>
            <a:ext cx="4998503" cy="1847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報告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論文報告" id="{E6A1374A-C347-4AF5-BB4E-A9CD5B8F9B96}" vid="{EA01C27B-B251-4D3C-B0E8-F3E0235143A7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條紋黑色外框簡報 (寬螢幕)</Template>
  <TotalTime>0</TotalTime>
  <Words>828</Words>
  <Application>Microsoft Office PowerPoint</Application>
  <PresentationFormat>自訂</PresentationFormat>
  <Paragraphs>154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Euphemia</vt:lpstr>
      <vt:lpstr>微軟正黑體</vt:lpstr>
      <vt:lpstr>Arial</vt:lpstr>
      <vt:lpstr>Wingdings</vt:lpstr>
      <vt:lpstr>論文報告</vt:lpstr>
      <vt:lpstr>Project-NLP</vt:lpstr>
      <vt:lpstr>目錄</vt:lpstr>
      <vt:lpstr>Project Description</vt:lpstr>
      <vt:lpstr>Anaconda安裝</vt:lpstr>
      <vt:lpstr>Anaconda安裝</vt:lpstr>
      <vt:lpstr>虛擬環境建立</vt:lpstr>
      <vt:lpstr>虛擬環境建立</vt:lpstr>
      <vt:lpstr>CUDA和cuDNN安裝</vt:lpstr>
      <vt:lpstr>CUDA和cuDNN安裝</vt:lpstr>
      <vt:lpstr>CUDA和cuDNN安裝</vt:lpstr>
      <vt:lpstr>CUDA和cuDNN安裝</vt:lpstr>
      <vt:lpstr>套件安裝</vt:lpstr>
      <vt:lpstr>套件安裝</vt:lpstr>
      <vt:lpstr>模型訓練</vt:lpstr>
      <vt:lpstr>模型訓練</vt:lpstr>
      <vt:lpstr>模型訓練</vt:lpstr>
      <vt:lpstr>模型訓練</vt:lpstr>
      <vt:lpstr>測試資料</vt:lpstr>
      <vt:lpstr>報告繳交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2018-06-28T11:12:14Z</dcterms:created>
  <dcterms:modified xsi:type="dcterms:W3CDTF">2023-03-07T10:31:49Z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