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wdp" ContentType="image/vnd.ms-photo"/>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483" r:id="rId2"/>
    <p:sldId id="486" r:id="rId3"/>
    <p:sldId id="487" r:id="rId4"/>
    <p:sldId id="488" r:id="rId5"/>
    <p:sldId id="489" r:id="rId6"/>
    <p:sldId id="491" r:id="rId7"/>
    <p:sldId id="492" r:id="rId8"/>
    <p:sldId id="493" r:id="rId9"/>
    <p:sldId id="494" r:id="rId10"/>
    <p:sldId id="495" r:id="rId11"/>
    <p:sldId id="500" r:id="rId12"/>
    <p:sldId id="501" r:id="rId13"/>
    <p:sldId id="496" r:id="rId14"/>
    <p:sldId id="497" r:id="rId15"/>
    <p:sldId id="498" r:id="rId16"/>
    <p:sldId id="499" r:id="rId17"/>
    <p:sldId id="509" r:id="rId18"/>
    <p:sldId id="517" r:id="rId19"/>
    <p:sldId id="510" r:id="rId20"/>
    <p:sldId id="511" r:id="rId21"/>
    <p:sldId id="512" r:id="rId22"/>
    <p:sldId id="513" r:id="rId23"/>
    <p:sldId id="515" r:id="rId24"/>
    <p:sldId id="516" r:id="rId25"/>
    <p:sldId id="514" r:id="rId26"/>
    <p:sldId id="531" r:id="rId27"/>
    <p:sldId id="532" r:id="rId28"/>
    <p:sldId id="533" r:id="rId29"/>
    <p:sldId id="534" r:id="rId30"/>
    <p:sldId id="535" r:id="rId31"/>
    <p:sldId id="536" r:id="rId32"/>
    <p:sldId id="537" r:id="rId33"/>
    <p:sldId id="538" r:id="rId34"/>
    <p:sldId id="539" r:id="rId35"/>
    <p:sldId id="530" r:id="rId36"/>
  </p:sldIdLst>
  <p:sldSz cx="9145588" cy="5145088"/>
  <p:notesSz cx="6858000" cy="9144000"/>
  <p:custDataLst>
    <p:tags r:id="rId39"/>
  </p:custDataLst>
  <p:defaultTextStyle>
    <a:defPPr>
      <a:defRPr lang="zh-CN"/>
    </a:defPPr>
    <a:lvl1pPr marL="0" algn="l" defTabSz="914475" rtl="0" eaLnBrk="1" latinLnBrk="0" hangingPunct="1">
      <a:defRPr sz="1800" kern="1200">
        <a:solidFill>
          <a:schemeClr val="tx1"/>
        </a:solidFill>
        <a:latin typeface="+mn-lt"/>
        <a:ea typeface="+mn-ea"/>
        <a:cs typeface="+mn-cs"/>
      </a:defRPr>
    </a:lvl1pPr>
    <a:lvl2pPr marL="457237" algn="l" defTabSz="914475" rtl="0" eaLnBrk="1" latinLnBrk="0" hangingPunct="1">
      <a:defRPr sz="1800" kern="1200">
        <a:solidFill>
          <a:schemeClr val="tx1"/>
        </a:solidFill>
        <a:latin typeface="+mn-lt"/>
        <a:ea typeface="+mn-ea"/>
        <a:cs typeface="+mn-cs"/>
      </a:defRPr>
    </a:lvl2pPr>
    <a:lvl3pPr marL="914475" algn="l" defTabSz="914475" rtl="0" eaLnBrk="1" latinLnBrk="0" hangingPunct="1">
      <a:defRPr sz="1800" kern="1200">
        <a:solidFill>
          <a:schemeClr val="tx1"/>
        </a:solidFill>
        <a:latin typeface="+mn-lt"/>
        <a:ea typeface="+mn-ea"/>
        <a:cs typeface="+mn-cs"/>
      </a:defRPr>
    </a:lvl3pPr>
    <a:lvl4pPr marL="1371712" algn="l" defTabSz="914475" rtl="0" eaLnBrk="1" latinLnBrk="0" hangingPunct="1">
      <a:defRPr sz="1800" kern="1200">
        <a:solidFill>
          <a:schemeClr val="tx1"/>
        </a:solidFill>
        <a:latin typeface="+mn-lt"/>
        <a:ea typeface="+mn-ea"/>
        <a:cs typeface="+mn-cs"/>
      </a:defRPr>
    </a:lvl4pPr>
    <a:lvl5pPr marL="1828950" algn="l" defTabSz="914475" rtl="0" eaLnBrk="1" latinLnBrk="0" hangingPunct="1">
      <a:defRPr sz="1800" kern="1200">
        <a:solidFill>
          <a:schemeClr val="tx1"/>
        </a:solidFill>
        <a:latin typeface="+mn-lt"/>
        <a:ea typeface="+mn-ea"/>
        <a:cs typeface="+mn-cs"/>
      </a:defRPr>
    </a:lvl5pPr>
    <a:lvl6pPr marL="2286187" algn="l" defTabSz="914475" rtl="0" eaLnBrk="1" latinLnBrk="0" hangingPunct="1">
      <a:defRPr sz="1800" kern="1200">
        <a:solidFill>
          <a:schemeClr val="tx1"/>
        </a:solidFill>
        <a:latin typeface="+mn-lt"/>
        <a:ea typeface="+mn-ea"/>
        <a:cs typeface="+mn-cs"/>
      </a:defRPr>
    </a:lvl6pPr>
    <a:lvl7pPr marL="2743425" algn="l" defTabSz="914475" rtl="0" eaLnBrk="1" latinLnBrk="0" hangingPunct="1">
      <a:defRPr sz="1800" kern="1200">
        <a:solidFill>
          <a:schemeClr val="tx1"/>
        </a:solidFill>
        <a:latin typeface="+mn-lt"/>
        <a:ea typeface="+mn-ea"/>
        <a:cs typeface="+mn-cs"/>
      </a:defRPr>
    </a:lvl7pPr>
    <a:lvl8pPr marL="3200663" algn="l" defTabSz="914475" rtl="0" eaLnBrk="1" latinLnBrk="0" hangingPunct="1">
      <a:defRPr sz="1800" kern="1200">
        <a:solidFill>
          <a:schemeClr val="tx1"/>
        </a:solidFill>
        <a:latin typeface="+mn-lt"/>
        <a:ea typeface="+mn-ea"/>
        <a:cs typeface="+mn-cs"/>
      </a:defRPr>
    </a:lvl8pPr>
    <a:lvl9pPr marL="3657901" algn="l" defTabSz="91447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1">
          <p15:clr>
            <a:srgbClr val="A4A3A4"/>
          </p15:clr>
        </p15:guide>
        <p15:guide id="2" pos="288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68A"/>
    <a:srgbClr val="9DB2DE"/>
    <a:srgbClr val="A5B5FF"/>
    <a:srgbClr val="F9C04D"/>
    <a:srgbClr val="2A528D"/>
    <a:srgbClr val="006DF0"/>
    <a:srgbClr val="FF9201"/>
    <a:srgbClr val="1C9292"/>
    <a:srgbClr val="7BB453"/>
    <a:srgbClr val="F8554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662" autoAdjust="0"/>
    <p:restoredTop sz="94737" autoAdjust="0"/>
  </p:normalViewPr>
  <p:slideViewPr>
    <p:cSldViewPr>
      <p:cViewPr>
        <p:scale>
          <a:sx n="100" d="100"/>
          <a:sy n="100" d="100"/>
        </p:scale>
        <p:origin x="-282" y="-30"/>
      </p:cViewPr>
      <p:guideLst>
        <p:guide orient="horz" pos="1621"/>
        <p:guide pos="2881"/>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68" d="100"/>
          <a:sy n="68" d="100"/>
        </p:scale>
        <p:origin x="-333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EAB678-EF5F-4E50-A95C-9AC379BA1FD0}" type="datetimeFigureOut">
              <a:rPr lang="zh-CN" altLang="en-US" smtClean="0"/>
              <a:pPr/>
              <a:t>2021/6/17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54A61C-AF7B-4A81-9D1F-1F4BACD42251}" type="slidenum">
              <a:rPr lang="zh-CN" altLang="en-US" smtClean="0"/>
              <a:pPr/>
              <a:t>‹#›</a:t>
            </a:fld>
            <a:endParaRPr lang="zh-CN" altLang="en-US"/>
          </a:p>
        </p:txBody>
      </p:sp>
    </p:spTree>
    <p:extLst>
      <p:ext uri="{BB962C8B-B14F-4D97-AF65-F5344CB8AC3E}">
        <p14:creationId xmlns:p14="http://schemas.microsoft.com/office/powerpoint/2010/main" xmlns="" val="3542439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BBA27E-A051-4B99-B069-3CC0185D0D52}" type="datetimeFigureOut">
              <a:rPr lang="zh-CN" altLang="en-US" smtClean="0"/>
              <a:pPr/>
              <a:t>2021/6/17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BBE174-D638-475B-A0A6-2E5C6AD14BBC}" type="slidenum">
              <a:rPr lang="zh-CN" altLang="en-US" smtClean="0"/>
              <a:pPr/>
              <a:t>‹#›</a:t>
            </a:fld>
            <a:endParaRPr lang="zh-CN" altLang="en-US"/>
          </a:p>
        </p:txBody>
      </p:sp>
    </p:spTree>
    <p:extLst>
      <p:ext uri="{BB962C8B-B14F-4D97-AF65-F5344CB8AC3E}">
        <p14:creationId xmlns:p14="http://schemas.microsoft.com/office/powerpoint/2010/main" xmlns="" val="2856555190"/>
      </p:ext>
    </p:extLst>
  </p:cSld>
  <p:clrMap bg1="lt1" tx1="dk1" bg2="lt2" tx2="dk2" accent1="accent1" accent2="accent2" accent3="accent3" accent4="accent4" accent5="accent5" accent6="accent6" hlink="hlink" folHlink="folHlink"/>
  <p:notesStyle>
    <a:lvl1pPr marL="0" algn="l" defTabSz="914475" rtl="0" eaLnBrk="1" latinLnBrk="0" hangingPunct="1">
      <a:defRPr sz="1200" kern="1200">
        <a:solidFill>
          <a:schemeClr val="tx1"/>
        </a:solidFill>
        <a:latin typeface="+mn-lt"/>
        <a:ea typeface="+mn-ea"/>
        <a:cs typeface="+mn-cs"/>
      </a:defRPr>
    </a:lvl1pPr>
    <a:lvl2pPr marL="457237" algn="l" defTabSz="914475" rtl="0" eaLnBrk="1" latinLnBrk="0" hangingPunct="1">
      <a:defRPr sz="1200" kern="1200">
        <a:solidFill>
          <a:schemeClr val="tx1"/>
        </a:solidFill>
        <a:latin typeface="+mn-lt"/>
        <a:ea typeface="+mn-ea"/>
        <a:cs typeface="+mn-cs"/>
      </a:defRPr>
    </a:lvl2pPr>
    <a:lvl3pPr marL="914475" algn="l" defTabSz="914475" rtl="0" eaLnBrk="1" latinLnBrk="0" hangingPunct="1">
      <a:defRPr sz="1200" kern="1200">
        <a:solidFill>
          <a:schemeClr val="tx1"/>
        </a:solidFill>
        <a:latin typeface="+mn-lt"/>
        <a:ea typeface="+mn-ea"/>
        <a:cs typeface="+mn-cs"/>
      </a:defRPr>
    </a:lvl3pPr>
    <a:lvl4pPr marL="1371712" algn="l" defTabSz="914475" rtl="0" eaLnBrk="1" latinLnBrk="0" hangingPunct="1">
      <a:defRPr sz="1200" kern="1200">
        <a:solidFill>
          <a:schemeClr val="tx1"/>
        </a:solidFill>
        <a:latin typeface="+mn-lt"/>
        <a:ea typeface="+mn-ea"/>
        <a:cs typeface="+mn-cs"/>
      </a:defRPr>
    </a:lvl4pPr>
    <a:lvl5pPr marL="1828950" algn="l" defTabSz="914475" rtl="0" eaLnBrk="1" latinLnBrk="0" hangingPunct="1">
      <a:defRPr sz="1200" kern="1200">
        <a:solidFill>
          <a:schemeClr val="tx1"/>
        </a:solidFill>
        <a:latin typeface="+mn-lt"/>
        <a:ea typeface="+mn-ea"/>
        <a:cs typeface="+mn-cs"/>
      </a:defRPr>
    </a:lvl5pPr>
    <a:lvl6pPr marL="2286187" algn="l" defTabSz="914475" rtl="0" eaLnBrk="1" latinLnBrk="0" hangingPunct="1">
      <a:defRPr sz="1200" kern="1200">
        <a:solidFill>
          <a:schemeClr val="tx1"/>
        </a:solidFill>
        <a:latin typeface="+mn-lt"/>
        <a:ea typeface="+mn-ea"/>
        <a:cs typeface="+mn-cs"/>
      </a:defRPr>
    </a:lvl6pPr>
    <a:lvl7pPr marL="2743425" algn="l" defTabSz="914475" rtl="0" eaLnBrk="1" latinLnBrk="0" hangingPunct="1">
      <a:defRPr sz="1200" kern="1200">
        <a:solidFill>
          <a:schemeClr val="tx1"/>
        </a:solidFill>
        <a:latin typeface="+mn-lt"/>
        <a:ea typeface="+mn-ea"/>
        <a:cs typeface="+mn-cs"/>
      </a:defRPr>
    </a:lvl7pPr>
    <a:lvl8pPr marL="3200663" algn="l" defTabSz="914475" rtl="0" eaLnBrk="1" latinLnBrk="0" hangingPunct="1">
      <a:defRPr sz="1200" kern="1200">
        <a:solidFill>
          <a:schemeClr val="tx1"/>
        </a:solidFill>
        <a:latin typeface="+mn-lt"/>
        <a:ea typeface="+mn-ea"/>
        <a:cs typeface="+mn-cs"/>
      </a:defRPr>
    </a:lvl8pPr>
    <a:lvl9pPr marL="3657901" algn="l" defTabSz="91447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EFC850-7D77-4205-9604-040A94831ED4}" type="slidenum">
              <a:rPr lang="zh-CN" altLang="en-US" smtClean="0">
                <a:solidFill>
                  <a:prstClr val="black"/>
                </a:solidFill>
              </a:rPr>
              <a:pPr/>
              <a:t>1</a:t>
            </a:fld>
            <a:endParaRPr lang="en-US" altLang="zh-CN">
              <a:solidFill>
                <a:prstClr val="black"/>
              </a:solidFill>
            </a:endParaRPr>
          </a:p>
        </p:txBody>
      </p:sp>
    </p:spTree>
    <p:extLst>
      <p:ext uri="{BB962C8B-B14F-4D97-AF65-F5344CB8AC3E}">
        <p14:creationId xmlns:p14="http://schemas.microsoft.com/office/powerpoint/2010/main" xmlns="" val="258421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1BBE174-D638-475B-A0A6-2E5C6AD14BBC}" type="slidenum">
              <a:rPr lang="zh-CN" altLang="en-US" smtClean="0"/>
              <a:pPr/>
              <a:t>16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1BBE174-D638-475B-A0A6-2E5C6AD14BBC}"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ransition spd="med">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37023734"/>
      </p:ext>
    </p:extLst>
  </p:cSld>
  <p:clrMapOvr>
    <a:masterClrMapping/>
  </p:clrMapOvr>
  <p:transition spd="med">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673643" y="723743"/>
            <a:ext cx="5798303" cy="891815"/>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673643" y="1979144"/>
            <a:ext cx="5798303" cy="2327206"/>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a:xfrm>
            <a:off x="5867091" y="4680557"/>
            <a:ext cx="2065668" cy="243051"/>
          </a:xfrm>
          <a:prstGeom prst="rect">
            <a:avLst/>
          </a:prstGeom>
        </p:spPr>
        <p:txBody>
          <a:bodyPr/>
          <a:lstStyle/>
          <a:p>
            <a:fld id="{530820CF-B880-4189-942D-D702A7CBA730}" type="datetimeFigureOut">
              <a:rPr lang="zh-CN" altLang="en-US" smtClean="0">
                <a:solidFill>
                  <a:prstClr val="black">
                    <a:tint val="75000"/>
                  </a:prstClr>
                </a:solidFill>
              </a:rPr>
              <a:pPr/>
              <a:t>2021/6/17</a:t>
            </a:fld>
            <a:endParaRPr lang="zh-CN" altLang="en-US">
              <a:solidFill>
                <a:prstClr val="black">
                  <a:tint val="75000"/>
                </a:prstClr>
              </a:solidFill>
            </a:endParaRPr>
          </a:p>
        </p:txBody>
      </p:sp>
      <p:sp>
        <p:nvSpPr>
          <p:cNvPr id="8" name="Footer Placeholder 7"/>
          <p:cNvSpPr>
            <a:spLocks noGrp="1"/>
          </p:cNvSpPr>
          <p:nvPr>
            <p:ph type="ftr" sz="quarter" idx="11"/>
          </p:nvPr>
        </p:nvSpPr>
        <p:spPr>
          <a:xfrm>
            <a:off x="1200359" y="4678600"/>
            <a:ext cx="4426660" cy="240104"/>
          </a:xfrm>
          <a:prstGeom prst="rect">
            <a:avLst/>
          </a:prstGeom>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a:xfrm>
            <a:off x="8070593" y="4664880"/>
            <a:ext cx="274368" cy="274405"/>
          </a:xfrm>
          <a:prstGeom prst="ellipse">
            <a:avLst/>
          </a:prstGeom>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841306926"/>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359" y="1790611"/>
            <a:ext cx="6744871" cy="1234821"/>
          </a:xfrm>
          <a:prstGeom prst="rect">
            <a:avLst/>
          </a:prstGeom>
          <a:solidFill>
            <a:srgbClr val="FFFFFF"/>
          </a:solidFill>
          <a:ln w="38100">
            <a:solidFill>
              <a:srgbClr val="404040"/>
            </a:solidFill>
          </a:ln>
        </p:spPr>
        <p:txBody>
          <a:bodyPr lIns="274320" rIns="274320" anchor="ctr" anchorCtr="1">
            <a:normAutofit/>
          </a:bodyPr>
          <a:lstStyle>
            <a:lvl1pPr algn="ctr">
              <a:defRPr sz="2846">
                <a:solidFill>
                  <a:srgbClr val="262626"/>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021747" y="3265416"/>
            <a:ext cx="5102095" cy="930208"/>
          </a:xfrm>
          <a:prstGeom prst="rect">
            <a:avLst/>
          </a:prstGeom>
          <a:noFill/>
        </p:spPr>
        <p:txBody>
          <a:bodyPr>
            <a:normAutofit/>
          </a:bodyPr>
          <a:lstStyle>
            <a:lvl1pPr marL="0" indent="0" algn="ctr">
              <a:buNone/>
              <a:defRPr sz="1497">
                <a:solidFill>
                  <a:schemeClr val="tx1">
                    <a:lumMod val="75000"/>
                    <a:lumOff val="25000"/>
                  </a:schemeClr>
                </a:solidFill>
              </a:defRPr>
            </a:lvl1pPr>
            <a:lvl2pPr marL="342374" indent="0" algn="ctr">
              <a:buNone/>
              <a:defRPr sz="1497"/>
            </a:lvl2pPr>
            <a:lvl3pPr marL="684748" indent="0" algn="ctr">
              <a:buNone/>
              <a:defRPr sz="1348"/>
            </a:lvl3pPr>
            <a:lvl4pPr marL="1027122" indent="0" algn="ctr">
              <a:buNone/>
              <a:defRPr sz="1198"/>
            </a:lvl4pPr>
            <a:lvl5pPr marL="1369496" indent="0" algn="ctr">
              <a:buNone/>
              <a:defRPr sz="1198"/>
            </a:lvl5pPr>
            <a:lvl6pPr marL="1711870" indent="0" algn="ctr">
              <a:buNone/>
              <a:defRPr sz="1198"/>
            </a:lvl6pPr>
            <a:lvl7pPr marL="2054244" indent="0" algn="ctr">
              <a:buNone/>
              <a:defRPr sz="1198"/>
            </a:lvl7pPr>
            <a:lvl8pPr marL="2396618" indent="0" algn="ctr">
              <a:buNone/>
              <a:defRPr sz="1198"/>
            </a:lvl8pPr>
            <a:lvl9pPr marL="2738992" indent="0" algn="ctr">
              <a:buNone/>
              <a:defRPr sz="1198"/>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a:xfrm>
            <a:off x="5867090" y="4680557"/>
            <a:ext cx="2065668" cy="243051"/>
          </a:xfrm>
          <a:prstGeom prst="rect">
            <a:avLst/>
          </a:prstGeom>
        </p:spPr>
        <p:txBody>
          <a:bodyPr/>
          <a:lstStyle/>
          <a:p>
            <a:fld id="{1D8BD707-D9CF-40AE-B4C6-C98DA3205C09}" type="datetimeFigureOut">
              <a:rPr lang="en-US" smtClean="0"/>
              <a:pPr/>
              <a:t>6/17/2021</a:t>
            </a:fld>
            <a:endParaRPr lang="en-US"/>
          </a:p>
        </p:txBody>
      </p:sp>
      <p:sp>
        <p:nvSpPr>
          <p:cNvPr id="8" name="Footer Placeholder 7"/>
          <p:cNvSpPr>
            <a:spLocks noGrp="1"/>
          </p:cNvSpPr>
          <p:nvPr>
            <p:ph type="ftr" sz="quarter" idx="11"/>
          </p:nvPr>
        </p:nvSpPr>
        <p:spPr>
          <a:xfrm>
            <a:off x="1200358" y="4678600"/>
            <a:ext cx="4426661" cy="240104"/>
          </a:xfrm>
          <a:prstGeom prst="rect">
            <a:avLst/>
          </a:prstGeom>
        </p:spPr>
        <p:txBody>
          <a:bodyPr/>
          <a:lstStyle/>
          <a:p>
            <a:endParaRPr lang="en-US"/>
          </a:p>
        </p:txBody>
      </p:sp>
      <p:sp>
        <p:nvSpPr>
          <p:cNvPr id="9" name="Slide Number Placeholder 8"/>
          <p:cNvSpPr>
            <a:spLocks noGrp="1"/>
          </p:cNvSpPr>
          <p:nvPr>
            <p:ph type="sldNum" sz="quarter" idx="12"/>
          </p:nvPr>
        </p:nvSpPr>
        <p:spPr>
          <a:xfrm>
            <a:off x="8070594" y="4664880"/>
            <a:ext cx="274367" cy="274405"/>
          </a:xfrm>
          <a:prstGeom prst="ellipse">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62770009"/>
      </p:ext>
    </p:extLst>
  </p:cSld>
  <p:clrMapOvr>
    <a:overrideClrMapping bg1="dk1" tx1="lt1" bg2="dk2" tx2="lt2" accent1="accent1" accent2="accent2" accent3="accent3" accent4="accent4" accent5="accent5" accent6="accent6" hlink="hlink" folHlink="folHlink"/>
  </p:clrMapOvr>
  <p:transition spd="med">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Administrator\Desktop\灰色01副本.jpg"/>
          <p:cNvPicPr>
            <a:picLocks noChangeAspect="1" noChangeArrowheads="1"/>
          </p:cNvPicPr>
          <p:nvPr userDrawn="1"/>
        </p:nvPicPr>
        <p:blipFill>
          <a:blip r:embed="rId7" cstate="print">
            <a:extLst>
              <a:ext uri="{28A0092B-C50C-407E-A947-70E740481C1C}">
                <a14:useLocalDpi xmlns:a14="http://schemas.microsoft.com/office/drawing/2010/main" xmlns=""/>
              </a:ext>
            </a:extLst>
          </a:blip>
          <a:srcRect/>
          <a:stretch>
            <a:fillRect/>
          </a:stretch>
        </p:blipFill>
        <p:spPr bwMode="auto">
          <a:xfrm>
            <a:off x="22722" y="-620"/>
            <a:ext cx="9122866" cy="5145816"/>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94" r:id="rId4"/>
    <p:sldLayoutId id="2147483695" r:id="rId5"/>
  </p:sldLayoutIdLst>
  <p:transition spd="med">
    <p:pull/>
  </p:transition>
  <p:timing>
    <p:tnLst>
      <p:par>
        <p:cTn id="1" dur="indefinite" restart="never" nodeType="tmRoot"/>
      </p:par>
    </p:tnLst>
  </p:timing>
  <p:txStyles>
    <p:titleStyle>
      <a:lvl1pPr algn="ctr" defTabSz="914475" rtl="0" eaLnBrk="1" latinLnBrk="0" hangingPunct="1">
        <a:spcBef>
          <a:spcPct val="0"/>
        </a:spcBef>
        <a:buNone/>
        <a:defRPr sz="4400" kern="1200">
          <a:solidFill>
            <a:schemeClr val="tx1"/>
          </a:solidFill>
          <a:latin typeface="+mj-lt"/>
          <a:ea typeface="+mj-ea"/>
          <a:cs typeface="+mj-cs"/>
        </a:defRPr>
      </a:lvl1pPr>
    </p:titleStyle>
    <p:bodyStyle>
      <a:lvl1pPr marL="342928" indent="-342928" algn="l" defTabSz="91447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3011" indent="-285774" algn="l" defTabSz="91447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94" indent="-228619" algn="l" defTabSz="91447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332" indent="-228619" algn="l" defTabSz="91447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569" indent="-228619" algn="l" defTabSz="91447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807" indent="-228619" algn="l" defTabSz="91447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044" indent="-228619" algn="l" defTabSz="91447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282" indent="-228619" algn="l" defTabSz="91447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519" indent="-228619" algn="l" defTabSz="91447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75" rtl="0" eaLnBrk="1" latinLnBrk="0" hangingPunct="1">
        <a:defRPr sz="1800" kern="1200">
          <a:solidFill>
            <a:schemeClr val="tx1"/>
          </a:solidFill>
          <a:latin typeface="+mn-lt"/>
          <a:ea typeface="+mn-ea"/>
          <a:cs typeface="+mn-cs"/>
        </a:defRPr>
      </a:lvl1pPr>
      <a:lvl2pPr marL="457237" algn="l" defTabSz="914475" rtl="0" eaLnBrk="1" latinLnBrk="0" hangingPunct="1">
        <a:defRPr sz="1800" kern="1200">
          <a:solidFill>
            <a:schemeClr val="tx1"/>
          </a:solidFill>
          <a:latin typeface="+mn-lt"/>
          <a:ea typeface="+mn-ea"/>
          <a:cs typeface="+mn-cs"/>
        </a:defRPr>
      </a:lvl2pPr>
      <a:lvl3pPr marL="914475" algn="l" defTabSz="914475" rtl="0" eaLnBrk="1" latinLnBrk="0" hangingPunct="1">
        <a:defRPr sz="1800" kern="1200">
          <a:solidFill>
            <a:schemeClr val="tx1"/>
          </a:solidFill>
          <a:latin typeface="+mn-lt"/>
          <a:ea typeface="+mn-ea"/>
          <a:cs typeface="+mn-cs"/>
        </a:defRPr>
      </a:lvl3pPr>
      <a:lvl4pPr marL="1371712" algn="l" defTabSz="914475" rtl="0" eaLnBrk="1" latinLnBrk="0" hangingPunct="1">
        <a:defRPr sz="1800" kern="1200">
          <a:solidFill>
            <a:schemeClr val="tx1"/>
          </a:solidFill>
          <a:latin typeface="+mn-lt"/>
          <a:ea typeface="+mn-ea"/>
          <a:cs typeface="+mn-cs"/>
        </a:defRPr>
      </a:lvl4pPr>
      <a:lvl5pPr marL="1828950" algn="l" defTabSz="914475" rtl="0" eaLnBrk="1" latinLnBrk="0" hangingPunct="1">
        <a:defRPr sz="1800" kern="1200">
          <a:solidFill>
            <a:schemeClr val="tx1"/>
          </a:solidFill>
          <a:latin typeface="+mn-lt"/>
          <a:ea typeface="+mn-ea"/>
          <a:cs typeface="+mn-cs"/>
        </a:defRPr>
      </a:lvl5pPr>
      <a:lvl6pPr marL="2286187" algn="l" defTabSz="914475" rtl="0" eaLnBrk="1" latinLnBrk="0" hangingPunct="1">
        <a:defRPr sz="1800" kern="1200">
          <a:solidFill>
            <a:schemeClr val="tx1"/>
          </a:solidFill>
          <a:latin typeface="+mn-lt"/>
          <a:ea typeface="+mn-ea"/>
          <a:cs typeface="+mn-cs"/>
        </a:defRPr>
      </a:lvl6pPr>
      <a:lvl7pPr marL="2743425" algn="l" defTabSz="914475" rtl="0" eaLnBrk="1" latinLnBrk="0" hangingPunct="1">
        <a:defRPr sz="1800" kern="1200">
          <a:solidFill>
            <a:schemeClr val="tx1"/>
          </a:solidFill>
          <a:latin typeface="+mn-lt"/>
          <a:ea typeface="+mn-ea"/>
          <a:cs typeface="+mn-cs"/>
        </a:defRPr>
      </a:lvl7pPr>
      <a:lvl8pPr marL="3200663" algn="l" defTabSz="914475" rtl="0" eaLnBrk="1" latinLnBrk="0" hangingPunct="1">
        <a:defRPr sz="1800" kern="1200">
          <a:solidFill>
            <a:schemeClr val="tx1"/>
          </a:solidFill>
          <a:latin typeface="+mn-lt"/>
          <a:ea typeface="+mn-ea"/>
          <a:cs typeface="+mn-cs"/>
        </a:defRPr>
      </a:lvl8pPr>
      <a:lvl9pPr marL="3657901" algn="l" defTabSz="9144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5.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A528D"/>
        </a:solidFill>
        <a:effectLst/>
      </p:bgPr>
    </p:bg>
    <p:spTree>
      <p:nvGrpSpPr>
        <p:cNvPr id="1" name=""/>
        <p:cNvGrpSpPr/>
        <p:nvPr/>
      </p:nvGrpSpPr>
      <p:grpSpPr>
        <a:xfrm>
          <a:off x="0" y="0"/>
          <a:ext cx="0" cy="0"/>
          <a:chOff x="0" y="0"/>
          <a:chExt cx="0" cy="0"/>
        </a:xfrm>
      </p:grpSpPr>
      <p:sp>
        <p:nvSpPr>
          <p:cNvPr id="55" name="圆角矩形 54"/>
          <p:cNvSpPr/>
          <p:nvPr/>
        </p:nvSpPr>
        <p:spPr>
          <a:xfrm>
            <a:off x="1548458" y="4156720"/>
            <a:ext cx="6192688" cy="288032"/>
          </a:xfrm>
          <a:prstGeom prst="roundRect">
            <a:avLst/>
          </a:prstGeom>
          <a:noFill/>
          <a:ln w="12700" cap="flat" cmpd="sng" algn="ctr">
            <a:noFill/>
            <a:prstDash val="solid"/>
            <a:miter lim="800000"/>
          </a:ln>
          <a:effectLst/>
        </p:spPr>
        <p:txBody>
          <a:bodyPr lIns="81693" tIns="40847" rIns="81693" bIns="40847" anchor="ctr"/>
          <a:lstStyle/>
          <a:p>
            <a:pPr algn="ctr"/>
            <a:r>
              <a:rPr lang="zh-CN" altLang="zh-CN" sz="3600" b="1" dirty="0"/>
              <a:t>新型冠状病毒肺炎诊疗方案</a:t>
            </a:r>
            <a:endParaRPr lang="zh-CN" altLang="zh-CN" sz="3600" dirty="0"/>
          </a:p>
          <a:p>
            <a:pPr algn="ctr"/>
            <a:r>
              <a:rPr lang="en-US" altLang="zh-CN" sz="3600" dirty="0"/>
              <a:t> </a:t>
            </a:r>
            <a:endParaRPr lang="zh-CN" altLang="zh-CN" sz="3600" dirty="0"/>
          </a:p>
        </p:txBody>
      </p:sp>
      <p:pic>
        <p:nvPicPr>
          <p:cNvPr id="2" name="图片 1"/>
          <p:cNvPicPr>
            <a:picLocks noChangeAspect="1"/>
          </p:cNvPicPr>
          <p:nvPr/>
        </p:nvPicPr>
        <p:blipFill>
          <a:blip r:embed="rId3" cstate="print"/>
          <a:stretch>
            <a:fillRect/>
          </a:stretch>
        </p:blipFill>
        <p:spPr>
          <a:xfrm>
            <a:off x="0" y="-91752"/>
            <a:ext cx="9145588" cy="3168352"/>
          </a:xfrm>
          <a:prstGeom prst="rect">
            <a:avLst/>
          </a:prstGeom>
        </p:spPr>
      </p:pic>
    </p:spTree>
    <p:extLst>
      <p:ext uri="{BB962C8B-B14F-4D97-AF65-F5344CB8AC3E}">
        <p14:creationId xmlns:p14="http://schemas.microsoft.com/office/powerpoint/2010/main" xmlns="" val="6001013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75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1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31" y="268288"/>
            <a:ext cx="5616624" cy="504056"/>
          </a:xfrm>
        </p:spPr>
        <p:txBody>
          <a:bodyPr/>
          <a:lstStyle/>
          <a:p>
            <a:pPr algn="l"/>
            <a:endParaRPr lang="zh-CN" altLang="zh-CN" sz="2800" dirty="0"/>
          </a:p>
        </p:txBody>
      </p:sp>
      <p:sp>
        <p:nvSpPr>
          <p:cNvPr id="3" name="内容占位符 2"/>
          <p:cNvSpPr>
            <a:spLocks noGrp="1"/>
          </p:cNvSpPr>
          <p:nvPr>
            <p:ph idx="1"/>
          </p:nvPr>
        </p:nvSpPr>
        <p:spPr>
          <a:xfrm>
            <a:off x="468338" y="700336"/>
            <a:ext cx="4608512" cy="3888432"/>
          </a:xfrm>
          <a:ln>
            <a:solidFill>
              <a:srgbClr val="C00000"/>
            </a:solidFill>
          </a:ln>
        </p:spPr>
        <p:txBody>
          <a:bodyPr/>
          <a:lstStyle/>
          <a:p>
            <a:pPr marL="0" indent="0">
              <a:lnSpc>
                <a:spcPct val="150000"/>
              </a:lnSpc>
              <a:buNone/>
            </a:pPr>
            <a:endParaRPr lang="en-US" altLang="zh-CN" sz="1800" dirty="0" smtClean="0">
              <a:solidFill>
                <a:srgbClr val="000000"/>
              </a:solidFill>
              <a:latin typeface="+mn-ea"/>
              <a:cs typeface="黑体" pitchFamily="18" charset="0"/>
            </a:endParaRPr>
          </a:p>
          <a:p>
            <a:pPr marL="0" indent="0">
              <a:lnSpc>
                <a:spcPct val="150000"/>
              </a:lnSpc>
              <a:buNone/>
            </a:pPr>
            <a:r>
              <a:rPr lang="en-US" altLang="zh-CN" sz="1800" dirty="0" smtClean="0">
                <a:solidFill>
                  <a:srgbClr val="000000"/>
                </a:solidFill>
                <a:latin typeface="+mn-ea"/>
                <a:cs typeface="黑体" pitchFamily="18" charset="0"/>
              </a:rPr>
              <a:t>4</a:t>
            </a:r>
            <a:r>
              <a:rPr lang="zh-CN" altLang="en-US" sz="1800" dirty="0" smtClean="0">
                <a:solidFill>
                  <a:srgbClr val="000000"/>
                </a:solidFill>
                <a:latin typeface="+mn-ea"/>
                <a:cs typeface="黑体" pitchFamily="18" charset="0"/>
              </a:rPr>
              <a:t>、</a:t>
            </a:r>
            <a:r>
              <a:rPr lang="en-US" altLang="zh-CN" sz="1800" dirty="0">
                <a:solidFill>
                  <a:srgbClr val="000000"/>
                </a:solidFill>
                <a:latin typeface="微软雅黑" pitchFamily="18" charset="0"/>
                <a:cs typeface="微软雅黑" pitchFamily="18" charset="0"/>
              </a:rPr>
              <a:t>胸部影像学</a:t>
            </a:r>
          </a:p>
          <a:p>
            <a:pPr>
              <a:lnSpc>
                <a:spcPct val="150000"/>
              </a:lnSpc>
            </a:pPr>
            <a:r>
              <a:rPr lang="en-US" altLang="zh-CN" sz="1800" dirty="0">
                <a:solidFill>
                  <a:srgbClr val="000000"/>
                </a:solidFill>
                <a:latin typeface="黑体" pitchFamily="18" charset="0"/>
                <a:cs typeface="黑体" pitchFamily="18" charset="0"/>
              </a:rPr>
              <a:t>早期呈现多发小斑片影及间质改变，以肺外带明显。</a:t>
            </a:r>
          </a:p>
          <a:p>
            <a:pPr>
              <a:lnSpc>
                <a:spcPct val="150000"/>
              </a:lnSpc>
            </a:pPr>
            <a:r>
              <a:rPr lang="en-US" altLang="zh-CN" sz="1800" dirty="0">
                <a:solidFill>
                  <a:srgbClr val="000000"/>
                </a:solidFill>
                <a:latin typeface="黑体" pitchFamily="18" charset="0"/>
                <a:cs typeface="黑体" pitchFamily="18" charset="0"/>
              </a:rPr>
              <a:t>进而发展为双肺多发磨玻璃影、浸润影，严重者可出现肺实变，</a:t>
            </a:r>
            <a:r>
              <a:rPr lang="en-US" altLang="zh-CN" sz="1800" dirty="0" smtClean="0">
                <a:solidFill>
                  <a:srgbClr val="000000"/>
                </a:solidFill>
                <a:latin typeface="黑体" pitchFamily="18" charset="0"/>
                <a:cs typeface="黑体" pitchFamily="18" charset="0"/>
              </a:rPr>
              <a:t>胸</a:t>
            </a:r>
            <a:r>
              <a:rPr lang="en-US" altLang="zh-CN" sz="1800" dirty="0">
                <a:solidFill>
                  <a:srgbClr val="000000"/>
                </a:solidFill>
                <a:latin typeface="黑体" pitchFamily="18" charset="0"/>
                <a:cs typeface="黑体" pitchFamily="18" charset="0"/>
              </a:rPr>
              <a:t>腔积液少见。</a:t>
            </a:r>
          </a:p>
          <a:p>
            <a:endParaRPr lang="en-US" altLang="zh-CN" sz="2000" dirty="0">
              <a:solidFill>
                <a:srgbClr val="000000"/>
              </a:solidFill>
              <a:latin typeface="黑体" pitchFamily="18" charset="0"/>
              <a:cs typeface="黑体" pitchFamily="18" charset="0"/>
            </a:endParaRPr>
          </a:p>
          <a:p>
            <a:pPr>
              <a:tabLst/>
            </a:pPr>
            <a:endParaRPr lang="en-US" altLang="zh-CN" sz="2000" dirty="0">
              <a:solidFill>
                <a:srgbClr val="000000"/>
              </a:solidFill>
              <a:latin typeface="+mn-ea"/>
              <a:cs typeface="黑体"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5292874" y="916360"/>
            <a:ext cx="3571014" cy="3384376"/>
          </a:xfrm>
          <a:prstGeom prst="rect">
            <a:avLst/>
          </a:prstGeom>
          <a:noFill/>
          <a:ln w="9525">
            <a:noFill/>
            <a:miter lim="800000"/>
            <a:headEnd/>
            <a:tailEnd/>
          </a:ln>
        </p:spPr>
      </p:pic>
    </p:spTree>
    <p:extLst>
      <p:ext uri="{BB962C8B-B14F-4D97-AF65-F5344CB8AC3E}">
        <p14:creationId xmlns:p14="http://schemas.microsoft.com/office/powerpoint/2010/main" xmlns="" val="1714282868"/>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wkretype.bdimg.com/retype/zoom/04335d8d0912a2161579290f?pn=16&amp;o=jpg_6&amp;md5sum=70d62af8c3fb7a498aeb151664ecaf04&amp;sign=0e5a494291&amp;png=965248-1103009&amp;jpg=2329274-255872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20" y="0"/>
            <a:ext cx="9146822" cy="51450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15743843"/>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5440" y="0"/>
            <a:ext cx="9130148" cy="5449983"/>
          </a:xfrm>
          <a:custGeom>
            <a:avLst/>
            <a:gdLst>
              <a:gd name="connsiteX0" fmla="*/ 0 w 12169775"/>
              <a:gd name="connsiteY0" fmla="*/ 6858000 h 6858000"/>
              <a:gd name="connsiteX1" fmla="*/ 12169775 w 12169775"/>
              <a:gd name="connsiteY1" fmla="*/ 6858000 h 6858000"/>
              <a:gd name="connsiteX2" fmla="*/ 12169775 w 12169775"/>
              <a:gd name="connsiteY2" fmla="*/ 0 h 6858000"/>
              <a:gd name="connsiteX3" fmla="*/ 0 w 12169775"/>
              <a:gd name="connsiteY3" fmla="*/ 0 h 6858000"/>
              <a:gd name="connsiteX4" fmla="*/ 0 w 1216977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169775" h="6858000">
                <a:moveTo>
                  <a:pt x="0" y="6858000"/>
                </a:moveTo>
                <a:lnTo>
                  <a:pt x="12169775" y="6858000"/>
                </a:lnTo>
                <a:lnTo>
                  <a:pt x="12169775" y="0"/>
                </a:lnTo>
                <a:lnTo>
                  <a:pt x="0" y="0"/>
                </a:lnTo>
                <a:lnTo>
                  <a:pt x="0" y="6858000"/>
                </a:lnTo>
              </a:path>
            </a:pathLst>
          </a:custGeom>
          <a:solidFill>
            <a:srgbClr val="9DB2DE"/>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27" name="Picture 3"/>
          <p:cNvPicPr>
            <a:picLocks noChangeAspect="1" noChangeArrowheads="1"/>
          </p:cNvPicPr>
          <p:nvPr/>
        </p:nvPicPr>
        <p:blipFill>
          <a:blip r:embed="rId2" cstate="print"/>
          <a:srcRect/>
          <a:stretch>
            <a:fillRect/>
          </a:stretch>
        </p:blipFill>
        <p:spPr bwMode="auto">
          <a:xfrm>
            <a:off x="7720" y="800347"/>
            <a:ext cx="1762669" cy="3125164"/>
          </a:xfrm>
          <a:prstGeom prst="rect">
            <a:avLst/>
          </a:prstGeom>
          <a:noFill/>
        </p:spPr>
      </p:pic>
      <p:pic>
        <p:nvPicPr>
          <p:cNvPr id="3" name="Picture 3"/>
          <p:cNvPicPr>
            <a:picLocks noChangeAspect="1" noChangeArrowheads="1"/>
          </p:cNvPicPr>
          <p:nvPr/>
        </p:nvPicPr>
        <p:blipFill>
          <a:blip r:embed="rId3" cstate="print"/>
          <a:srcRect/>
          <a:stretch>
            <a:fillRect/>
          </a:stretch>
        </p:blipFill>
        <p:spPr bwMode="auto">
          <a:xfrm>
            <a:off x="1808501" y="800347"/>
            <a:ext cx="1857948" cy="3125164"/>
          </a:xfrm>
          <a:prstGeom prst="rect">
            <a:avLst/>
          </a:prstGeom>
          <a:noFill/>
        </p:spPr>
      </p:pic>
      <p:pic>
        <p:nvPicPr>
          <p:cNvPr id="5" name="Picture 3"/>
          <p:cNvPicPr>
            <a:picLocks noChangeAspect="1" noChangeArrowheads="1"/>
          </p:cNvPicPr>
          <p:nvPr/>
        </p:nvPicPr>
        <p:blipFill>
          <a:blip r:embed="rId4" cstate="print"/>
          <a:srcRect/>
          <a:stretch>
            <a:fillRect/>
          </a:stretch>
        </p:blipFill>
        <p:spPr bwMode="auto">
          <a:xfrm>
            <a:off x="3714089" y="809875"/>
            <a:ext cx="1734085" cy="3115636"/>
          </a:xfrm>
          <a:prstGeom prst="rect">
            <a:avLst/>
          </a:prstGeom>
          <a:noFill/>
        </p:spPr>
      </p:pic>
      <p:pic>
        <p:nvPicPr>
          <p:cNvPr id="6" name="Picture 3"/>
          <p:cNvPicPr>
            <a:picLocks noChangeAspect="1" noChangeArrowheads="1"/>
          </p:cNvPicPr>
          <p:nvPr/>
        </p:nvPicPr>
        <p:blipFill>
          <a:blip r:embed="rId5" cstate="print"/>
          <a:srcRect/>
          <a:stretch>
            <a:fillRect/>
          </a:stretch>
        </p:blipFill>
        <p:spPr bwMode="auto">
          <a:xfrm>
            <a:off x="5524397" y="809875"/>
            <a:ext cx="1705501" cy="3106108"/>
          </a:xfrm>
          <a:prstGeom prst="rect">
            <a:avLst/>
          </a:prstGeom>
          <a:noFill/>
        </p:spPr>
      </p:pic>
      <p:pic>
        <p:nvPicPr>
          <p:cNvPr id="7" name="Picture 3"/>
          <p:cNvPicPr>
            <a:picLocks noChangeAspect="1" noChangeArrowheads="1"/>
          </p:cNvPicPr>
          <p:nvPr/>
        </p:nvPicPr>
        <p:blipFill>
          <a:blip r:embed="rId6" cstate="print"/>
          <a:srcRect/>
          <a:stretch>
            <a:fillRect/>
          </a:stretch>
        </p:blipFill>
        <p:spPr bwMode="auto">
          <a:xfrm>
            <a:off x="7325178" y="809875"/>
            <a:ext cx="1812214" cy="3115636"/>
          </a:xfrm>
          <a:prstGeom prst="rect">
            <a:avLst/>
          </a:prstGeom>
          <a:noFill/>
        </p:spPr>
      </p:pic>
      <p:sp>
        <p:nvSpPr>
          <p:cNvPr id="2" name="TextBox 1"/>
          <p:cNvSpPr txBox="1"/>
          <p:nvPr/>
        </p:nvSpPr>
        <p:spPr>
          <a:xfrm>
            <a:off x="303086" y="4144655"/>
            <a:ext cx="961802" cy="238527"/>
          </a:xfrm>
          <a:prstGeom prst="rect">
            <a:avLst/>
          </a:prstGeom>
          <a:noFill/>
        </p:spPr>
        <p:txBody>
          <a:bodyPr wrap="none" lIns="0" tIns="0" rIns="0" rtlCol="0">
            <a:spAutoFit/>
          </a:bodyPr>
          <a:lstStyle/>
          <a:p>
            <a:pPr>
              <a:lnSpc>
                <a:spcPts val="1500"/>
              </a:lnSpc>
            </a:pPr>
            <a:r>
              <a:rPr lang="en-US" altLang="zh-CN" sz="1505" dirty="0">
                <a:solidFill>
                  <a:srgbClr val="000000"/>
                </a:solidFill>
                <a:latin typeface="黑体" pitchFamily="18" charset="0"/>
                <a:cs typeface="黑体" pitchFamily="18" charset="0"/>
              </a:rPr>
              <a:t>病程第二天</a:t>
            </a:r>
          </a:p>
        </p:txBody>
      </p:sp>
      <p:sp>
        <p:nvSpPr>
          <p:cNvPr id="9" name="TextBox 1"/>
          <p:cNvSpPr txBox="1"/>
          <p:nvPr/>
        </p:nvSpPr>
        <p:spPr>
          <a:xfrm>
            <a:off x="2151507" y="4154183"/>
            <a:ext cx="961802" cy="238527"/>
          </a:xfrm>
          <a:prstGeom prst="rect">
            <a:avLst/>
          </a:prstGeom>
          <a:noFill/>
        </p:spPr>
        <p:txBody>
          <a:bodyPr wrap="none" lIns="0" tIns="0" rIns="0" rtlCol="0">
            <a:spAutoFit/>
          </a:bodyPr>
          <a:lstStyle/>
          <a:p>
            <a:pPr>
              <a:lnSpc>
                <a:spcPts val="1500"/>
              </a:lnSpc>
            </a:pPr>
            <a:r>
              <a:rPr lang="en-US" altLang="zh-CN" sz="1503" dirty="0">
                <a:solidFill>
                  <a:srgbClr val="000000"/>
                </a:solidFill>
                <a:latin typeface="黑体" pitchFamily="18" charset="0"/>
                <a:cs typeface="黑体" pitchFamily="18" charset="0"/>
              </a:rPr>
              <a:t>病程第五天</a:t>
            </a:r>
          </a:p>
        </p:txBody>
      </p:sp>
      <p:sp>
        <p:nvSpPr>
          <p:cNvPr id="10" name="TextBox 1"/>
          <p:cNvSpPr txBox="1"/>
          <p:nvPr/>
        </p:nvSpPr>
        <p:spPr>
          <a:xfrm>
            <a:off x="4095206" y="4154183"/>
            <a:ext cx="961802" cy="238527"/>
          </a:xfrm>
          <a:prstGeom prst="rect">
            <a:avLst/>
          </a:prstGeom>
          <a:noFill/>
        </p:spPr>
        <p:txBody>
          <a:bodyPr wrap="none" lIns="0" tIns="0" rIns="0" rtlCol="0">
            <a:spAutoFit/>
          </a:bodyPr>
          <a:lstStyle/>
          <a:p>
            <a:pPr>
              <a:lnSpc>
                <a:spcPts val="1500"/>
              </a:lnSpc>
            </a:pPr>
            <a:r>
              <a:rPr lang="en-US" altLang="zh-CN" sz="1503" dirty="0">
                <a:solidFill>
                  <a:srgbClr val="000000"/>
                </a:solidFill>
                <a:latin typeface="黑体" pitchFamily="18" charset="0"/>
                <a:cs typeface="黑体" pitchFamily="18" charset="0"/>
              </a:rPr>
              <a:t>病程第八天</a:t>
            </a:r>
          </a:p>
        </p:txBody>
      </p:sp>
      <p:sp>
        <p:nvSpPr>
          <p:cNvPr id="11" name="TextBox 1"/>
          <p:cNvSpPr txBox="1"/>
          <p:nvPr/>
        </p:nvSpPr>
        <p:spPr>
          <a:xfrm>
            <a:off x="5772124" y="4173238"/>
            <a:ext cx="1154162" cy="238527"/>
          </a:xfrm>
          <a:prstGeom prst="rect">
            <a:avLst/>
          </a:prstGeom>
          <a:noFill/>
        </p:spPr>
        <p:txBody>
          <a:bodyPr wrap="none" lIns="0" tIns="0" rIns="0" rtlCol="0">
            <a:spAutoFit/>
          </a:bodyPr>
          <a:lstStyle/>
          <a:p>
            <a:pPr>
              <a:lnSpc>
                <a:spcPts val="1500"/>
              </a:lnSpc>
            </a:pPr>
            <a:r>
              <a:rPr lang="en-US" altLang="zh-CN" sz="1503" dirty="0">
                <a:solidFill>
                  <a:srgbClr val="000000"/>
                </a:solidFill>
                <a:latin typeface="黑体" pitchFamily="18" charset="0"/>
                <a:cs typeface="黑体" pitchFamily="18" charset="0"/>
              </a:rPr>
              <a:t>病程第十一天</a:t>
            </a:r>
          </a:p>
        </p:txBody>
      </p:sp>
      <p:sp>
        <p:nvSpPr>
          <p:cNvPr id="12" name="TextBox 1"/>
          <p:cNvSpPr txBox="1"/>
          <p:nvPr/>
        </p:nvSpPr>
        <p:spPr>
          <a:xfrm>
            <a:off x="7553848" y="4173238"/>
            <a:ext cx="1154162" cy="238527"/>
          </a:xfrm>
          <a:prstGeom prst="rect">
            <a:avLst/>
          </a:prstGeom>
          <a:noFill/>
        </p:spPr>
        <p:txBody>
          <a:bodyPr wrap="none" lIns="0" tIns="0" rIns="0" rtlCol="0">
            <a:spAutoFit/>
          </a:bodyPr>
          <a:lstStyle/>
          <a:p>
            <a:pPr>
              <a:lnSpc>
                <a:spcPts val="1500"/>
              </a:lnSpc>
            </a:pPr>
            <a:r>
              <a:rPr lang="en-US" altLang="zh-CN" sz="1503" dirty="0">
                <a:solidFill>
                  <a:srgbClr val="000000"/>
                </a:solidFill>
                <a:latin typeface="黑体" pitchFamily="18" charset="0"/>
                <a:cs typeface="黑体" pitchFamily="18" charset="0"/>
              </a:rPr>
              <a:t>病程第十四天</a:t>
            </a:r>
          </a:p>
        </p:txBody>
      </p:sp>
      <p:sp>
        <p:nvSpPr>
          <p:cNvPr id="13" name="TextBox 1"/>
          <p:cNvSpPr txBox="1"/>
          <p:nvPr/>
        </p:nvSpPr>
        <p:spPr>
          <a:xfrm>
            <a:off x="2685072" y="304895"/>
            <a:ext cx="3295774" cy="392415"/>
          </a:xfrm>
          <a:prstGeom prst="rect">
            <a:avLst/>
          </a:prstGeom>
          <a:noFill/>
        </p:spPr>
        <p:txBody>
          <a:bodyPr wrap="none" lIns="0" tIns="0" rIns="0" rtlCol="0">
            <a:spAutoFit/>
          </a:bodyPr>
          <a:lstStyle/>
          <a:p>
            <a:pPr>
              <a:lnSpc>
                <a:spcPts val="2701"/>
              </a:lnSpc>
            </a:pPr>
            <a:r>
              <a:rPr lang="en-US" altLang="zh-CN" sz="2097" dirty="0">
                <a:solidFill>
                  <a:srgbClr val="000000"/>
                </a:solidFill>
                <a:latin typeface="微软雅黑" pitchFamily="18" charset="0"/>
                <a:cs typeface="微软雅黑" pitchFamily="18" charset="0"/>
              </a:rPr>
              <a:t>一例重型病人的胸部CT表现</a:t>
            </a:r>
          </a:p>
        </p:txBody>
      </p:sp>
    </p:spTree>
    <p:extLst>
      <p:ext uri="{BB962C8B-B14F-4D97-AF65-F5344CB8AC3E}">
        <p14:creationId xmlns:p14="http://schemas.microsoft.com/office/powerpoint/2010/main" xmlns="" val="765956719"/>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306" y="124272"/>
            <a:ext cx="5616624" cy="504056"/>
          </a:xfrm>
        </p:spPr>
        <p:txBody>
          <a:bodyPr/>
          <a:lstStyle/>
          <a:p>
            <a:pPr algn="l"/>
            <a:r>
              <a:rPr lang="zh-CN" altLang="zh-CN" sz="2400" dirty="0"/>
              <a:t>五、诊断标准</a:t>
            </a:r>
            <a:r>
              <a:rPr lang="zh-CN" altLang="zh-CN" sz="2800" dirty="0"/>
              <a:t/>
            </a:r>
            <a:br>
              <a:rPr lang="zh-CN" altLang="zh-CN" sz="2800" dirty="0"/>
            </a:br>
            <a:endParaRPr lang="zh-CN" altLang="zh-CN" sz="2800" dirty="0"/>
          </a:p>
        </p:txBody>
      </p:sp>
      <p:sp>
        <p:nvSpPr>
          <p:cNvPr id="3" name="内容占位符 2"/>
          <p:cNvSpPr>
            <a:spLocks noGrp="1"/>
          </p:cNvSpPr>
          <p:nvPr>
            <p:ph idx="1"/>
          </p:nvPr>
        </p:nvSpPr>
        <p:spPr>
          <a:xfrm>
            <a:off x="324322" y="628328"/>
            <a:ext cx="8496944" cy="3456384"/>
          </a:xfrm>
          <a:ln>
            <a:solidFill>
              <a:srgbClr val="C00000"/>
            </a:solidFill>
          </a:ln>
        </p:spPr>
        <p:txBody>
          <a:bodyPr/>
          <a:lstStyle/>
          <a:p>
            <a:pPr marL="0" indent="0">
              <a:buNone/>
              <a:tabLst>
                <a:tab pos="457200" algn="l"/>
              </a:tabLst>
            </a:pPr>
            <a:r>
              <a:rPr lang="en-US" altLang="zh-CN" sz="2000" dirty="0" smtClean="0">
                <a:solidFill>
                  <a:srgbClr val="000000"/>
                </a:solidFill>
                <a:latin typeface="+mn-ea"/>
                <a:cs typeface="黑体" pitchFamily="18" charset="0"/>
              </a:rPr>
              <a:t>疑似病例</a:t>
            </a:r>
          </a:p>
          <a:p>
            <a:pPr>
              <a:buFont typeface="Arial" charset="0"/>
              <a:buChar char="•"/>
              <a:tabLst>
                <a:tab pos="457200" algn="l"/>
              </a:tabLst>
            </a:pPr>
            <a:r>
              <a:rPr lang="en-US" altLang="zh-CN" sz="2000" dirty="0" smtClean="0">
                <a:latin typeface="+mn-ea"/>
                <a:cs typeface="Times New Roman" pitchFamily="18" charset="0"/>
              </a:rPr>
              <a:t> </a:t>
            </a:r>
            <a:r>
              <a:rPr lang="en-US" altLang="zh-CN" sz="1800" dirty="0" smtClean="0">
                <a:solidFill>
                  <a:srgbClr val="000000"/>
                </a:solidFill>
                <a:latin typeface="+mn-ea"/>
                <a:cs typeface="黑体" pitchFamily="18" charset="0"/>
              </a:rPr>
              <a:t>流行病学史</a:t>
            </a:r>
          </a:p>
          <a:p>
            <a:pPr marL="0" indent="0">
              <a:buNone/>
              <a:tabLst>
                <a:tab pos="457200" algn="l"/>
              </a:tabLst>
            </a:pPr>
            <a:r>
              <a:rPr lang="zh-CN" altLang="en-US" sz="1600" dirty="0" smtClean="0">
                <a:solidFill>
                  <a:srgbClr val="000000"/>
                </a:solidFill>
                <a:latin typeface="黑体" pitchFamily="18" charset="0"/>
                <a:cs typeface="黑体" pitchFamily="18" charset="0"/>
              </a:rPr>
              <a:t>    </a:t>
            </a:r>
            <a:r>
              <a:rPr lang="en-US" altLang="zh-CN" sz="1600" dirty="0" smtClean="0">
                <a:solidFill>
                  <a:srgbClr val="000000"/>
                </a:solidFill>
                <a:latin typeface="黑体" pitchFamily="18" charset="0"/>
                <a:cs typeface="黑体" pitchFamily="18" charset="0"/>
              </a:rPr>
              <a:t>-发病前</a:t>
            </a:r>
            <a:r>
              <a:rPr lang="en-US" altLang="zh-CN" sz="1600" dirty="0">
                <a:solidFill>
                  <a:srgbClr val="000000"/>
                </a:solidFill>
                <a:latin typeface="黑体" pitchFamily="18" charset="0"/>
                <a:cs typeface="黑体" pitchFamily="18" charset="0"/>
              </a:rPr>
              <a:t>14天内有病例报告社区的旅行史或居住史；</a:t>
            </a:r>
          </a:p>
          <a:p>
            <a:pPr marL="0" indent="0">
              <a:buNone/>
              <a:tabLst/>
            </a:pPr>
            <a:r>
              <a:rPr lang="zh-CN" altLang="en-US" sz="1600" dirty="0" smtClean="0">
                <a:solidFill>
                  <a:srgbClr val="000000"/>
                </a:solidFill>
                <a:latin typeface="黑体" pitchFamily="18" charset="0"/>
                <a:cs typeface="黑体" pitchFamily="18" charset="0"/>
              </a:rPr>
              <a:t>    </a:t>
            </a:r>
            <a:r>
              <a:rPr lang="en-US" altLang="zh-CN" sz="1600" dirty="0" smtClean="0">
                <a:solidFill>
                  <a:srgbClr val="000000"/>
                </a:solidFill>
                <a:latin typeface="黑体" pitchFamily="18" charset="0"/>
                <a:cs typeface="黑体" pitchFamily="18" charset="0"/>
              </a:rPr>
              <a:t>-发病前</a:t>
            </a:r>
            <a:r>
              <a:rPr lang="en-US" altLang="zh-CN" sz="1600" dirty="0">
                <a:solidFill>
                  <a:srgbClr val="000000"/>
                </a:solidFill>
                <a:latin typeface="黑体" pitchFamily="18" charset="0"/>
                <a:cs typeface="黑体" pitchFamily="18" charset="0"/>
              </a:rPr>
              <a:t>14</a:t>
            </a:r>
            <a:r>
              <a:rPr lang="en-US" altLang="zh-CN" sz="1600" dirty="0" smtClean="0">
                <a:solidFill>
                  <a:srgbClr val="000000"/>
                </a:solidFill>
                <a:latin typeface="黑体" pitchFamily="18" charset="0"/>
                <a:cs typeface="黑体" pitchFamily="18" charset="0"/>
              </a:rPr>
              <a:t>天内与新冠病毒</a:t>
            </a:r>
            <a:r>
              <a:rPr lang="zh-CN" altLang="en-US" sz="1600" dirty="0" smtClean="0">
                <a:solidFill>
                  <a:srgbClr val="000000"/>
                </a:solidFill>
                <a:latin typeface="黑体" pitchFamily="18" charset="0"/>
                <a:cs typeface="黑体" pitchFamily="18" charset="0"/>
              </a:rPr>
              <a:t>患者或无症状感染者</a:t>
            </a:r>
            <a:r>
              <a:rPr lang="en-US" altLang="zh-CN" sz="1600" dirty="0" err="1" smtClean="0">
                <a:solidFill>
                  <a:srgbClr val="000000"/>
                </a:solidFill>
                <a:latin typeface="黑体" pitchFamily="18" charset="0"/>
                <a:cs typeface="黑体" pitchFamily="18" charset="0"/>
              </a:rPr>
              <a:t>有接触史</a:t>
            </a:r>
            <a:r>
              <a:rPr lang="en-US" altLang="zh-CN" sz="1600" dirty="0">
                <a:solidFill>
                  <a:srgbClr val="000000"/>
                </a:solidFill>
                <a:latin typeface="黑体" pitchFamily="18" charset="0"/>
                <a:cs typeface="黑体" pitchFamily="18" charset="0"/>
              </a:rPr>
              <a:t>；</a:t>
            </a:r>
          </a:p>
          <a:p>
            <a:pPr marL="0" indent="0">
              <a:buNone/>
              <a:tabLst/>
            </a:pPr>
            <a:r>
              <a:rPr lang="zh-CN" altLang="en-US" sz="1600" dirty="0" smtClean="0">
                <a:solidFill>
                  <a:srgbClr val="000000"/>
                </a:solidFill>
                <a:latin typeface="黑体" pitchFamily="18" charset="0"/>
                <a:cs typeface="黑体" pitchFamily="18" charset="0"/>
              </a:rPr>
              <a:t>    </a:t>
            </a:r>
            <a:r>
              <a:rPr lang="en-US" altLang="zh-CN" sz="1600" dirty="0" smtClean="0">
                <a:solidFill>
                  <a:srgbClr val="000000"/>
                </a:solidFill>
                <a:latin typeface="黑体" pitchFamily="18" charset="0"/>
                <a:cs typeface="黑体" pitchFamily="18" charset="0"/>
              </a:rPr>
              <a:t>-发病前</a:t>
            </a:r>
            <a:r>
              <a:rPr lang="en-US" altLang="zh-CN" sz="1600" dirty="0">
                <a:solidFill>
                  <a:srgbClr val="000000"/>
                </a:solidFill>
                <a:latin typeface="黑体" pitchFamily="18" charset="0"/>
                <a:cs typeface="黑体" pitchFamily="18" charset="0"/>
              </a:rPr>
              <a:t>14天内曾接触过来自有病例报告社区的发热或有呼吸道症状的患者；</a:t>
            </a:r>
          </a:p>
          <a:p>
            <a:pPr marL="0" indent="0">
              <a:buNone/>
            </a:pPr>
            <a:r>
              <a:rPr lang="zh-CN" altLang="en-US" sz="1600" dirty="0" smtClean="0">
                <a:solidFill>
                  <a:srgbClr val="000000"/>
                </a:solidFill>
                <a:latin typeface="黑体" pitchFamily="18" charset="0"/>
                <a:cs typeface="黑体" pitchFamily="18" charset="0"/>
              </a:rPr>
              <a:t>    </a:t>
            </a:r>
            <a:r>
              <a:rPr lang="en-US" altLang="zh-CN" sz="1600" dirty="0" smtClean="0">
                <a:solidFill>
                  <a:srgbClr val="000000"/>
                </a:solidFill>
                <a:latin typeface="黑体" pitchFamily="18" charset="0"/>
                <a:cs typeface="黑体" pitchFamily="18" charset="0"/>
              </a:rPr>
              <a:t>-聚集性发病</a:t>
            </a:r>
            <a:r>
              <a:rPr lang="en-US" altLang="zh-CN" sz="1600" dirty="0">
                <a:solidFill>
                  <a:srgbClr val="000000"/>
                </a:solidFill>
                <a:latin typeface="黑体" pitchFamily="18" charset="0"/>
                <a:cs typeface="黑体" pitchFamily="18" charset="0"/>
              </a:rPr>
              <a:t>（2周内在小范围如家庭、办公室、学校班级等场所，出现2例及以上发热和/</a:t>
            </a:r>
            <a:r>
              <a:rPr lang="en-US" altLang="zh-CN" sz="1600" dirty="0" smtClean="0">
                <a:solidFill>
                  <a:srgbClr val="000000"/>
                </a:solidFill>
                <a:latin typeface="黑体" pitchFamily="18" charset="0"/>
                <a:cs typeface="黑体" pitchFamily="18" charset="0"/>
              </a:rPr>
              <a:t>或</a:t>
            </a:r>
            <a:r>
              <a:rPr lang="en-US" altLang="zh-CN" sz="1600" dirty="0">
                <a:solidFill>
                  <a:srgbClr val="000000"/>
                </a:solidFill>
                <a:latin typeface="黑体" pitchFamily="18" charset="0"/>
                <a:cs typeface="黑体" pitchFamily="18" charset="0"/>
              </a:rPr>
              <a:t>呼吸道症状的病例</a:t>
            </a:r>
            <a:r>
              <a:rPr lang="en-US" altLang="zh-CN" sz="1600" dirty="0" smtClean="0">
                <a:solidFill>
                  <a:srgbClr val="000000"/>
                </a:solidFill>
                <a:latin typeface="黑体" pitchFamily="18" charset="0"/>
                <a:cs typeface="黑体" pitchFamily="18" charset="0"/>
              </a:rPr>
              <a:t>）。</a:t>
            </a:r>
          </a:p>
          <a:p>
            <a:pPr>
              <a:tabLst>
                <a:tab pos="457200" algn="l"/>
                <a:tab pos="914400" algn="l"/>
                <a:tab pos="1143000" algn="l"/>
                <a:tab pos="3048000" algn="l"/>
              </a:tabLst>
            </a:pPr>
            <a:r>
              <a:rPr lang="en-US" altLang="zh-CN" sz="1800" dirty="0" smtClean="0">
                <a:solidFill>
                  <a:srgbClr val="000000"/>
                </a:solidFill>
                <a:latin typeface="+mn-ea"/>
                <a:cs typeface="黑体" pitchFamily="18" charset="0"/>
              </a:rPr>
              <a:t>临床表现</a:t>
            </a:r>
          </a:p>
          <a:p>
            <a:pPr marL="0" indent="0">
              <a:buNone/>
              <a:tabLst>
                <a:tab pos="457200" algn="l"/>
                <a:tab pos="914400" algn="l"/>
                <a:tab pos="1143000" algn="l"/>
                <a:tab pos="3048000" algn="l"/>
              </a:tabLst>
            </a:pPr>
            <a:r>
              <a:rPr lang="zh-CN" altLang="en-US" sz="1600" dirty="0" smtClean="0">
                <a:solidFill>
                  <a:srgbClr val="000000"/>
                </a:solidFill>
                <a:latin typeface="+mn-ea"/>
                <a:cs typeface="黑体" pitchFamily="18" charset="0"/>
              </a:rPr>
              <a:t>    </a:t>
            </a:r>
            <a:r>
              <a:rPr lang="en-US" altLang="zh-CN" sz="1600" dirty="0" smtClean="0">
                <a:solidFill>
                  <a:srgbClr val="000000"/>
                </a:solidFill>
                <a:latin typeface="+mn-ea"/>
                <a:cs typeface="黑体" pitchFamily="18" charset="0"/>
              </a:rPr>
              <a:t>-发热和</a:t>
            </a:r>
            <a:r>
              <a:rPr lang="en-US" altLang="zh-CN" sz="1600" dirty="0">
                <a:solidFill>
                  <a:srgbClr val="000000"/>
                </a:solidFill>
                <a:latin typeface="+mn-ea"/>
                <a:cs typeface="黑体" pitchFamily="18" charset="0"/>
              </a:rPr>
              <a:t>/或呼吸道症状；</a:t>
            </a:r>
          </a:p>
          <a:p>
            <a:pPr marL="0" indent="0">
              <a:buNone/>
              <a:tabLst>
                <a:tab pos="457200" algn="l"/>
                <a:tab pos="914400" algn="l"/>
                <a:tab pos="1143000" algn="l"/>
                <a:tab pos="3048000" algn="l"/>
              </a:tabLst>
            </a:pPr>
            <a:r>
              <a:rPr lang="zh-CN" altLang="en-US" sz="1600" dirty="0" smtClean="0">
                <a:latin typeface="+mn-ea"/>
              </a:rPr>
              <a:t>    </a:t>
            </a:r>
            <a:r>
              <a:rPr lang="en-US" altLang="zh-CN" sz="1600" dirty="0" smtClean="0">
                <a:latin typeface="+mn-ea"/>
              </a:rPr>
              <a:t>-</a:t>
            </a:r>
            <a:r>
              <a:rPr lang="en-US" altLang="zh-CN" sz="1600" dirty="0" smtClean="0">
                <a:latin typeface="+mn-ea"/>
                <a:cs typeface="Times New Roman" pitchFamily="18" charset="0"/>
              </a:rPr>
              <a:t> </a:t>
            </a:r>
            <a:r>
              <a:rPr lang="en-US" altLang="zh-CN" sz="1600" dirty="0">
                <a:solidFill>
                  <a:srgbClr val="000000"/>
                </a:solidFill>
                <a:latin typeface="+mn-ea"/>
                <a:cs typeface="黑体" pitchFamily="18" charset="0"/>
              </a:rPr>
              <a:t>具有上述新冠肺炎影像学特征；</a:t>
            </a:r>
          </a:p>
          <a:p>
            <a:pPr marL="0" indent="0">
              <a:buNone/>
              <a:tabLst>
                <a:tab pos="457200" algn="l"/>
                <a:tab pos="914400" algn="l"/>
                <a:tab pos="1143000" algn="l"/>
                <a:tab pos="3048000" algn="l"/>
              </a:tabLst>
            </a:pPr>
            <a:r>
              <a:rPr lang="zh-CN" altLang="en-US" sz="1600" dirty="0" smtClean="0">
                <a:latin typeface="+mn-ea"/>
              </a:rPr>
              <a:t>    </a:t>
            </a:r>
            <a:r>
              <a:rPr lang="en-US" altLang="zh-CN" sz="1600" dirty="0" smtClean="0">
                <a:latin typeface="+mn-ea"/>
              </a:rPr>
              <a:t>-</a:t>
            </a:r>
            <a:r>
              <a:rPr lang="en-US" altLang="zh-CN" sz="1600" dirty="0" smtClean="0">
                <a:solidFill>
                  <a:srgbClr val="000000"/>
                </a:solidFill>
                <a:latin typeface="+mn-ea"/>
                <a:cs typeface="黑体" pitchFamily="18" charset="0"/>
              </a:rPr>
              <a:t>发病早期白细胞总数正常或降低</a:t>
            </a:r>
            <a:r>
              <a:rPr lang="en-US" altLang="zh-CN" sz="1600" dirty="0">
                <a:solidFill>
                  <a:srgbClr val="000000"/>
                </a:solidFill>
                <a:latin typeface="+mn-ea"/>
                <a:cs typeface="黑体" pitchFamily="18" charset="0"/>
              </a:rPr>
              <a:t>，淋巴细胞计数正常或减少</a:t>
            </a:r>
            <a:r>
              <a:rPr lang="en-US" altLang="zh-CN" sz="1600" dirty="0">
                <a:solidFill>
                  <a:srgbClr val="000000"/>
                </a:solidFill>
                <a:latin typeface="黑体" pitchFamily="18" charset="0"/>
                <a:cs typeface="黑体" pitchFamily="18" charset="0"/>
              </a:rPr>
              <a:t>。</a:t>
            </a:r>
          </a:p>
          <a:p>
            <a:pPr marL="0" indent="0">
              <a:buNone/>
            </a:pPr>
            <a:endParaRPr lang="en-US" altLang="zh-CN" sz="1600" dirty="0">
              <a:solidFill>
                <a:srgbClr val="000000"/>
              </a:solidFill>
              <a:latin typeface="黑体" pitchFamily="18" charset="0"/>
              <a:cs typeface="黑体" pitchFamily="18" charset="0"/>
            </a:endParaRPr>
          </a:p>
          <a:p>
            <a:pPr>
              <a:lnSpc>
                <a:spcPts val="3000"/>
              </a:lnSpc>
              <a:tabLst/>
            </a:pPr>
            <a:endParaRPr lang="en-US" altLang="zh-CN" sz="2000" dirty="0">
              <a:solidFill>
                <a:srgbClr val="000000"/>
              </a:solidFill>
              <a:latin typeface="黑体" pitchFamily="18" charset="0"/>
              <a:cs typeface="黑体" pitchFamily="18" charset="0"/>
            </a:endParaRPr>
          </a:p>
          <a:p>
            <a:pPr>
              <a:tabLst/>
            </a:pPr>
            <a:endParaRPr lang="en-US" altLang="zh-CN" sz="2000" dirty="0">
              <a:solidFill>
                <a:srgbClr val="000000"/>
              </a:solidFill>
              <a:latin typeface="+mn-ea"/>
              <a:cs typeface="黑体" pitchFamily="18" charset="0"/>
            </a:endParaRPr>
          </a:p>
        </p:txBody>
      </p:sp>
    </p:spTree>
    <p:extLst>
      <p:ext uri="{BB962C8B-B14F-4D97-AF65-F5344CB8AC3E}">
        <p14:creationId xmlns:p14="http://schemas.microsoft.com/office/powerpoint/2010/main" xmlns="" val="1311554324"/>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31" y="268288"/>
            <a:ext cx="5616624" cy="504056"/>
          </a:xfrm>
        </p:spPr>
        <p:txBody>
          <a:bodyPr/>
          <a:lstStyle/>
          <a:p>
            <a:pPr algn="l"/>
            <a:endParaRPr lang="zh-CN" altLang="zh-CN" sz="2800" dirty="0"/>
          </a:p>
        </p:txBody>
      </p:sp>
      <p:sp>
        <p:nvSpPr>
          <p:cNvPr id="3" name="内容占位符 2"/>
          <p:cNvSpPr>
            <a:spLocks noGrp="1"/>
          </p:cNvSpPr>
          <p:nvPr>
            <p:ph idx="1"/>
          </p:nvPr>
        </p:nvSpPr>
        <p:spPr>
          <a:xfrm>
            <a:off x="396330" y="1276400"/>
            <a:ext cx="8381944" cy="3476128"/>
          </a:xfrm>
          <a:ln>
            <a:solidFill>
              <a:srgbClr val="C00000"/>
            </a:solidFill>
          </a:ln>
        </p:spPr>
        <p:txBody>
          <a:bodyPr/>
          <a:lstStyle/>
          <a:p>
            <a:pPr marL="0" indent="0">
              <a:lnSpc>
                <a:spcPct val="150000"/>
              </a:lnSpc>
              <a:buNone/>
            </a:pPr>
            <a:r>
              <a:rPr lang="en-US" altLang="zh-CN" sz="2000" dirty="0">
                <a:solidFill>
                  <a:srgbClr val="000000"/>
                </a:solidFill>
                <a:latin typeface="黑体" pitchFamily="18" charset="0"/>
                <a:cs typeface="黑体" pitchFamily="18" charset="0"/>
              </a:rPr>
              <a:t>确诊病例</a:t>
            </a:r>
          </a:p>
          <a:p>
            <a:pPr>
              <a:lnSpc>
                <a:spcPct val="150000"/>
              </a:lnSpc>
            </a:pPr>
            <a:r>
              <a:rPr lang="en-US" altLang="zh-CN" sz="1800" dirty="0">
                <a:solidFill>
                  <a:srgbClr val="000000"/>
                </a:solidFill>
                <a:latin typeface="+mn-ea"/>
                <a:cs typeface="黑体" pitchFamily="18" charset="0"/>
              </a:rPr>
              <a:t>疑似病例，具备以下病原学证据之一者</a:t>
            </a:r>
            <a:r>
              <a:rPr lang="en-US" altLang="zh-CN" sz="1800" dirty="0" smtClean="0">
                <a:solidFill>
                  <a:srgbClr val="000000"/>
                </a:solidFill>
                <a:latin typeface="+mn-ea"/>
                <a:cs typeface="黑体" pitchFamily="18" charset="0"/>
              </a:rPr>
              <a:t>：</a:t>
            </a:r>
          </a:p>
          <a:p>
            <a:pPr marL="0" indent="0">
              <a:lnSpc>
                <a:spcPct val="150000"/>
              </a:lnSpc>
              <a:buNone/>
            </a:pP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a:t>
            </a:r>
            <a:r>
              <a:rPr lang="en-US" altLang="zh-CN" sz="1800" dirty="0" err="1" smtClean="0">
                <a:solidFill>
                  <a:srgbClr val="000000"/>
                </a:solidFill>
                <a:latin typeface="+mn-ea"/>
                <a:cs typeface="黑体" pitchFamily="18" charset="0"/>
              </a:rPr>
              <a:t>实时荧光</a:t>
            </a:r>
            <a:r>
              <a:rPr lang="en-US" altLang="zh-CN" sz="1800" dirty="0" err="1">
                <a:solidFill>
                  <a:srgbClr val="000000"/>
                </a:solidFill>
                <a:latin typeface="+mn-ea"/>
                <a:cs typeface="黑体" pitchFamily="18" charset="0"/>
              </a:rPr>
              <a:t>RT-PCR检测新冠状病毒核酸阳性</a:t>
            </a:r>
            <a:r>
              <a:rPr lang="en-US" altLang="zh-CN" sz="1800" dirty="0">
                <a:solidFill>
                  <a:srgbClr val="000000"/>
                </a:solidFill>
                <a:latin typeface="+mn-ea"/>
                <a:cs typeface="黑体" pitchFamily="18" charset="0"/>
              </a:rPr>
              <a:t>；</a:t>
            </a:r>
          </a:p>
          <a:p>
            <a:pPr marL="0" indent="0">
              <a:lnSpc>
                <a:spcPct val="150000"/>
              </a:lnSpc>
              <a:buNone/>
              <a:tabLst/>
            </a:pP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-病毒基因测序</a:t>
            </a:r>
            <a:r>
              <a:rPr lang="en-US" altLang="zh-CN" sz="1800" dirty="0">
                <a:solidFill>
                  <a:srgbClr val="000000"/>
                </a:solidFill>
                <a:latin typeface="+mn-ea"/>
                <a:cs typeface="黑体" pitchFamily="18" charset="0"/>
              </a:rPr>
              <a:t>，与已知的新型冠状病毒高度同源；</a:t>
            </a:r>
          </a:p>
          <a:p>
            <a:pPr marL="0" indent="0">
              <a:lnSpc>
                <a:spcPct val="150000"/>
              </a:lnSpc>
              <a:buNone/>
              <a:tabLst/>
            </a:pP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a:t>
            </a:r>
            <a:r>
              <a:rPr lang="en-US" altLang="zh-CN" sz="1800" dirty="0" err="1" smtClean="0">
                <a:solidFill>
                  <a:srgbClr val="000000"/>
                </a:solidFill>
                <a:latin typeface="+mn-ea"/>
                <a:cs typeface="黑体" pitchFamily="18" charset="0"/>
              </a:rPr>
              <a:t>血清新型冠状病毒特异性</a:t>
            </a:r>
            <a:r>
              <a:rPr lang="en-US" altLang="zh-CN" sz="1800" dirty="0" err="1">
                <a:solidFill>
                  <a:srgbClr val="000000"/>
                </a:solidFill>
                <a:latin typeface="+mn-ea"/>
                <a:cs typeface="黑体" pitchFamily="18" charset="0"/>
              </a:rPr>
              <a:t>IgM抗体和IgG抗体阳性</a:t>
            </a:r>
            <a:r>
              <a:rPr lang="en-US" altLang="zh-CN" sz="1800" dirty="0">
                <a:solidFill>
                  <a:srgbClr val="000000"/>
                </a:solidFill>
                <a:latin typeface="+mn-ea"/>
                <a:cs typeface="黑体" pitchFamily="18" charset="0"/>
              </a:rPr>
              <a:t>；</a:t>
            </a:r>
          </a:p>
          <a:p>
            <a:pPr marL="0" indent="0">
              <a:lnSpc>
                <a:spcPct val="150000"/>
              </a:lnSpc>
              <a:buNone/>
            </a:pP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-血清新型冠状病毒特异性</a:t>
            </a:r>
            <a:r>
              <a:rPr lang="en-US" altLang="zh-CN" sz="1800" dirty="0">
                <a:solidFill>
                  <a:srgbClr val="000000"/>
                </a:solidFill>
                <a:latin typeface="+mn-ea"/>
                <a:cs typeface="黑体" pitchFamily="18" charset="0"/>
              </a:rPr>
              <a:t>IgG抗体由阴性转为阳性或恢复期较急性期</a:t>
            </a:r>
            <a:r>
              <a:rPr lang="en-US" altLang="zh-CN" sz="1800" dirty="0" smtClean="0">
                <a:solidFill>
                  <a:srgbClr val="000000"/>
                </a:solidFill>
                <a:latin typeface="+mn-ea"/>
                <a:cs typeface="黑体" pitchFamily="18" charset="0"/>
              </a:rPr>
              <a:t>4</a:t>
            </a:r>
            <a:r>
              <a:rPr lang="en-US" altLang="zh-CN" sz="1800" dirty="0">
                <a:solidFill>
                  <a:srgbClr val="000000"/>
                </a:solidFill>
                <a:latin typeface="+mn-ea"/>
                <a:cs typeface="黑体" pitchFamily="18" charset="0"/>
              </a:rPr>
              <a:t>倍及以上升高。</a:t>
            </a:r>
          </a:p>
          <a:p>
            <a:endParaRPr lang="en-US" altLang="zh-CN" sz="2000" dirty="0">
              <a:solidFill>
                <a:srgbClr val="000000"/>
              </a:solidFill>
              <a:latin typeface="+mn-ea"/>
              <a:cs typeface="黑体" pitchFamily="18" charset="0"/>
            </a:endParaRPr>
          </a:p>
          <a:p>
            <a:endParaRPr lang="en-US" altLang="zh-CN" sz="2000" dirty="0">
              <a:solidFill>
                <a:srgbClr val="000000"/>
              </a:solidFill>
              <a:latin typeface="+mn-ea"/>
              <a:cs typeface="黑体" pitchFamily="18" charset="0"/>
            </a:endParaRPr>
          </a:p>
          <a:p>
            <a:pPr>
              <a:tabLst/>
            </a:pPr>
            <a:endParaRPr lang="en-US" altLang="zh-CN" sz="2000" dirty="0">
              <a:solidFill>
                <a:srgbClr val="000000"/>
              </a:solidFill>
              <a:latin typeface="+mn-ea"/>
              <a:cs typeface="黑体"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5004842" y="124272"/>
            <a:ext cx="3867100" cy="1933550"/>
          </a:xfrm>
          <a:prstGeom prst="rect">
            <a:avLst/>
          </a:prstGeom>
          <a:noFill/>
          <a:ln w="9525">
            <a:noFill/>
            <a:miter lim="800000"/>
            <a:headEnd/>
            <a:tailEnd/>
          </a:ln>
        </p:spPr>
      </p:pic>
    </p:spTree>
    <p:extLst>
      <p:ext uri="{BB962C8B-B14F-4D97-AF65-F5344CB8AC3E}">
        <p14:creationId xmlns:p14="http://schemas.microsoft.com/office/powerpoint/2010/main" xmlns="" val="152137066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31" y="268288"/>
            <a:ext cx="5616624" cy="504056"/>
          </a:xfrm>
        </p:spPr>
        <p:txBody>
          <a:bodyPr/>
          <a:lstStyle/>
          <a:p>
            <a:pPr algn="l"/>
            <a:r>
              <a:rPr lang="zh-CN" altLang="zh-CN" sz="2400" dirty="0"/>
              <a:t>六、临床分型</a:t>
            </a:r>
          </a:p>
        </p:txBody>
      </p:sp>
      <p:sp>
        <p:nvSpPr>
          <p:cNvPr id="3" name="内容占位符 2"/>
          <p:cNvSpPr>
            <a:spLocks noGrp="1"/>
          </p:cNvSpPr>
          <p:nvPr>
            <p:ph idx="1"/>
          </p:nvPr>
        </p:nvSpPr>
        <p:spPr>
          <a:xfrm>
            <a:off x="396330" y="988368"/>
            <a:ext cx="8280920" cy="3744416"/>
          </a:xfrm>
          <a:ln>
            <a:solidFill>
              <a:srgbClr val="C00000"/>
            </a:solidFill>
          </a:ln>
        </p:spPr>
        <p:txBody>
          <a:bodyPr/>
          <a:lstStyle/>
          <a:p>
            <a:pPr>
              <a:lnSpc>
                <a:spcPct val="150000"/>
              </a:lnSpc>
            </a:pPr>
            <a:r>
              <a:rPr lang="zh-CN" altLang="zh-CN" sz="2000" dirty="0" smtClean="0">
                <a:latin typeface="+mn-ea"/>
              </a:rPr>
              <a:t>轻型</a:t>
            </a:r>
            <a:r>
              <a:rPr lang="en-US" altLang="zh-CN" sz="2000" dirty="0">
                <a:latin typeface="+mn-ea"/>
              </a:rPr>
              <a:t> </a:t>
            </a:r>
            <a:endParaRPr lang="zh-CN" altLang="zh-CN" sz="2000" dirty="0">
              <a:latin typeface="+mn-ea"/>
            </a:endParaRPr>
          </a:p>
          <a:p>
            <a:pPr marL="0" indent="0">
              <a:lnSpc>
                <a:spcPct val="150000"/>
              </a:lnSpc>
              <a:buNone/>
            </a:pPr>
            <a:r>
              <a:rPr lang="zh-CN" altLang="en-US" sz="1800" dirty="0" smtClean="0">
                <a:latin typeface="+mn-ea"/>
              </a:rPr>
              <a:t>   </a:t>
            </a:r>
            <a:r>
              <a:rPr lang="en-US" altLang="zh-CN" sz="1800" dirty="0" smtClean="0">
                <a:latin typeface="+mn-ea"/>
              </a:rPr>
              <a:t>-</a:t>
            </a:r>
            <a:r>
              <a:rPr lang="zh-CN" altLang="zh-CN" sz="1800" dirty="0" smtClean="0">
                <a:latin typeface="+mn-ea"/>
              </a:rPr>
              <a:t>临床</a:t>
            </a:r>
            <a:r>
              <a:rPr lang="zh-CN" altLang="zh-CN" sz="1800" dirty="0">
                <a:latin typeface="+mn-ea"/>
              </a:rPr>
              <a:t>症状轻微，影像学未见肺炎表现</a:t>
            </a:r>
            <a:r>
              <a:rPr lang="zh-CN" altLang="zh-CN" sz="1800" dirty="0" smtClean="0">
                <a:latin typeface="+mn-ea"/>
              </a:rPr>
              <a:t>。</a:t>
            </a:r>
            <a:endParaRPr lang="en-US" altLang="zh-CN" sz="1800" dirty="0" smtClean="0">
              <a:latin typeface="+mn-ea"/>
            </a:endParaRPr>
          </a:p>
          <a:p>
            <a:pPr marL="0" indent="0">
              <a:lnSpc>
                <a:spcPct val="150000"/>
              </a:lnSpc>
              <a:buNone/>
            </a:pPr>
            <a:r>
              <a:rPr lang="zh-CN" altLang="en-US" sz="1800" dirty="0" smtClean="0">
                <a:solidFill>
                  <a:srgbClr val="7F7F7F"/>
                </a:solidFill>
                <a:latin typeface="黑体" pitchFamily="18" charset="0"/>
                <a:cs typeface="黑体" pitchFamily="18" charset="0"/>
              </a:rPr>
              <a:t>  </a:t>
            </a:r>
            <a:r>
              <a:rPr lang="en-US" altLang="zh-CN" sz="1800" dirty="0" smtClean="0">
                <a:solidFill>
                  <a:schemeClr val="accent4">
                    <a:lumMod val="75000"/>
                  </a:schemeClr>
                </a:solidFill>
                <a:latin typeface="黑体" pitchFamily="18" charset="0"/>
                <a:cs typeface="黑体" pitchFamily="18" charset="0"/>
              </a:rPr>
              <a:t>应注意在发病早期诊断的此型患者</a:t>
            </a:r>
            <a:r>
              <a:rPr lang="en-US" altLang="zh-CN" sz="1800" dirty="0">
                <a:solidFill>
                  <a:schemeClr val="accent4">
                    <a:lumMod val="75000"/>
                  </a:schemeClr>
                </a:solidFill>
                <a:latin typeface="黑体" pitchFamily="18" charset="0"/>
                <a:cs typeface="黑体" pitchFamily="18" charset="0"/>
              </a:rPr>
              <a:t>，</a:t>
            </a:r>
            <a:r>
              <a:rPr lang="en-US" altLang="zh-CN" sz="1800" dirty="0" smtClean="0">
                <a:solidFill>
                  <a:schemeClr val="accent4">
                    <a:lumMod val="75000"/>
                  </a:schemeClr>
                </a:solidFill>
                <a:latin typeface="黑体" pitchFamily="18" charset="0"/>
                <a:cs typeface="黑体" pitchFamily="18" charset="0"/>
              </a:rPr>
              <a:t>随着病程</a:t>
            </a:r>
            <a:r>
              <a:rPr lang="zh-CN" altLang="en-US" sz="1800" dirty="0" smtClean="0">
                <a:solidFill>
                  <a:schemeClr val="accent4">
                    <a:lumMod val="75000"/>
                  </a:schemeClr>
                </a:solidFill>
                <a:latin typeface="黑体" pitchFamily="18" charset="0"/>
                <a:cs typeface="黑体" pitchFamily="18" charset="0"/>
              </a:rPr>
              <a:t>进展</a:t>
            </a:r>
            <a:r>
              <a:rPr lang="en-US" altLang="zh-CN" sz="1800" dirty="0" smtClean="0">
                <a:solidFill>
                  <a:schemeClr val="accent4">
                    <a:lumMod val="75000"/>
                  </a:schemeClr>
                </a:solidFill>
                <a:latin typeface="黑体" pitchFamily="18" charset="0"/>
                <a:cs typeface="黑体" pitchFamily="18" charset="0"/>
              </a:rPr>
              <a:t>，病情有可能会进展</a:t>
            </a:r>
            <a:endParaRPr lang="en-US" altLang="zh-CN" sz="1800" dirty="0">
              <a:solidFill>
                <a:schemeClr val="accent4">
                  <a:lumMod val="75000"/>
                </a:schemeClr>
              </a:solidFill>
              <a:latin typeface="+mn-ea"/>
            </a:endParaRPr>
          </a:p>
          <a:p>
            <a:pPr marL="0" indent="0">
              <a:lnSpc>
                <a:spcPct val="150000"/>
              </a:lnSpc>
              <a:buNone/>
            </a:pPr>
            <a:r>
              <a:rPr lang="en-US" altLang="zh-CN" sz="2000" dirty="0">
                <a:latin typeface="+mn-ea"/>
              </a:rPr>
              <a:t> </a:t>
            </a:r>
            <a:endParaRPr lang="zh-CN" altLang="zh-CN" sz="2000" dirty="0">
              <a:latin typeface="+mn-ea"/>
            </a:endParaRPr>
          </a:p>
          <a:p>
            <a:pPr>
              <a:lnSpc>
                <a:spcPct val="150000"/>
              </a:lnSpc>
            </a:pPr>
            <a:r>
              <a:rPr lang="zh-CN" altLang="zh-CN" sz="2000" dirty="0" smtClean="0">
                <a:latin typeface="+mn-ea"/>
              </a:rPr>
              <a:t>普通型</a:t>
            </a:r>
            <a:endParaRPr lang="en-US" altLang="zh-CN" sz="2000" dirty="0">
              <a:latin typeface="+mn-ea"/>
            </a:endParaRPr>
          </a:p>
          <a:p>
            <a:pPr marL="0" indent="0">
              <a:lnSpc>
                <a:spcPct val="150000"/>
              </a:lnSpc>
              <a:buNone/>
            </a:pPr>
            <a:r>
              <a:rPr lang="zh-CN" altLang="en-US" sz="2000" dirty="0">
                <a:latin typeface="+mn-ea"/>
              </a:rPr>
              <a:t> </a:t>
            </a:r>
            <a:r>
              <a:rPr lang="zh-CN" altLang="en-US" sz="2000" dirty="0" smtClean="0">
                <a:latin typeface="+mn-ea"/>
              </a:rPr>
              <a:t> </a:t>
            </a:r>
            <a:r>
              <a:rPr lang="zh-CN" altLang="en-US" sz="1800" dirty="0" smtClean="0">
                <a:latin typeface="+mn-ea"/>
              </a:rPr>
              <a:t> </a:t>
            </a:r>
            <a:r>
              <a:rPr lang="en-US" altLang="zh-CN" sz="1800" dirty="0" smtClean="0">
                <a:latin typeface="+mn-ea"/>
              </a:rPr>
              <a:t>-</a:t>
            </a:r>
            <a:r>
              <a:rPr lang="zh-CN" altLang="zh-CN" sz="1800" dirty="0" smtClean="0">
                <a:latin typeface="+mn-ea"/>
              </a:rPr>
              <a:t>具有</a:t>
            </a:r>
            <a:r>
              <a:rPr lang="zh-CN" altLang="zh-CN" sz="1800" dirty="0">
                <a:latin typeface="+mn-ea"/>
              </a:rPr>
              <a:t>发热、呼吸道症状等，影像学可见肺炎表现</a:t>
            </a:r>
            <a:r>
              <a:rPr lang="zh-CN" altLang="zh-CN" sz="1800" dirty="0" smtClean="0">
                <a:latin typeface="+mn-ea"/>
              </a:rPr>
              <a:t>。</a:t>
            </a:r>
            <a:endParaRPr lang="en-US" altLang="zh-CN" sz="1800" dirty="0" smtClean="0">
              <a:latin typeface="+mn-ea"/>
            </a:endParaRPr>
          </a:p>
          <a:p>
            <a:pPr marL="0" indent="0">
              <a:lnSpc>
                <a:spcPct val="150000"/>
              </a:lnSpc>
              <a:buNone/>
            </a:pPr>
            <a:r>
              <a:rPr lang="zh-CN" altLang="en-US" sz="1800" dirty="0">
                <a:latin typeface="+mn-ea"/>
              </a:rPr>
              <a:t> </a:t>
            </a:r>
            <a:r>
              <a:rPr lang="zh-CN" altLang="en-US" sz="1800" dirty="0" smtClean="0">
                <a:latin typeface="+mn-ea"/>
              </a:rPr>
              <a:t>  </a:t>
            </a:r>
            <a:r>
              <a:rPr lang="zh-CN" altLang="en-US" sz="1800" dirty="0" smtClean="0">
                <a:solidFill>
                  <a:schemeClr val="accent4">
                    <a:lumMod val="75000"/>
                  </a:schemeClr>
                </a:solidFill>
                <a:latin typeface="+mn-ea"/>
              </a:rPr>
              <a:t> </a:t>
            </a:r>
            <a:r>
              <a:rPr lang="en-US" altLang="zh-CN" sz="1800" dirty="0" smtClean="0">
                <a:solidFill>
                  <a:schemeClr val="accent4">
                    <a:lumMod val="75000"/>
                  </a:schemeClr>
                </a:solidFill>
                <a:latin typeface="黑体" pitchFamily="18" charset="0"/>
                <a:cs typeface="黑体" pitchFamily="18" charset="0"/>
              </a:rPr>
              <a:t>普通型即为该病最为常见的类型</a:t>
            </a:r>
            <a:endParaRPr lang="zh-CN" altLang="zh-CN" sz="1800" dirty="0">
              <a:solidFill>
                <a:schemeClr val="accent4">
                  <a:lumMod val="75000"/>
                </a:schemeClr>
              </a:solidFill>
              <a:latin typeface="+mn-ea"/>
            </a:endParaRPr>
          </a:p>
          <a:p>
            <a:pPr>
              <a:tabLst/>
            </a:pPr>
            <a:endParaRPr lang="en-US" altLang="zh-CN" sz="2000" dirty="0">
              <a:solidFill>
                <a:srgbClr val="000000"/>
              </a:solidFill>
              <a:latin typeface="+mn-ea"/>
              <a:cs typeface="黑体" pitchFamily="18" charset="0"/>
            </a:endParaRPr>
          </a:p>
        </p:txBody>
      </p:sp>
    </p:spTree>
    <p:extLst>
      <p:ext uri="{BB962C8B-B14F-4D97-AF65-F5344CB8AC3E}">
        <p14:creationId xmlns:p14="http://schemas.microsoft.com/office/powerpoint/2010/main" xmlns="" val="1736381438"/>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6330" y="412304"/>
            <a:ext cx="8381944" cy="4104456"/>
          </a:xfrm>
          <a:ln>
            <a:solidFill>
              <a:srgbClr val="C00000"/>
            </a:solidFill>
          </a:ln>
        </p:spPr>
        <p:txBody>
          <a:bodyPr/>
          <a:lstStyle/>
          <a:p>
            <a:pPr>
              <a:lnSpc>
                <a:spcPts val="3100"/>
              </a:lnSpc>
              <a:tabLst/>
            </a:pPr>
            <a:r>
              <a:rPr lang="en-US" altLang="zh-CN" sz="2000" dirty="0" smtClean="0">
                <a:solidFill>
                  <a:srgbClr val="000000"/>
                </a:solidFill>
                <a:latin typeface="黑体" pitchFamily="18" charset="0"/>
                <a:cs typeface="黑体" pitchFamily="18" charset="0"/>
              </a:rPr>
              <a:t>重型</a:t>
            </a:r>
          </a:p>
          <a:p>
            <a:pPr marL="0" indent="0">
              <a:lnSpc>
                <a:spcPts val="3100"/>
              </a:lnSpc>
              <a:buNone/>
            </a:pPr>
            <a:r>
              <a:rPr lang="zh-CN" altLang="en-US" sz="1800" dirty="0" smtClean="0">
                <a:solidFill>
                  <a:srgbClr val="000000"/>
                </a:solidFill>
                <a:latin typeface="+mn-ea"/>
                <a:cs typeface="黑体" pitchFamily="18" charset="0"/>
              </a:rPr>
              <a:t>    成人</a:t>
            </a:r>
            <a:r>
              <a:rPr lang="en-US" altLang="zh-CN" sz="1800" dirty="0" smtClean="0">
                <a:solidFill>
                  <a:srgbClr val="000000"/>
                </a:solidFill>
                <a:latin typeface="+mn-ea"/>
                <a:cs typeface="黑体" pitchFamily="18" charset="0"/>
              </a:rPr>
              <a:t>出现以下情况之一者</a:t>
            </a:r>
            <a:r>
              <a:rPr lang="en-US" altLang="zh-CN" sz="1800" dirty="0">
                <a:solidFill>
                  <a:srgbClr val="000000"/>
                </a:solidFill>
                <a:latin typeface="+mn-ea"/>
                <a:cs typeface="黑体" pitchFamily="18" charset="0"/>
              </a:rPr>
              <a:t>：</a:t>
            </a:r>
          </a:p>
          <a:p>
            <a:pPr marL="0" indent="0">
              <a:lnSpc>
                <a:spcPts val="3100"/>
              </a:lnSpc>
              <a:buNone/>
            </a:pP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-出现气促</a:t>
            </a:r>
            <a:r>
              <a:rPr lang="en-US" altLang="zh-CN" sz="1800" dirty="0">
                <a:solidFill>
                  <a:srgbClr val="000000"/>
                </a:solidFill>
                <a:latin typeface="+mn-ea"/>
                <a:cs typeface="黑体" pitchFamily="18" charset="0"/>
              </a:rPr>
              <a:t>，RR≥30次/分；</a:t>
            </a:r>
          </a:p>
          <a:p>
            <a:pPr marL="0" indent="0">
              <a:lnSpc>
                <a:spcPts val="3100"/>
              </a:lnSpc>
              <a:buNone/>
            </a:pP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-静息状态下</a:t>
            </a:r>
            <a:r>
              <a:rPr lang="en-US" altLang="zh-CN" sz="1800" dirty="0">
                <a:solidFill>
                  <a:srgbClr val="000000"/>
                </a:solidFill>
                <a:latin typeface="+mn-ea"/>
                <a:cs typeface="黑体" pitchFamily="18" charset="0"/>
              </a:rPr>
              <a:t>，指氧饱和度≤93%；</a:t>
            </a:r>
          </a:p>
          <a:p>
            <a:pPr marL="0" indent="0">
              <a:lnSpc>
                <a:spcPts val="3100"/>
              </a:lnSpc>
              <a:buNone/>
            </a:pP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-动脉血氧分压</a:t>
            </a:r>
            <a:r>
              <a:rPr lang="en-US" altLang="zh-CN" sz="1800" dirty="0">
                <a:solidFill>
                  <a:srgbClr val="000000"/>
                </a:solidFill>
                <a:latin typeface="+mn-ea"/>
                <a:cs typeface="黑体" pitchFamily="18" charset="0"/>
              </a:rPr>
              <a:t>（PaO2）/吸氧浓度（FiO2）≤</a:t>
            </a:r>
            <a:r>
              <a:rPr lang="en-US" altLang="zh-CN" sz="1800" dirty="0" smtClean="0">
                <a:solidFill>
                  <a:srgbClr val="000000"/>
                </a:solidFill>
                <a:latin typeface="+mn-ea"/>
                <a:cs typeface="黑体" pitchFamily="18" charset="0"/>
              </a:rPr>
              <a:t>300mmHg（1mmHg=0133kPa</a:t>
            </a:r>
            <a:r>
              <a:rPr lang="zh-CN" altLang="en-US" sz="1800" dirty="0" smtClean="0">
                <a:solidFill>
                  <a:srgbClr val="000000"/>
                </a:solidFill>
                <a:latin typeface="+mn-ea"/>
                <a:cs typeface="黑体" pitchFamily="18" charset="0"/>
              </a:rPr>
              <a:t>）；</a:t>
            </a:r>
            <a:endParaRPr lang="en-US" altLang="zh-CN" sz="1800" dirty="0" smtClean="0">
              <a:solidFill>
                <a:srgbClr val="000000"/>
              </a:solidFill>
              <a:latin typeface="+mn-ea"/>
              <a:cs typeface="黑体" pitchFamily="18" charset="0"/>
            </a:endParaRPr>
          </a:p>
          <a:p>
            <a:pPr marL="0" indent="0">
              <a:lnSpc>
                <a:spcPts val="3100"/>
              </a:lnSpc>
              <a:buNone/>
            </a:pPr>
            <a:r>
              <a:rPr lang="zh-CN" altLang="en-US" sz="1800" dirty="0">
                <a:solidFill>
                  <a:srgbClr val="000000"/>
                </a:solidFill>
                <a:latin typeface="+mn-ea"/>
                <a:cs typeface="黑体" pitchFamily="18" charset="0"/>
              </a:rPr>
              <a:t> </a:t>
            </a:r>
            <a:r>
              <a:rPr lang="zh-CN" altLang="en-US" sz="1800" dirty="0" smtClean="0">
                <a:solidFill>
                  <a:srgbClr val="000000"/>
                </a:solidFill>
                <a:latin typeface="+mn-ea"/>
                <a:cs typeface="黑体" pitchFamily="18" charset="0"/>
              </a:rPr>
              <a:t>   </a:t>
            </a:r>
            <a:r>
              <a:rPr lang="en-US" altLang="zh-CN" sz="1800" dirty="0" smtClean="0">
                <a:solidFill>
                  <a:schemeClr val="accent4">
                    <a:lumMod val="75000"/>
                  </a:schemeClr>
                </a:solidFill>
                <a:latin typeface="+mn-ea"/>
                <a:cs typeface="黑体" pitchFamily="18" charset="0"/>
              </a:rPr>
              <a:t>高海拔</a:t>
            </a:r>
            <a:r>
              <a:rPr lang="en-US" altLang="zh-CN" sz="1800" dirty="0">
                <a:solidFill>
                  <a:schemeClr val="accent4">
                    <a:lumMod val="75000"/>
                  </a:schemeClr>
                </a:solidFill>
                <a:latin typeface="+mn-ea"/>
                <a:cs typeface="黑体" pitchFamily="18" charset="0"/>
              </a:rPr>
              <a:t>（海拔超过1000米）地区应根据以下公式对PaO2/FiO2</a:t>
            </a:r>
            <a:r>
              <a:rPr lang="en-US" altLang="zh-CN" sz="1800" dirty="0" smtClean="0">
                <a:solidFill>
                  <a:schemeClr val="accent4">
                    <a:lumMod val="75000"/>
                  </a:schemeClr>
                </a:solidFill>
                <a:latin typeface="+mn-ea"/>
                <a:cs typeface="黑体" pitchFamily="18" charset="0"/>
              </a:rPr>
              <a:t>进行校正</a:t>
            </a:r>
            <a:r>
              <a:rPr lang="zh-CN" altLang="en-US" sz="1800" dirty="0" smtClean="0">
                <a:solidFill>
                  <a:schemeClr val="accent4">
                    <a:lumMod val="75000"/>
                  </a:schemeClr>
                </a:solidFill>
                <a:latin typeface="+mn-ea"/>
                <a:cs typeface="黑体" pitchFamily="18" charset="0"/>
              </a:rPr>
              <a:t>；</a:t>
            </a:r>
            <a:r>
              <a:rPr lang="en-US" altLang="zh-CN" sz="1800" dirty="0">
                <a:solidFill>
                  <a:schemeClr val="accent4">
                    <a:lumMod val="75000"/>
                  </a:schemeClr>
                </a:solidFill>
                <a:latin typeface="+mn-ea"/>
                <a:cs typeface="黑体" pitchFamily="18" charset="0"/>
              </a:rPr>
              <a:t>PaO2/FiO2</a:t>
            </a:r>
            <a:r>
              <a:rPr lang="en-US" altLang="zh-CN" sz="1800" dirty="0">
                <a:solidFill>
                  <a:schemeClr val="accent4">
                    <a:lumMod val="75000"/>
                  </a:schemeClr>
                </a:solidFill>
                <a:latin typeface="+mn-ea"/>
                <a:cs typeface="Times New Roman" pitchFamily="18" charset="0"/>
              </a:rPr>
              <a:t>  </a:t>
            </a:r>
            <a:r>
              <a:rPr lang="en-US" altLang="zh-CN" sz="1800" dirty="0">
                <a:solidFill>
                  <a:schemeClr val="accent4">
                    <a:lumMod val="75000"/>
                  </a:schemeClr>
                </a:solidFill>
                <a:latin typeface="+mn-ea"/>
                <a:cs typeface="黑体" pitchFamily="18" charset="0"/>
              </a:rPr>
              <a:t>x</a:t>
            </a:r>
            <a:r>
              <a:rPr lang="en-US" altLang="zh-CN" sz="1800" dirty="0">
                <a:solidFill>
                  <a:schemeClr val="accent4">
                    <a:lumMod val="75000"/>
                  </a:schemeClr>
                </a:solidFill>
                <a:latin typeface="+mn-ea"/>
                <a:cs typeface="Times New Roman" pitchFamily="18" charset="0"/>
              </a:rPr>
              <a:t>  </a:t>
            </a:r>
            <a:r>
              <a:rPr lang="en-US" altLang="zh-CN" sz="1800" dirty="0">
                <a:solidFill>
                  <a:schemeClr val="accent4">
                    <a:lumMod val="75000"/>
                  </a:schemeClr>
                </a:solidFill>
                <a:latin typeface="+mn-ea"/>
                <a:cs typeface="黑体" pitchFamily="18" charset="0"/>
              </a:rPr>
              <a:t>[760/大气压(mmHg)]。</a:t>
            </a:r>
          </a:p>
          <a:p>
            <a:pPr marL="0" indent="0">
              <a:lnSpc>
                <a:spcPts val="3100"/>
              </a:lnSpc>
              <a:buNone/>
            </a:pPr>
            <a:r>
              <a:rPr lang="zh-CN" altLang="en-US" sz="1800" u="sng" dirty="0" smtClean="0">
                <a:solidFill>
                  <a:srgbClr val="000000"/>
                </a:solidFill>
                <a:latin typeface="+mn-ea"/>
                <a:cs typeface="黑体" pitchFamily="18" charset="0"/>
              </a:rPr>
              <a:t>    </a:t>
            </a:r>
            <a:r>
              <a:rPr lang="en-US" altLang="zh-CN" sz="1800" u="sng" dirty="0" smtClean="0">
                <a:solidFill>
                  <a:srgbClr val="000000"/>
                </a:solidFill>
                <a:latin typeface="+mn-ea"/>
                <a:cs typeface="黑体" pitchFamily="18" charset="0"/>
              </a:rPr>
              <a:t>-临床症状进行性加重</a:t>
            </a:r>
            <a:r>
              <a:rPr lang="en-US" altLang="zh-CN" sz="1800" u="sng" dirty="0">
                <a:solidFill>
                  <a:srgbClr val="000000"/>
                </a:solidFill>
                <a:latin typeface="+mn-ea"/>
                <a:cs typeface="黑体" pitchFamily="18" charset="0"/>
              </a:rPr>
              <a:t>，肺部影像学显示24-48小时内病灶明显进展&gt;50%。</a:t>
            </a:r>
          </a:p>
          <a:p>
            <a:pPr>
              <a:lnSpc>
                <a:spcPts val="3100"/>
              </a:lnSpc>
            </a:pPr>
            <a:endParaRPr lang="en-US" altLang="zh-CN" sz="2000" dirty="0">
              <a:solidFill>
                <a:srgbClr val="000000"/>
              </a:solidFill>
              <a:latin typeface="黑体" pitchFamily="18" charset="0"/>
              <a:cs typeface="黑体" pitchFamily="18" charset="0"/>
            </a:endParaRPr>
          </a:p>
          <a:p>
            <a:pPr>
              <a:lnSpc>
                <a:spcPts val="3100"/>
              </a:lnSpc>
              <a:tabLst/>
            </a:pP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1207549383"/>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6330" y="700336"/>
            <a:ext cx="8381944" cy="4176464"/>
          </a:xfrm>
          <a:ln>
            <a:solidFill>
              <a:srgbClr val="C00000"/>
            </a:solidFill>
          </a:ln>
        </p:spPr>
        <p:txBody>
          <a:bodyPr/>
          <a:lstStyle/>
          <a:p>
            <a:pPr>
              <a:tabLst/>
            </a:pPr>
            <a:r>
              <a:rPr lang="en-US" altLang="zh-CN" sz="2000" dirty="0" smtClean="0">
                <a:solidFill>
                  <a:srgbClr val="000000"/>
                </a:solidFill>
                <a:latin typeface="+mn-ea"/>
                <a:cs typeface="黑体" pitchFamily="18" charset="0"/>
              </a:rPr>
              <a:t>重型</a:t>
            </a:r>
          </a:p>
          <a:p>
            <a:pPr marL="0" indent="0">
              <a:lnSpc>
                <a:spcPct val="150000"/>
              </a:lnSpc>
              <a:buNone/>
            </a:pPr>
            <a:r>
              <a:rPr lang="zh-CN" altLang="zh-CN" sz="1800" dirty="0">
                <a:latin typeface="+mn-ea"/>
              </a:rPr>
              <a:t>儿童符合下列任何一条</a:t>
            </a:r>
            <a:r>
              <a:rPr lang="en-US" altLang="zh-CN" sz="1800" dirty="0">
                <a:latin typeface="+mn-ea"/>
              </a:rPr>
              <a:t>:</a:t>
            </a:r>
            <a:endParaRPr lang="zh-CN" altLang="zh-CN" sz="1800" dirty="0">
              <a:latin typeface="+mn-ea"/>
            </a:endParaRPr>
          </a:p>
          <a:p>
            <a:pPr marL="0" indent="0">
              <a:lnSpc>
                <a:spcPct val="150000"/>
              </a:lnSpc>
              <a:buNone/>
            </a:pPr>
            <a:r>
              <a:rPr lang="en-US" altLang="zh-CN" sz="1800" dirty="0" smtClean="0">
                <a:latin typeface="+mn-ea"/>
              </a:rPr>
              <a:t>-</a:t>
            </a:r>
            <a:r>
              <a:rPr lang="zh-CN" altLang="zh-CN" sz="1800" dirty="0" smtClean="0">
                <a:latin typeface="+mn-ea"/>
              </a:rPr>
              <a:t>持续</a:t>
            </a:r>
            <a:r>
              <a:rPr lang="zh-CN" altLang="zh-CN" sz="1800" dirty="0">
                <a:latin typeface="+mn-ea"/>
              </a:rPr>
              <a:t>高热超过</a:t>
            </a:r>
            <a:r>
              <a:rPr lang="en-US" altLang="zh-CN" sz="1800" dirty="0">
                <a:latin typeface="+mn-ea"/>
              </a:rPr>
              <a:t> 3 </a:t>
            </a:r>
            <a:r>
              <a:rPr lang="zh-CN" altLang="zh-CN" sz="1800" dirty="0">
                <a:latin typeface="+mn-ea"/>
              </a:rPr>
              <a:t>天</a:t>
            </a:r>
            <a:r>
              <a:rPr lang="zh-CN" altLang="zh-CN" sz="1800" dirty="0" smtClean="0">
                <a:latin typeface="+mn-ea"/>
              </a:rPr>
              <a:t>；</a:t>
            </a:r>
            <a:endParaRPr lang="zh-CN" altLang="zh-CN" sz="1800" dirty="0">
              <a:latin typeface="+mn-ea"/>
            </a:endParaRPr>
          </a:p>
          <a:p>
            <a:pPr marL="0" indent="0">
              <a:lnSpc>
                <a:spcPct val="150000"/>
              </a:lnSpc>
              <a:buNone/>
            </a:pPr>
            <a:r>
              <a:rPr lang="en-US" altLang="zh-CN" sz="1800" dirty="0" smtClean="0">
                <a:latin typeface="+mn-ea"/>
              </a:rPr>
              <a:t>-</a:t>
            </a:r>
            <a:r>
              <a:rPr lang="zh-CN" altLang="zh-CN" sz="1800" dirty="0" smtClean="0">
                <a:latin typeface="+mn-ea"/>
              </a:rPr>
              <a:t>出现</a:t>
            </a:r>
            <a:r>
              <a:rPr lang="zh-CN" altLang="zh-CN" sz="1800" dirty="0">
                <a:latin typeface="+mn-ea"/>
              </a:rPr>
              <a:t>气促</a:t>
            </a:r>
            <a:r>
              <a:rPr lang="zh-CN" altLang="zh-CN" sz="1800" dirty="0">
                <a:solidFill>
                  <a:schemeClr val="accent4">
                    <a:lumMod val="75000"/>
                  </a:schemeClr>
                </a:solidFill>
                <a:latin typeface="+mn-ea"/>
              </a:rPr>
              <a:t>（＜</a:t>
            </a:r>
            <a:r>
              <a:rPr lang="en-US" altLang="zh-CN" sz="1800" dirty="0">
                <a:solidFill>
                  <a:schemeClr val="accent4">
                    <a:lumMod val="75000"/>
                  </a:schemeClr>
                </a:solidFill>
                <a:latin typeface="+mn-ea"/>
              </a:rPr>
              <a:t>2 </a:t>
            </a:r>
            <a:r>
              <a:rPr lang="zh-CN" altLang="zh-CN" sz="1800" dirty="0">
                <a:solidFill>
                  <a:schemeClr val="accent4">
                    <a:lumMod val="75000"/>
                  </a:schemeClr>
                </a:solidFill>
                <a:latin typeface="+mn-ea"/>
              </a:rPr>
              <a:t>月龄，</a:t>
            </a:r>
            <a:r>
              <a:rPr lang="en-US" altLang="zh-CN" sz="1800" dirty="0">
                <a:solidFill>
                  <a:schemeClr val="accent4">
                    <a:lumMod val="75000"/>
                  </a:schemeClr>
                </a:solidFill>
                <a:latin typeface="+mn-ea"/>
              </a:rPr>
              <a:t>RR≥60 </a:t>
            </a:r>
            <a:r>
              <a:rPr lang="zh-CN" altLang="zh-CN" sz="1800" dirty="0">
                <a:solidFill>
                  <a:schemeClr val="accent4">
                    <a:lumMod val="75000"/>
                  </a:schemeClr>
                </a:solidFill>
                <a:latin typeface="+mn-ea"/>
              </a:rPr>
              <a:t>次</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分；</a:t>
            </a:r>
            <a:r>
              <a:rPr lang="en-US" altLang="zh-CN" sz="1800" dirty="0">
                <a:solidFill>
                  <a:schemeClr val="accent4">
                    <a:lumMod val="75000"/>
                  </a:schemeClr>
                </a:solidFill>
                <a:latin typeface="+mn-ea"/>
              </a:rPr>
              <a:t>2</a:t>
            </a:r>
            <a:r>
              <a:rPr lang="zh-CN" altLang="zh-CN" sz="1800" dirty="0">
                <a:solidFill>
                  <a:schemeClr val="accent4">
                    <a:lumMod val="75000"/>
                  </a:schemeClr>
                </a:solidFill>
                <a:latin typeface="+mn-ea"/>
              </a:rPr>
              <a:t>～</a:t>
            </a:r>
            <a:r>
              <a:rPr lang="en-US" altLang="zh-CN" sz="1800" dirty="0">
                <a:solidFill>
                  <a:schemeClr val="accent4">
                    <a:lumMod val="75000"/>
                  </a:schemeClr>
                </a:solidFill>
                <a:latin typeface="+mn-ea"/>
              </a:rPr>
              <a:t>12 </a:t>
            </a:r>
            <a:r>
              <a:rPr lang="zh-CN" altLang="zh-CN" sz="1800" dirty="0">
                <a:solidFill>
                  <a:schemeClr val="accent4">
                    <a:lumMod val="75000"/>
                  </a:schemeClr>
                </a:solidFill>
                <a:latin typeface="+mn-ea"/>
              </a:rPr>
              <a:t>月龄，</a:t>
            </a:r>
            <a:r>
              <a:rPr lang="en-US" altLang="zh-CN" sz="1800" dirty="0">
                <a:solidFill>
                  <a:schemeClr val="accent4">
                    <a:lumMod val="75000"/>
                  </a:schemeClr>
                </a:solidFill>
                <a:latin typeface="+mn-ea"/>
              </a:rPr>
              <a:t>RR</a:t>
            </a:r>
            <a:r>
              <a:rPr lang="en-US" altLang="zh-CN" sz="1800" dirty="0" smtClean="0">
                <a:solidFill>
                  <a:schemeClr val="accent4">
                    <a:lumMod val="75000"/>
                  </a:schemeClr>
                </a:solidFill>
                <a:latin typeface="+mn-ea"/>
              </a:rPr>
              <a:t>≥50</a:t>
            </a:r>
            <a:r>
              <a:rPr lang="zh-CN" altLang="zh-CN" sz="1800" dirty="0" smtClean="0">
                <a:solidFill>
                  <a:schemeClr val="accent4">
                    <a:lumMod val="75000"/>
                  </a:schemeClr>
                </a:solidFill>
                <a:latin typeface="+mn-ea"/>
              </a:rPr>
              <a:t>次</a:t>
            </a:r>
            <a:r>
              <a:rPr lang="en-US" altLang="zh-CN"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分；</a:t>
            </a:r>
            <a:r>
              <a:rPr lang="en-US" altLang="zh-CN" sz="1800" dirty="0" smtClean="0">
                <a:solidFill>
                  <a:schemeClr val="accent4">
                    <a:lumMod val="75000"/>
                  </a:schemeClr>
                </a:solidFill>
                <a:latin typeface="+mn-ea"/>
              </a:rPr>
              <a:t>1</a:t>
            </a:r>
            <a:r>
              <a:rPr lang="zh-CN" altLang="zh-CN" sz="1800" dirty="0" smtClean="0">
                <a:solidFill>
                  <a:schemeClr val="accent4">
                    <a:lumMod val="75000"/>
                  </a:schemeClr>
                </a:solidFill>
                <a:latin typeface="+mn-ea"/>
              </a:rPr>
              <a:t>～</a:t>
            </a:r>
            <a:r>
              <a:rPr lang="en-US" altLang="zh-CN" sz="1800" dirty="0" smtClean="0">
                <a:solidFill>
                  <a:schemeClr val="accent4">
                    <a:lumMod val="75000"/>
                  </a:schemeClr>
                </a:solidFill>
                <a:latin typeface="+mn-ea"/>
              </a:rPr>
              <a:t>5 </a:t>
            </a:r>
            <a:r>
              <a:rPr lang="zh-CN" altLang="zh-CN" sz="1800" dirty="0" smtClean="0">
                <a:solidFill>
                  <a:schemeClr val="accent4">
                    <a:lumMod val="75000"/>
                  </a:schemeClr>
                </a:solidFill>
                <a:latin typeface="+mn-ea"/>
              </a:rPr>
              <a:t>岁，</a:t>
            </a:r>
            <a:r>
              <a:rPr lang="en-US" altLang="zh-CN" sz="1800" dirty="0" smtClean="0">
                <a:solidFill>
                  <a:schemeClr val="accent4">
                    <a:lumMod val="75000"/>
                  </a:schemeClr>
                </a:solidFill>
                <a:latin typeface="+mn-ea"/>
              </a:rPr>
              <a:t>RR≥40 </a:t>
            </a:r>
            <a:r>
              <a:rPr lang="zh-CN" altLang="zh-CN" sz="1800" dirty="0" smtClean="0">
                <a:solidFill>
                  <a:schemeClr val="accent4">
                    <a:lumMod val="75000"/>
                  </a:schemeClr>
                </a:solidFill>
                <a:latin typeface="+mn-ea"/>
              </a:rPr>
              <a:t>次</a:t>
            </a:r>
            <a:r>
              <a:rPr lang="en-US" altLang="zh-CN"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分；</a:t>
            </a:r>
            <a:r>
              <a:rPr lang="en-US" altLang="zh-CN" sz="1800" dirty="0" smtClean="0">
                <a:solidFill>
                  <a:schemeClr val="accent4">
                    <a:lumMod val="75000"/>
                  </a:schemeClr>
                </a:solidFill>
                <a:latin typeface="+mn-ea"/>
              </a:rPr>
              <a:t>&gt;5 </a:t>
            </a:r>
            <a:r>
              <a:rPr lang="zh-CN" altLang="zh-CN" sz="1800" dirty="0" smtClean="0">
                <a:solidFill>
                  <a:schemeClr val="accent4">
                    <a:lumMod val="75000"/>
                  </a:schemeClr>
                </a:solidFill>
                <a:latin typeface="+mn-ea"/>
              </a:rPr>
              <a:t>岁，</a:t>
            </a:r>
            <a:r>
              <a:rPr lang="en-US" altLang="zh-CN" sz="1800" dirty="0" smtClean="0">
                <a:solidFill>
                  <a:schemeClr val="accent4">
                    <a:lumMod val="75000"/>
                  </a:schemeClr>
                </a:solidFill>
                <a:latin typeface="+mn-ea"/>
              </a:rPr>
              <a:t>RR≥30 </a:t>
            </a:r>
            <a:r>
              <a:rPr lang="zh-CN" altLang="zh-CN" sz="1800" dirty="0" smtClean="0">
                <a:solidFill>
                  <a:schemeClr val="accent4">
                    <a:lumMod val="75000"/>
                  </a:schemeClr>
                </a:solidFill>
                <a:latin typeface="+mn-ea"/>
              </a:rPr>
              <a:t>次</a:t>
            </a:r>
            <a:r>
              <a:rPr lang="en-US" altLang="zh-CN"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分），</a:t>
            </a:r>
            <a:r>
              <a:rPr lang="zh-CN" altLang="zh-CN" sz="1800" dirty="0" smtClean="0">
                <a:latin typeface="+mn-ea"/>
              </a:rPr>
              <a:t>除外发热和哭闹的影响；</a:t>
            </a:r>
            <a:endParaRPr lang="zh-CN" altLang="zh-CN" sz="1800" dirty="0">
              <a:latin typeface="+mn-ea"/>
            </a:endParaRPr>
          </a:p>
          <a:p>
            <a:pPr marL="0" indent="0">
              <a:lnSpc>
                <a:spcPct val="150000"/>
              </a:lnSpc>
              <a:buNone/>
            </a:pPr>
            <a:r>
              <a:rPr lang="en-US" altLang="zh-CN" sz="1800" dirty="0" smtClean="0">
                <a:latin typeface="+mn-ea"/>
              </a:rPr>
              <a:t>-</a:t>
            </a:r>
            <a:r>
              <a:rPr lang="zh-CN" altLang="zh-CN" sz="1800" dirty="0" smtClean="0">
                <a:latin typeface="+mn-ea"/>
              </a:rPr>
              <a:t>静息</a:t>
            </a:r>
            <a:r>
              <a:rPr lang="zh-CN" altLang="zh-CN" sz="1800" dirty="0">
                <a:latin typeface="+mn-ea"/>
              </a:rPr>
              <a:t>状态下，吸空气时指氧饱和度</a:t>
            </a:r>
            <a:r>
              <a:rPr lang="en-US" altLang="zh-CN" sz="1800" dirty="0">
                <a:latin typeface="+mn-ea"/>
              </a:rPr>
              <a:t>≤93%</a:t>
            </a:r>
            <a:r>
              <a:rPr lang="zh-CN" altLang="zh-CN" sz="1800" dirty="0" smtClean="0">
                <a:latin typeface="+mn-ea"/>
              </a:rPr>
              <a:t>；</a:t>
            </a:r>
            <a:r>
              <a:rPr lang="en-US" altLang="zh-CN" sz="1800" dirty="0">
                <a:latin typeface="+mn-ea"/>
              </a:rPr>
              <a:t> </a:t>
            </a:r>
            <a:endParaRPr lang="zh-CN" altLang="zh-CN" sz="1800" dirty="0">
              <a:latin typeface="+mn-ea"/>
            </a:endParaRPr>
          </a:p>
          <a:p>
            <a:pPr marL="0" indent="0">
              <a:lnSpc>
                <a:spcPct val="150000"/>
              </a:lnSpc>
              <a:buNone/>
            </a:pPr>
            <a:r>
              <a:rPr lang="en-US" altLang="zh-CN" sz="1800" dirty="0" smtClean="0">
                <a:latin typeface="+mn-ea"/>
              </a:rPr>
              <a:t>-</a:t>
            </a:r>
            <a:r>
              <a:rPr lang="zh-CN" altLang="zh-CN" sz="1800" dirty="0" smtClean="0">
                <a:latin typeface="+mn-ea"/>
              </a:rPr>
              <a:t>辅助</a:t>
            </a:r>
            <a:r>
              <a:rPr lang="zh-CN" altLang="zh-CN" sz="1800" dirty="0">
                <a:latin typeface="+mn-ea"/>
              </a:rPr>
              <a:t>呼吸（鼻翼扇动、三凹征）</a:t>
            </a:r>
            <a:r>
              <a:rPr lang="zh-CN" altLang="zh-CN" sz="1800" dirty="0" smtClean="0">
                <a:latin typeface="+mn-ea"/>
              </a:rPr>
              <a:t>；</a:t>
            </a:r>
            <a:r>
              <a:rPr lang="en-US" altLang="zh-CN" sz="1800" dirty="0">
                <a:latin typeface="+mn-ea"/>
              </a:rPr>
              <a:t> </a:t>
            </a:r>
            <a:endParaRPr lang="zh-CN" altLang="zh-CN" sz="1800" dirty="0">
              <a:latin typeface="+mn-ea"/>
            </a:endParaRPr>
          </a:p>
          <a:p>
            <a:pPr marL="0" indent="0">
              <a:lnSpc>
                <a:spcPct val="150000"/>
              </a:lnSpc>
              <a:buNone/>
            </a:pPr>
            <a:r>
              <a:rPr lang="en-US" altLang="zh-CN" sz="1800" dirty="0" smtClean="0">
                <a:latin typeface="+mn-ea"/>
              </a:rPr>
              <a:t>-</a:t>
            </a:r>
            <a:r>
              <a:rPr lang="zh-CN" altLang="zh-CN" sz="1800" dirty="0" smtClean="0">
                <a:latin typeface="+mn-ea"/>
              </a:rPr>
              <a:t>出现</a:t>
            </a:r>
            <a:r>
              <a:rPr lang="zh-CN" altLang="zh-CN" sz="1800" dirty="0">
                <a:latin typeface="+mn-ea"/>
              </a:rPr>
              <a:t>嗜睡、惊厥</a:t>
            </a:r>
            <a:r>
              <a:rPr lang="zh-CN" altLang="zh-CN" sz="1800" dirty="0" smtClean="0">
                <a:latin typeface="+mn-ea"/>
              </a:rPr>
              <a:t>；</a:t>
            </a:r>
            <a:endParaRPr lang="zh-CN" altLang="zh-CN" sz="1800" dirty="0">
              <a:latin typeface="+mn-ea"/>
            </a:endParaRPr>
          </a:p>
          <a:p>
            <a:pPr marL="0" indent="0">
              <a:lnSpc>
                <a:spcPct val="150000"/>
              </a:lnSpc>
              <a:buNone/>
            </a:pPr>
            <a:r>
              <a:rPr lang="en-US" altLang="zh-CN" sz="1800" dirty="0" smtClean="0">
                <a:latin typeface="+mn-ea"/>
              </a:rPr>
              <a:t>-</a:t>
            </a:r>
            <a:r>
              <a:rPr lang="zh-CN" altLang="zh-CN" sz="1800" dirty="0" smtClean="0">
                <a:latin typeface="+mn-ea"/>
              </a:rPr>
              <a:t>拒食</a:t>
            </a:r>
            <a:r>
              <a:rPr lang="zh-CN" altLang="zh-CN" sz="1800" dirty="0">
                <a:latin typeface="+mn-ea"/>
              </a:rPr>
              <a:t>或喂养困难，有脱水征。 </a:t>
            </a:r>
            <a:endParaRPr lang="en-US" altLang="zh-CN" sz="1800" dirty="0">
              <a:solidFill>
                <a:srgbClr val="000000"/>
              </a:solidFill>
              <a:latin typeface="+mn-ea"/>
              <a:cs typeface="黑体" pitchFamily="18" charset="0"/>
            </a:endParaRPr>
          </a:p>
          <a:p>
            <a:pPr>
              <a:lnSpc>
                <a:spcPts val="3100"/>
              </a:lnSpc>
              <a:tabLst/>
            </a:pP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250048734"/>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31" y="268288"/>
            <a:ext cx="5616624" cy="504056"/>
          </a:xfrm>
        </p:spPr>
        <p:txBody>
          <a:bodyPr/>
          <a:lstStyle/>
          <a:p>
            <a:pPr algn="l"/>
            <a:endParaRPr lang="zh-CN" altLang="zh-CN" sz="2800" dirty="0"/>
          </a:p>
        </p:txBody>
      </p:sp>
      <p:sp>
        <p:nvSpPr>
          <p:cNvPr id="3" name="内容占位符 2"/>
          <p:cNvSpPr>
            <a:spLocks noGrp="1"/>
          </p:cNvSpPr>
          <p:nvPr>
            <p:ph idx="1"/>
          </p:nvPr>
        </p:nvSpPr>
        <p:spPr>
          <a:xfrm>
            <a:off x="396330" y="988368"/>
            <a:ext cx="8381944" cy="3888432"/>
          </a:xfrm>
          <a:ln>
            <a:solidFill>
              <a:srgbClr val="C00000"/>
            </a:solidFill>
          </a:ln>
        </p:spPr>
        <p:txBody>
          <a:bodyPr/>
          <a:lstStyle/>
          <a:p>
            <a:pPr>
              <a:lnSpc>
                <a:spcPts val="3100"/>
              </a:lnSpc>
              <a:tabLst/>
            </a:pPr>
            <a:r>
              <a:rPr lang="zh-CN" altLang="zh-CN" sz="2000" dirty="0" smtClean="0"/>
              <a:t>危重型</a:t>
            </a:r>
            <a:endParaRPr lang="en-US" altLang="zh-CN" sz="2000" dirty="0" smtClean="0"/>
          </a:p>
          <a:p>
            <a:pPr marL="0" indent="0">
              <a:lnSpc>
                <a:spcPct val="150000"/>
              </a:lnSpc>
              <a:buNone/>
              <a:tabLst/>
            </a:pPr>
            <a:r>
              <a:rPr lang="zh-CN" altLang="en-US" sz="2000" dirty="0"/>
              <a:t> </a:t>
            </a:r>
            <a:r>
              <a:rPr lang="zh-CN" altLang="en-US" sz="2000" dirty="0" smtClean="0"/>
              <a:t>   </a:t>
            </a:r>
            <a:r>
              <a:rPr lang="zh-CN" altLang="zh-CN" sz="1800" dirty="0" smtClean="0"/>
              <a:t>符合</a:t>
            </a:r>
            <a:r>
              <a:rPr lang="zh-CN" altLang="zh-CN" sz="1800" dirty="0"/>
              <a:t>以下情况之一者</a:t>
            </a:r>
            <a:r>
              <a:rPr lang="en-US" altLang="zh-CN" sz="1800" dirty="0" smtClean="0"/>
              <a:t>:</a:t>
            </a:r>
            <a:endParaRPr lang="zh-CN" altLang="zh-CN" sz="1800" dirty="0"/>
          </a:p>
          <a:p>
            <a:pPr marL="0" indent="0">
              <a:lnSpc>
                <a:spcPct val="150000"/>
              </a:lnSpc>
              <a:buNone/>
            </a:pPr>
            <a:r>
              <a:rPr lang="zh-CN" altLang="en-US" sz="1800" dirty="0" smtClean="0"/>
              <a:t>    </a:t>
            </a:r>
            <a:r>
              <a:rPr lang="en-US" altLang="zh-CN" sz="1800" dirty="0" smtClean="0"/>
              <a:t>-</a:t>
            </a:r>
            <a:r>
              <a:rPr lang="zh-CN" altLang="zh-CN" sz="1800" dirty="0" smtClean="0"/>
              <a:t>出现</a:t>
            </a:r>
            <a:r>
              <a:rPr lang="zh-CN" altLang="zh-CN" sz="1800" dirty="0"/>
              <a:t>呼吸衰竭，且需要机械通气</a:t>
            </a:r>
            <a:r>
              <a:rPr lang="zh-CN" altLang="zh-CN" sz="1800" dirty="0" smtClean="0"/>
              <a:t>；</a:t>
            </a:r>
            <a:endParaRPr lang="zh-CN" altLang="zh-CN" sz="1800" dirty="0"/>
          </a:p>
          <a:p>
            <a:pPr marL="0" indent="0">
              <a:lnSpc>
                <a:spcPct val="150000"/>
              </a:lnSpc>
              <a:buNone/>
            </a:pPr>
            <a:r>
              <a:rPr lang="zh-CN" altLang="en-US" sz="1800" dirty="0" smtClean="0"/>
              <a:t>    </a:t>
            </a:r>
            <a:r>
              <a:rPr lang="en-US" altLang="zh-CN" sz="1800" dirty="0" smtClean="0"/>
              <a:t>-</a:t>
            </a:r>
            <a:r>
              <a:rPr lang="zh-CN" altLang="zh-CN" sz="1800" dirty="0" smtClean="0"/>
              <a:t>出现</a:t>
            </a:r>
            <a:r>
              <a:rPr lang="zh-CN" altLang="zh-CN" sz="1800" dirty="0"/>
              <a:t>休克</a:t>
            </a:r>
            <a:r>
              <a:rPr lang="zh-CN" altLang="zh-CN" sz="1800" dirty="0" smtClean="0"/>
              <a:t>；</a:t>
            </a:r>
            <a:endParaRPr lang="zh-CN" altLang="zh-CN" sz="1800" dirty="0"/>
          </a:p>
          <a:p>
            <a:pPr marL="0" indent="0">
              <a:lnSpc>
                <a:spcPct val="150000"/>
              </a:lnSpc>
              <a:buNone/>
            </a:pPr>
            <a:r>
              <a:rPr lang="zh-CN" altLang="en-US" sz="1800" dirty="0" smtClean="0"/>
              <a:t>    </a:t>
            </a:r>
            <a:r>
              <a:rPr lang="en-US" altLang="zh-CN" sz="1800" dirty="0" smtClean="0"/>
              <a:t>-</a:t>
            </a:r>
            <a:r>
              <a:rPr lang="zh-CN" altLang="zh-CN" sz="1800" dirty="0" smtClean="0"/>
              <a:t>合并</a:t>
            </a:r>
            <a:r>
              <a:rPr lang="zh-CN" altLang="zh-CN" sz="1800" dirty="0"/>
              <a:t>其他器官功能衰竭需</a:t>
            </a:r>
            <a:r>
              <a:rPr lang="en-US" altLang="zh-CN" sz="1800" dirty="0"/>
              <a:t> ICU </a:t>
            </a:r>
            <a:r>
              <a:rPr lang="zh-CN" altLang="zh-CN" sz="1800" dirty="0"/>
              <a:t>监护治疗</a:t>
            </a:r>
            <a:r>
              <a:rPr lang="zh-CN" altLang="zh-CN" sz="1800" dirty="0" smtClean="0"/>
              <a:t>。</a:t>
            </a:r>
            <a:r>
              <a:rPr lang="zh-CN" altLang="en-US" sz="1800" dirty="0" smtClean="0">
                <a:solidFill>
                  <a:srgbClr val="000000"/>
                </a:solidFill>
                <a:latin typeface="+mn-ea"/>
                <a:cs typeface="黑体" pitchFamily="18" charset="0"/>
              </a:rPr>
              <a:t> </a:t>
            </a:r>
            <a:endParaRPr lang="en-US" altLang="zh-CN" sz="1800" dirty="0">
              <a:solidFill>
                <a:srgbClr val="000000"/>
              </a:solidFill>
              <a:latin typeface="黑体" pitchFamily="18" charset="0"/>
              <a:cs typeface="黑体" pitchFamily="18" charset="0"/>
            </a:endParaRPr>
          </a:p>
          <a:p>
            <a:pPr>
              <a:lnSpc>
                <a:spcPts val="3100"/>
              </a:lnSpc>
              <a:tabLst/>
            </a:pP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341834863"/>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31" y="268288"/>
            <a:ext cx="5616624" cy="504056"/>
          </a:xfrm>
        </p:spPr>
        <p:txBody>
          <a:bodyPr/>
          <a:lstStyle/>
          <a:p>
            <a:pPr algn="l"/>
            <a:r>
              <a:rPr lang="zh-CN" altLang="zh-CN" sz="2400" dirty="0"/>
              <a:t>七、重型</a:t>
            </a:r>
            <a:r>
              <a:rPr lang="en-US" altLang="zh-CN" sz="2400" dirty="0"/>
              <a:t>/</a:t>
            </a:r>
            <a:r>
              <a:rPr lang="zh-CN" altLang="zh-CN" sz="2400" dirty="0"/>
              <a:t>危重型高危人群</a:t>
            </a:r>
            <a:r>
              <a:rPr lang="zh-CN" altLang="zh-CN" sz="2800" dirty="0"/>
              <a:t/>
            </a:r>
            <a:br>
              <a:rPr lang="zh-CN" altLang="zh-CN" sz="2800" dirty="0"/>
            </a:br>
            <a:endParaRPr lang="zh-CN" altLang="zh-CN" sz="2800" dirty="0"/>
          </a:p>
        </p:txBody>
      </p:sp>
      <p:sp>
        <p:nvSpPr>
          <p:cNvPr id="3" name="内容占位符 2"/>
          <p:cNvSpPr>
            <a:spLocks noGrp="1"/>
          </p:cNvSpPr>
          <p:nvPr>
            <p:ph idx="1"/>
          </p:nvPr>
        </p:nvSpPr>
        <p:spPr>
          <a:xfrm>
            <a:off x="396330" y="988368"/>
            <a:ext cx="8381944" cy="3888432"/>
          </a:xfrm>
          <a:ln>
            <a:solidFill>
              <a:srgbClr val="C00000"/>
            </a:solidFill>
          </a:ln>
        </p:spPr>
        <p:txBody>
          <a:bodyPr/>
          <a:lstStyle/>
          <a:p>
            <a:pPr>
              <a:lnSpc>
                <a:spcPct val="150000"/>
              </a:lnSpc>
            </a:pPr>
            <a:r>
              <a:rPr lang="zh-CN" altLang="zh-CN" sz="1800" u="sng" dirty="0"/>
              <a:t>（一）大于</a:t>
            </a:r>
            <a:r>
              <a:rPr lang="en-US" altLang="zh-CN" sz="1800" u="sng" dirty="0"/>
              <a:t> 65 </a:t>
            </a:r>
            <a:r>
              <a:rPr lang="zh-CN" altLang="zh-CN" sz="1800" u="sng" dirty="0"/>
              <a:t>岁老年人</a:t>
            </a:r>
            <a:r>
              <a:rPr lang="zh-CN" altLang="zh-CN" sz="1800" u="sng" dirty="0" smtClean="0"/>
              <a:t>；</a:t>
            </a:r>
            <a:endParaRPr lang="zh-CN" altLang="zh-CN" sz="1800" u="sng" dirty="0"/>
          </a:p>
          <a:p>
            <a:pPr>
              <a:lnSpc>
                <a:spcPct val="150000"/>
              </a:lnSpc>
            </a:pPr>
            <a:r>
              <a:rPr lang="zh-CN" altLang="zh-CN" sz="1800" u="sng" dirty="0"/>
              <a:t>（二）有心脑血管疾病（含高血压）、慢性肺部疾病（慢性阻塞性肺疾病、中度至重度哮喘）、糖尿病、慢性肝脏、肾脏疾病、肿瘤等基础疾病者</a:t>
            </a:r>
            <a:r>
              <a:rPr lang="zh-CN" altLang="zh-CN" sz="1800" u="sng" dirty="0" smtClean="0"/>
              <a:t>；</a:t>
            </a:r>
            <a:endParaRPr lang="zh-CN" altLang="zh-CN" sz="1800" u="sng" dirty="0"/>
          </a:p>
          <a:p>
            <a:pPr>
              <a:lnSpc>
                <a:spcPct val="150000"/>
              </a:lnSpc>
            </a:pPr>
            <a:r>
              <a:rPr lang="zh-CN" altLang="zh-CN" sz="1800" u="sng" dirty="0"/>
              <a:t>（三）免疫功能缺陷（如艾滋病患者、长期使用皮质类固醇或其他免疫抑制药物导致免疫功能减退状态）</a:t>
            </a:r>
            <a:r>
              <a:rPr lang="zh-CN" altLang="zh-CN" sz="1800" u="sng" dirty="0" smtClean="0"/>
              <a:t>；</a:t>
            </a:r>
            <a:endParaRPr lang="zh-CN" altLang="zh-CN" sz="1800" u="sng" dirty="0"/>
          </a:p>
          <a:p>
            <a:pPr>
              <a:lnSpc>
                <a:spcPct val="150000"/>
              </a:lnSpc>
            </a:pPr>
            <a:r>
              <a:rPr lang="zh-CN" altLang="zh-CN" sz="1800" u="sng" dirty="0"/>
              <a:t>（四）肥胖（体质指数</a:t>
            </a:r>
            <a:r>
              <a:rPr lang="en-US" altLang="zh-CN" sz="1800" u="sng" dirty="0"/>
              <a:t>≥30</a:t>
            </a:r>
            <a:r>
              <a:rPr lang="zh-CN" altLang="zh-CN" sz="1800" u="sng" dirty="0"/>
              <a:t>）</a:t>
            </a:r>
            <a:r>
              <a:rPr lang="zh-CN" altLang="zh-CN" sz="1800" u="sng" dirty="0" smtClean="0"/>
              <a:t>；</a:t>
            </a:r>
            <a:endParaRPr lang="zh-CN" altLang="zh-CN" sz="1800" u="sng" dirty="0"/>
          </a:p>
          <a:p>
            <a:pPr>
              <a:lnSpc>
                <a:spcPct val="150000"/>
              </a:lnSpc>
            </a:pPr>
            <a:r>
              <a:rPr lang="zh-CN" altLang="zh-CN" sz="1800" u="sng" dirty="0"/>
              <a:t>（五）晚期妊娠和围产期女性</a:t>
            </a:r>
            <a:r>
              <a:rPr lang="zh-CN" altLang="zh-CN" sz="1800" u="sng" dirty="0" smtClean="0"/>
              <a:t>；</a:t>
            </a:r>
            <a:endParaRPr lang="zh-CN" altLang="zh-CN" sz="1800" u="sng" dirty="0"/>
          </a:p>
          <a:p>
            <a:pPr>
              <a:lnSpc>
                <a:spcPct val="150000"/>
              </a:lnSpc>
            </a:pPr>
            <a:r>
              <a:rPr lang="zh-CN" altLang="zh-CN" sz="1800" u="sng" dirty="0"/>
              <a:t>（六）重度吸烟者</a:t>
            </a:r>
            <a:r>
              <a:rPr lang="zh-CN" altLang="zh-CN" sz="1800" u="sng" dirty="0" smtClean="0"/>
              <a:t>。</a:t>
            </a:r>
            <a:endParaRPr lang="en-US" altLang="zh-CN" sz="1800" u="sng" dirty="0">
              <a:solidFill>
                <a:srgbClr val="000000"/>
              </a:solidFill>
              <a:latin typeface="黑体" pitchFamily="18" charset="0"/>
              <a:cs typeface="黑体" pitchFamily="18" charset="0"/>
            </a:endParaRPr>
          </a:p>
          <a:p>
            <a:pPr>
              <a:lnSpc>
                <a:spcPts val="3100"/>
              </a:lnSpc>
              <a:tabLst/>
            </a:pP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1208013651"/>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31" y="268288"/>
            <a:ext cx="5616624" cy="504056"/>
          </a:xfrm>
        </p:spPr>
        <p:txBody>
          <a:bodyPr/>
          <a:lstStyle/>
          <a:p>
            <a:pPr algn="l"/>
            <a:r>
              <a:rPr lang="zh-CN" altLang="zh-CN" sz="2400" dirty="0"/>
              <a:t>一、病原学特点</a:t>
            </a:r>
          </a:p>
        </p:txBody>
      </p:sp>
      <p:sp>
        <p:nvSpPr>
          <p:cNvPr id="3" name="内容占位符 2"/>
          <p:cNvSpPr>
            <a:spLocks noGrp="1"/>
          </p:cNvSpPr>
          <p:nvPr>
            <p:ph idx="1"/>
          </p:nvPr>
        </p:nvSpPr>
        <p:spPr>
          <a:xfrm>
            <a:off x="612354" y="3940696"/>
            <a:ext cx="7992888" cy="864096"/>
          </a:xfrm>
          <a:ln>
            <a:solidFill>
              <a:srgbClr val="C00000"/>
            </a:solidFill>
          </a:ln>
        </p:spPr>
        <p:txBody>
          <a:bodyPr/>
          <a:lstStyle/>
          <a:p>
            <a:pPr>
              <a:buNone/>
            </a:pPr>
            <a:r>
              <a:rPr lang="zh-CN" altLang="zh-CN" sz="1800" dirty="0" smtClean="0">
                <a:solidFill>
                  <a:srgbClr val="C00000"/>
                </a:solidFill>
              </a:rPr>
              <a:t>冠</a:t>
            </a:r>
            <a:r>
              <a:rPr lang="zh-CN" altLang="zh-CN" sz="1800" dirty="0">
                <a:solidFill>
                  <a:srgbClr val="C00000"/>
                </a:solidFill>
              </a:rPr>
              <a:t>状病毒对紫外线和热敏感，</a:t>
            </a:r>
            <a:r>
              <a:rPr lang="en-US" altLang="zh-CN" sz="1800" dirty="0">
                <a:solidFill>
                  <a:srgbClr val="C00000"/>
                </a:solidFill>
              </a:rPr>
              <a:t>56℃ 30 </a:t>
            </a:r>
            <a:r>
              <a:rPr lang="zh-CN" altLang="zh-CN" sz="1800" dirty="0">
                <a:solidFill>
                  <a:srgbClr val="C00000"/>
                </a:solidFill>
              </a:rPr>
              <a:t>分钟、乙醚、</a:t>
            </a:r>
            <a:r>
              <a:rPr lang="en-US" altLang="zh-CN" sz="1800" dirty="0">
                <a:solidFill>
                  <a:srgbClr val="C00000"/>
                </a:solidFill>
              </a:rPr>
              <a:t>75%</a:t>
            </a:r>
            <a:r>
              <a:rPr lang="zh-CN" altLang="zh-CN" sz="1800" dirty="0">
                <a:solidFill>
                  <a:srgbClr val="C00000"/>
                </a:solidFill>
              </a:rPr>
              <a:t>乙醇、含氯消毒剂、过氧乙酸和氯仿等脂溶剂均可有效灭活病毒，氯己定不能有效灭活病毒。</a:t>
            </a:r>
          </a:p>
        </p:txBody>
      </p:sp>
      <p:sp>
        <p:nvSpPr>
          <p:cNvPr id="4" name="矩形 3"/>
          <p:cNvSpPr/>
          <p:nvPr/>
        </p:nvSpPr>
        <p:spPr>
          <a:xfrm>
            <a:off x="3780706" y="916360"/>
            <a:ext cx="4752528"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smtClean="0">
                <a:solidFill>
                  <a:schemeClr val="tx1"/>
                </a:solidFill>
              </a:rPr>
              <a:t>新型冠状病毒</a:t>
            </a:r>
            <a:r>
              <a:rPr lang="zh-CN" altLang="zh-CN" sz="2000" u="sng" dirty="0" smtClean="0">
                <a:solidFill>
                  <a:schemeClr val="tx1"/>
                </a:solidFill>
              </a:rPr>
              <a:t>（</a:t>
            </a:r>
            <a:r>
              <a:rPr lang="en-US" altLang="zh-CN" sz="2000" u="sng" dirty="0" smtClean="0">
                <a:solidFill>
                  <a:schemeClr val="tx1"/>
                </a:solidFill>
              </a:rPr>
              <a:t>2019-nCoV</a:t>
            </a:r>
            <a:r>
              <a:rPr lang="zh-CN" altLang="zh-CN" sz="2000" u="sng" dirty="0" smtClean="0">
                <a:solidFill>
                  <a:schemeClr val="tx1"/>
                </a:solidFill>
              </a:rPr>
              <a:t>）</a:t>
            </a:r>
            <a:r>
              <a:rPr lang="zh-CN" altLang="zh-CN" sz="2000" dirty="0" smtClean="0">
                <a:solidFill>
                  <a:schemeClr val="tx1"/>
                </a:solidFill>
              </a:rPr>
              <a:t>属于</a:t>
            </a:r>
            <a:r>
              <a:rPr lang="en-US" altLang="zh-CN" sz="2000" dirty="0" smtClean="0">
                <a:solidFill>
                  <a:schemeClr val="tx1"/>
                </a:solidFill>
              </a:rPr>
              <a:t>β</a:t>
            </a:r>
            <a:r>
              <a:rPr lang="zh-CN" altLang="zh-CN" sz="2000" dirty="0" smtClean="0">
                <a:solidFill>
                  <a:schemeClr val="tx1"/>
                </a:solidFill>
              </a:rPr>
              <a:t>属的冠状病毒，</a:t>
            </a:r>
            <a:endParaRPr lang="en-US" altLang="zh-CN" sz="2000" dirty="0" smtClean="0">
              <a:solidFill>
                <a:schemeClr val="tx1"/>
              </a:solidFill>
            </a:endParaRPr>
          </a:p>
          <a:p>
            <a:r>
              <a:rPr lang="zh-CN" altLang="zh-CN" sz="1200" dirty="0" smtClean="0">
                <a:solidFill>
                  <a:schemeClr val="tx1"/>
                </a:solidFill>
              </a:rPr>
              <a:t>有包膜，颗粒呈圆形或椭圆形，直径</a:t>
            </a:r>
            <a:r>
              <a:rPr lang="en-US" altLang="zh-CN" sz="1200" dirty="0" smtClean="0">
                <a:solidFill>
                  <a:schemeClr val="tx1"/>
                </a:solidFill>
              </a:rPr>
              <a:t> 60</a:t>
            </a:r>
            <a:r>
              <a:rPr lang="zh-CN" altLang="zh-CN" sz="1200" dirty="0" smtClean="0">
                <a:solidFill>
                  <a:schemeClr val="tx1"/>
                </a:solidFill>
              </a:rPr>
              <a:t>～</a:t>
            </a:r>
            <a:r>
              <a:rPr lang="en-US" altLang="zh-CN" sz="1200" dirty="0" smtClean="0">
                <a:solidFill>
                  <a:schemeClr val="tx1"/>
                </a:solidFill>
              </a:rPr>
              <a:t>140nm</a:t>
            </a:r>
            <a:r>
              <a:rPr lang="zh-CN" altLang="zh-CN" sz="1200" dirty="0" smtClean="0">
                <a:solidFill>
                  <a:schemeClr val="tx1"/>
                </a:solidFill>
              </a:rPr>
              <a:t>。</a:t>
            </a:r>
            <a:r>
              <a:rPr lang="zh-CN" altLang="zh-CN" sz="1200" u="sng" dirty="0" smtClean="0">
                <a:solidFill>
                  <a:schemeClr val="tx1"/>
                </a:solidFill>
              </a:rPr>
              <a:t>具有</a:t>
            </a:r>
            <a:r>
              <a:rPr lang="en-US" altLang="zh-CN" sz="1200" u="sng" dirty="0" smtClean="0">
                <a:solidFill>
                  <a:schemeClr val="tx1"/>
                </a:solidFill>
              </a:rPr>
              <a:t> 5 </a:t>
            </a:r>
            <a:r>
              <a:rPr lang="zh-CN" altLang="zh-CN" sz="1200" u="sng" dirty="0" smtClean="0">
                <a:solidFill>
                  <a:schemeClr val="tx1"/>
                </a:solidFill>
              </a:rPr>
              <a:t>个必需基因，分别针对核蛋白（</a:t>
            </a:r>
            <a:r>
              <a:rPr lang="en-US" altLang="zh-CN" sz="1200" u="sng" dirty="0" smtClean="0">
                <a:solidFill>
                  <a:schemeClr val="tx1"/>
                </a:solidFill>
              </a:rPr>
              <a:t>N</a:t>
            </a:r>
            <a:r>
              <a:rPr lang="zh-CN" altLang="zh-CN" sz="1200" u="sng" dirty="0" smtClean="0">
                <a:solidFill>
                  <a:schemeClr val="tx1"/>
                </a:solidFill>
              </a:rPr>
              <a:t>）、病毒包膜（</a:t>
            </a:r>
            <a:r>
              <a:rPr lang="en-US" altLang="zh-CN" sz="1200" u="sng" dirty="0" smtClean="0">
                <a:solidFill>
                  <a:schemeClr val="tx1"/>
                </a:solidFill>
              </a:rPr>
              <a:t>E</a:t>
            </a:r>
            <a:r>
              <a:rPr lang="zh-CN" altLang="zh-CN" sz="1200" u="sng" dirty="0" smtClean="0">
                <a:solidFill>
                  <a:schemeClr val="tx1"/>
                </a:solidFill>
              </a:rPr>
              <a:t>）、基质蛋白（</a:t>
            </a:r>
            <a:r>
              <a:rPr lang="en-US" altLang="zh-CN" sz="1200" u="sng" dirty="0" smtClean="0">
                <a:solidFill>
                  <a:schemeClr val="tx1"/>
                </a:solidFill>
              </a:rPr>
              <a:t>M</a:t>
            </a:r>
            <a:r>
              <a:rPr lang="zh-CN" altLang="zh-CN" sz="1200" u="sng" dirty="0" smtClean="0">
                <a:solidFill>
                  <a:schemeClr val="tx1"/>
                </a:solidFill>
              </a:rPr>
              <a:t>）和刺突蛋白（</a:t>
            </a:r>
            <a:r>
              <a:rPr lang="en-US" altLang="zh-CN" sz="1200" u="sng" dirty="0" smtClean="0">
                <a:solidFill>
                  <a:schemeClr val="tx1"/>
                </a:solidFill>
              </a:rPr>
              <a:t>S</a:t>
            </a:r>
            <a:r>
              <a:rPr lang="zh-CN" altLang="zh-CN" sz="1200" u="sng" dirty="0" smtClean="0">
                <a:solidFill>
                  <a:schemeClr val="tx1"/>
                </a:solidFill>
              </a:rPr>
              <a:t>）</a:t>
            </a:r>
            <a:r>
              <a:rPr lang="en-US" altLang="zh-CN" sz="1200" u="sng" dirty="0" smtClean="0">
                <a:solidFill>
                  <a:schemeClr val="tx1"/>
                </a:solidFill>
              </a:rPr>
              <a:t>4 </a:t>
            </a:r>
            <a:r>
              <a:rPr lang="zh-CN" altLang="zh-CN" sz="1200" u="sng" dirty="0" smtClean="0">
                <a:solidFill>
                  <a:schemeClr val="tx1"/>
                </a:solidFill>
              </a:rPr>
              <a:t>种结构蛋白及</a:t>
            </a:r>
            <a:r>
              <a:rPr lang="en-US" altLang="zh-CN" sz="1200" u="sng" dirty="0" smtClean="0">
                <a:solidFill>
                  <a:schemeClr val="tx1"/>
                </a:solidFill>
              </a:rPr>
              <a:t> RNA </a:t>
            </a:r>
            <a:r>
              <a:rPr lang="zh-CN" altLang="zh-CN" sz="1200" u="sng" dirty="0" smtClean="0">
                <a:solidFill>
                  <a:schemeClr val="tx1"/>
                </a:solidFill>
              </a:rPr>
              <a:t>依赖性的</a:t>
            </a:r>
            <a:r>
              <a:rPr lang="en-US" altLang="zh-CN" sz="1200" u="sng" dirty="0" smtClean="0">
                <a:solidFill>
                  <a:schemeClr val="tx1"/>
                </a:solidFill>
              </a:rPr>
              <a:t> RNA </a:t>
            </a:r>
            <a:r>
              <a:rPr lang="zh-CN" altLang="zh-CN" sz="1200" u="sng" dirty="0" smtClean="0">
                <a:solidFill>
                  <a:schemeClr val="tx1"/>
                </a:solidFill>
              </a:rPr>
              <a:t>聚合酶（</a:t>
            </a:r>
            <a:r>
              <a:rPr lang="en-US" altLang="zh-CN" sz="1200" u="sng" dirty="0" err="1" smtClean="0">
                <a:solidFill>
                  <a:schemeClr val="tx1"/>
                </a:solidFill>
              </a:rPr>
              <a:t>RdRp</a:t>
            </a:r>
            <a:r>
              <a:rPr lang="zh-CN" altLang="zh-CN" sz="1200" u="sng" dirty="0" smtClean="0">
                <a:solidFill>
                  <a:schemeClr val="tx1"/>
                </a:solidFill>
              </a:rPr>
              <a:t>）。核蛋白（</a:t>
            </a:r>
            <a:r>
              <a:rPr lang="en-US" altLang="zh-CN" sz="1200" u="sng" dirty="0" smtClean="0">
                <a:solidFill>
                  <a:schemeClr val="tx1"/>
                </a:solidFill>
              </a:rPr>
              <a:t>N</a:t>
            </a:r>
            <a:r>
              <a:rPr lang="zh-CN" altLang="zh-CN" sz="1200" u="sng" dirty="0" smtClean="0">
                <a:solidFill>
                  <a:schemeClr val="tx1"/>
                </a:solidFill>
              </a:rPr>
              <a:t>）包裹</a:t>
            </a:r>
            <a:r>
              <a:rPr lang="en-US" altLang="zh-CN" sz="1200" u="sng" dirty="0" smtClean="0">
                <a:solidFill>
                  <a:schemeClr val="tx1"/>
                </a:solidFill>
              </a:rPr>
              <a:t> RNA </a:t>
            </a:r>
            <a:r>
              <a:rPr lang="zh-CN" altLang="zh-CN" sz="1200" u="sng" dirty="0" smtClean="0">
                <a:solidFill>
                  <a:schemeClr val="tx1"/>
                </a:solidFill>
              </a:rPr>
              <a:t>基因组构成核衣壳，外面围绕着病毒包膜（</a:t>
            </a:r>
            <a:r>
              <a:rPr lang="en-US" altLang="zh-CN" sz="1200" u="sng" dirty="0" smtClean="0">
                <a:solidFill>
                  <a:schemeClr val="tx1"/>
                </a:solidFill>
              </a:rPr>
              <a:t>E</a:t>
            </a:r>
            <a:r>
              <a:rPr lang="zh-CN" altLang="zh-CN" sz="1200" u="sng" dirty="0" smtClean="0">
                <a:solidFill>
                  <a:schemeClr val="tx1"/>
                </a:solidFill>
              </a:rPr>
              <a:t>），病毒包膜包埋有基质蛋白（</a:t>
            </a:r>
            <a:r>
              <a:rPr lang="en-US" altLang="zh-CN" sz="1200" u="sng" dirty="0" smtClean="0">
                <a:solidFill>
                  <a:schemeClr val="tx1"/>
                </a:solidFill>
              </a:rPr>
              <a:t>M</a:t>
            </a:r>
            <a:r>
              <a:rPr lang="zh-CN" altLang="zh-CN" sz="1200" u="sng" dirty="0" smtClean="0">
                <a:solidFill>
                  <a:schemeClr val="tx1"/>
                </a:solidFill>
              </a:rPr>
              <a:t>）和刺突蛋白（</a:t>
            </a:r>
            <a:r>
              <a:rPr lang="en-US" altLang="zh-CN" sz="1200" u="sng" dirty="0" smtClean="0">
                <a:solidFill>
                  <a:schemeClr val="tx1"/>
                </a:solidFill>
              </a:rPr>
              <a:t>S</a:t>
            </a:r>
            <a:r>
              <a:rPr lang="zh-CN" altLang="zh-CN" sz="1200" u="sng" dirty="0" smtClean="0">
                <a:solidFill>
                  <a:schemeClr val="tx1"/>
                </a:solidFill>
              </a:rPr>
              <a:t>）等蛋白。刺突蛋白通过结合血管紧张素转化酶</a:t>
            </a:r>
            <a:r>
              <a:rPr lang="en-US" altLang="zh-CN" sz="1200" u="sng" dirty="0" smtClean="0">
                <a:solidFill>
                  <a:schemeClr val="tx1"/>
                </a:solidFill>
              </a:rPr>
              <a:t> 2</a:t>
            </a:r>
            <a:r>
              <a:rPr lang="zh-CN" altLang="zh-CN" sz="1200" u="sng" dirty="0" smtClean="0">
                <a:solidFill>
                  <a:schemeClr val="tx1"/>
                </a:solidFill>
              </a:rPr>
              <a:t>（</a:t>
            </a:r>
            <a:r>
              <a:rPr lang="en-US" altLang="zh-CN" sz="1200" u="sng" dirty="0" smtClean="0">
                <a:solidFill>
                  <a:schemeClr val="tx1"/>
                </a:solidFill>
              </a:rPr>
              <a:t>ACE-2</a:t>
            </a:r>
            <a:r>
              <a:rPr lang="zh-CN" altLang="zh-CN" sz="1200" u="sng" dirty="0" smtClean="0">
                <a:solidFill>
                  <a:schemeClr val="tx1"/>
                </a:solidFill>
              </a:rPr>
              <a:t>）进入细胞。</a:t>
            </a:r>
            <a:r>
              <a:rPr lang="zh-CN" altLang="zh-CN" sz="1200" dirty="0" smtClean="0">
                <a:solidFill>
                  <a:schemeClr val="tx1"/>
                </a:solidFill>
              </a:rPr>
              <a:t>体外分离培养时，新型冠状病毒</a:t>
            </a:r>
            <a:r>
              <a:rPr lang="en-US" altLang="zh-CN" sz="1200" dirty="0" smtClean="0">
                <a:solidFill>
                  <a:schemeClr val="tx1"/>
                </a:solidFill>
              </a:rPr>
              <a:t> 96 </a:t>
            </a:r>
            <a:r>
              <a:rPr lang="zh-CN" altLang="zh-CN" sz="1200" dirty="0" smtClean="0">
                <a:solidFill>
                  <a:schemeClr val="tx1"/>
                </a:solidFill>
              </a:rPr>
              <a:t>个小时左右即可在人呼吸道上皮细胞内发现，而在</a:t>
            </a:r>
            <a:r>
              <a:rPr lang="en-US" altLang="zh-CN" sz="1200" dirty="0" smtClean="0">
                <a:solidFill>
                  <a:schemeClr val="tx1"/>
                </a:solidFill>
              </a:rPr>
              <a:t> Vero E6 </a:t>
            </a:r>
            <a:r>
              <a:rPr lang="zh-CN" altLang="zh-CN" sz="1200" dirty="0" smtClean="0">
                <a:solidFill>
                  <a:schemeClr val="tx1"/>
                </a:solidFill>
              </a:rPr>
              <a:t>和</a:t>
            </a:r>
            <a:r>
              <a:rPr lang="en-US" altLang="zh-CN" sz="1200" dirty="0" smtClean="0">
                <a:solidFill>
                  <a:schemeClr val="tx1"/>
                </a:solidFill>
              </a:rPr>
              <a:t> Huh-7 </a:t>
            </a:r>
            <a:r>
              <a:rPr lang="zh-CN" altLang="zh-CN" sz="1200" dirty="0" smtClean="0">
                <a:solidFill>
                  <a:schemeClr val="tx1"/>
                </a:solidFill>
              </a:rPr>
              <a:t>细胞系中分离培养约需</a:t>
            </a:r>
            <a:r>
              <a:rPr lang="en-US" altLang="zh-CN" sz="1200" dirty="0" smtClean="0">
                <a:solidFill>
                  <a:schemeClr val="tx1"/>
                </a:solidFill>
              </a:rPr>
              <a:t> 4</a:t>
            </a:r>
            <a:r>
              <a:rPr lang="zh-CN" altLang="zh-CN" sz="1200" dirty="0" smtClean="0">
                <a:solidFill>
                  <a:schemeClr val="tx1"/>
                </a:solidFill>
              </a:rPr>
              <a:t>～</a:t>
            </a:r>
            <a:r>
              <a:rPr lang="en-US" altLang="zh-CN" sz="1200" dirty="0" smtClean="0">
                <a:solidFill>
                  <a:schemeClr val="tx1"/>
                </a:solidFill>
              </a:rPr>
              <a:t>6</a:t>
            </a:r>
            <a:r>
              <a:rPr lang="zh-CN" altLang="zh-CN" sz="1200" dirty="0" smtClean="0">
                <a:solidFill>
                  <a:schemeClr val="tx1"/>
                </a:solidFill>
              </a:rPr>
              <a:t>天。</a:t>
            </a:r>
            <a:r>
              <a:rPr lang="en-US" altLang="zh-CN" sz="1200" dirty="0" smtClean="0">
                <a:solidFill>
                  <a:schemeClr val="tx1"/>
                </a:solidFill>
              </a:rPr>
              <a:t> </a:t>
            </a:r>
            <a:endParaRPr lang="zh-CN" altLang="zh-CN" sz="1200" dirty="0">
              <a:solidFill>
                <a:schemeClr val="tx1"/>
              </a:solidFill>
            </a:endParaRPr>
          </a:p>
        </p:txBody>
      </p:sp>
      <p:pic>
        <p:nvPicPr>
          <p:cNvPr id="1026" name="Picture 2" descr="C:\Users\Administrator\Desktop\新冠\47e27ab652226e4fa171fa48d637378.jpg"/>
          <p:cNvPicPr>
            <a:picLocks noChangeAspect="1" noChangeArrowheads="1"/>
          </p:cNvPicPr>
          <p:nvPr/>
        </p:nvPicPr>
        <p:blipFill>
          <a:blip r:embed="rId2" cstate="print"/>
          <a:srcRect/>
          <a:stretch>
            <a:fillRect/>
          </a:stretch>
        </p:blipFill>
        <p:spPr bwMode="auto">
          <a:xfrm>
            <a:off x="612354" y="916360"/>
            <a:ext cx="2736304" cy="2736304"/>
          </a:xfrm>
          <a:prstGeom prst="rect">
            <a:avLst/>
          </a:prstGeom>
          <a:noFill/>
        </p:spPr>
      </p:pic>
    </p:spTree>
    <p:extLst>
      <p:ext uri="{BB962C8B-B14F-4D97-AF65-F5344CB8AC3E}">
        <p14:creationId xmlns:p14="http://schemas.microsoft.com/office/powerpoint/2010/main" xmlns="" val="84091329"/>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31" y="268288"/>
            <a:ext cx="5616624" cy="504056"/>
          </a:xfrm>
        </p:spPr>
        <p:txBody>
          <a:bodyPr/>
          <a:lstStyle/>
          <a:p>
            <a:pPr algn="l"/>
            <a:r>
              <a:rPr lang="zh-CN" altLang="zh-CN" sz="2400" dirty="0"/>
              <a:t>八、重型</a:t>
            </a:r>
            <a:r>
              <a:rPr lang="en-US" altLang="zh-CN" sz="2400" dirty="0"/>
              <a:t>/</a:t>
            </a:r>
            <a:r>
              <a:rPr lang="zh-CN" altLang="zh-CN" sz="2400" dirty="0"/>
              <a:t>危重型早期预警指标</a:t>
            </a:r>
          </a:p>
        </p:txBody>
      </p:sp>
      <p:sp>
        <p:nvSpPr>
          <p:cNvPr id="3" name="内容占位符 2"/>
          <p:cNvSpPr>
            <a:spLocks noGrp="1"/>
          </p:cNvSpPr>
          <p:nvPr>
            <p:ph idx="1"/>
          </p:nvPr>
        </p:nvSpPr>
        <p:spPr>
          <a:xfrm>
            <a:off x="396330" y="988368"/>
            <a:ext cx="8381944" cy="3888432"/>
          </a:xfrm>
          <a:ln>
            <a:solidFill>
              <a:srgbClr val="C00000"/>
            </a:solidFill>
          </a:ln>
        </p:spPr>
        <p:txBody>
          <a:bodyPr/>
          <a:lstStyle/>
          <a:p>
            <a:pPr>
              <a:lnSpc>
                <a:spcPct val="150000"/>
              </a:lnSpc>
              <a:buNone/>
            </a:pPr>
            <a:r>
              <a:rPr lang="zh-CN" altLang="zh-CN" sz="1800" dirty="0"/>
              <a:t>（一）成人。</a:t>
            </a:r>
          </a:p>
          <a:p>
            <a:pPr>
              <a:lnSpc>
                <a:spcPct val="150000"/>
              </a:lnSpc>
            </a:pPr>
            <a:r>
              <a:rPr lang="zh-CN" altLang="zh-CN" sz="1800" dirty="0" smtClean="0"/>
              <a:t>有</a:t>
            </a:r>
            <a:r>
              <a:rPr lang="zh-CN" altLang="zh-CN" sz="1800" dirty="0"/>
              <a:t>以下指标变化应警惕病情恶化</a:t>
            </a:r>
            <a:r>
              <a:rPr lang="en-US" altLang="zh-CN" sz="1800" dirty="0" smtClean="0"/>
              <a:t>:</a:t>
            </a:r>
            <a:endParaRPr lang="zh-CN" altLang="zh-CN" sz="1800" dirty="0"/>
          </a:p>
          <a:p>
            <a:pPr>
              <a:lnSpc>
                <a:spcPct val="150000"/>
              </a:lnSpc>
            </a:pPr>
            <a:r>
              <a:rPr lang="en-US" altLang="zh-CN" sz="1800" dirty="0"/>
              <a:t>1.</a:t>
            </a:r>
            <a:r>
              <a:rPr lang="zh-CN" altLang="zh-CN" sz="1800" dirty="0"/>
              <a:t>低氧血症或呼吸窘迫进行性加重</a:t>
            </a:r>
            <a:r>
              <a:rPr lang="zh-CN" altLang="zh-CN" sz="1800" dirty="0" smtClean="0"/>
              <a:t>；</a:t>
            </a:r>
            <a:endParaRPr lang="zh-CN" altLang="zh-CN" sz="1800" dirty="0"/>
          </a:p>
          <a:p>
            <a:pPr>
              <a:lnSpc>
                <a:spcPct val="150000"/>
              </a:lnSpc>
            </a:pPr>
            <a:r>
              <a:rPr lang="en-US" altLang="zh-CN" sz="1800" dirty="0"/>
              <a:t>2.</a:t>
            </a:r>
            <a:r>
              <a:rPr lang="zh-CN" altLang="zh-CN" sz="1800" dirty="0"/>
              <a:t>组织氧合指标恶化或乳酸进行性升高</a:t>
            </a:r>
            <a:r>
              <a:rPr lang="zh-CN" altLang="zh-CN" sz="1800" dirty="0" smtClean="0"/>
              <a:t>；</a:t>
            </a:r>
            <a:endParaRPr lang="zh-CN" altLang="zh-CN" sz="1800" dirty="0"/>
          </a:p>
          <a:p>
            <a:pPr>
              <a:lnSpc>
                <a:spcPct val="150000"/>
              </a:lnSpc>
            </a:pPr>
            <a:r>
              <a:rPr lang="en-US" altLang="zh-CN" sz="1800" dirty="0"/>
              <a:t>3.</a:t>
            </a:r>
            <a:r>
              <a:rPr lang="zh-CN" altLang="zh-CN" sz="1800" dirty="0"/>
              <a:t>外周血淋巴细胞计数进行性降低或外周血炎症标</a:t>
            </a:r>
            <a:r>
              <a:rPr lang="zh-CN" altLang="zh-CN" sz="1800" dirty="0" smtClean="0"/>
              <a:t>记物如</a:t>
            </a:r>
            <a:r>
              <a:rPr lang="en-US" altLang="zh-CN" sz="1800" dirty="0" smtClean="0"/>
              <a:t> </a:t>
            </a:r>
            <a:r>
              <a:rPr lang="en-US" altLang="zh-CN" sz="1800" dirty="0"/>
              <a:t>IL-6</a:t>
            </a:r>
            <a:r>
              <a:rPr lang="zh-CN" altLang="zh-CN" sz="1800" dirty="0"/>
              <a:t>、</a:t>
            </a:r>
            <a:r>
              <a:rPr lang="en-US" altLang="zh-CN" sz="1800" dirty="0"/>
              <a:t>CRP</a:t>
            </a:r>
            <a:r>
              <a:rPr lang="zh-CN" altLang="zh-CN" sz="1800" dirty="0"/>
              <a:t>、铁蛋白等进行性上升</a:t>
            </a:r>
            <a:r>
              <a:rPr lang="zh-CN" altLang="zh-CN" sz="1800" dirty="0" smtClean="0"/>
              <a:t>；</a:t>
            </a:r>
            <a:r>
              <a:rPr lang="en-US" altLang="zh-CN" sz="1800" dirty="0"/>
              <a:t> </a:t>
            </a:r>
            <a:endParaRPr lang="zh-CN" altLang="zh-CN" sz="1800" dirty="0"/>
          </a:p>
          <a:p>
            <a:pPr>
              <a:lnSpc>
                <a:spcPct val="150000"/>
              </a:lnSpc>
            </a:pPr>
            <a:r>
              <a:rPr lang="en-US" altLang="zh-CN" sz="1800" dirty="0"/>
              <a:t>4.D-</a:t>
            </a:r>
            <a:r>
              <a:rPr lang="zh-CN" altLang="zh-CN" sz="1800" dirty="0"/>
              <a:t>二聚体等凝血功能相关指标明显升高</a:t>
            </a:r>
            <a:r>
              <a:rPr lang="zh-CN" altLang="zh-CN" sz="1800" dirty="0" smtClean="0"/>
              <a:t>；</a:t>
            </a:r>
            <a:endParaRPr lang="zh-CN" altLang="zh-CN" sz="1800" dirty="0"/>
          </a:p>
          <a:p>
            <a:pPr>
              <a:lnSpc>
                <a:spcPct val="150000"/>
              </a:lnSpc>
            </a:pPr>
            <a:r>
              <a:rPr lang="en-US" altLang="zh-CN" sz="1800" dirty="0"/>
              <a:t>5.</a:t>
            </a:r>
            <a:r>
              <a:rPr lang="zh-CN" altLang="zh-CN" sz="1800" dirty="0"/>
              <a:t>胸部影像学显示肺部病变明显进展</a:t>
            </a:r>
            <a:r>
              <a:rPr lang="zh-CN" altLang="zh-CN" sz="1800" dirty="0" smtClean="0"/>
              <a:t>。</a:t>
            </a:r>
            <a:endParaRPr lang="en-US" altLang="zh-CN" sz="1800" dirty="0">
              <a:solidFill>
                <a:srgbClr val="000000"/>
              </a:solidFill>
              <a:latin typeface="黑体" pitchFamily="18" charset="0"/>
              <a:cs typeface="黑体" pitchFamily="18" charset="0"/>
            </a:endParaRPr>
          </a:p>
          <a:p>
            <a:pPr>
              <a:lnSpc>
                <a:spcPts val="3100"/>
              </a:lnSpc>
              <a:tabLst/>
            </a:pP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1501715478"/>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4322" y="844352"/>
            <a:ext cx="8381944" cy="3888432"/>
          </a:xfrm>
          <a:ln>
            <a:solidFill>
              <a:srgbClr val="C00000"/>
            </a:solidFill>
          </a:ln>
        </p:spPr>
        <p:txBody>
          <a:bodyPr/>
          <a:lstStyle/>
          <a:p>
            <a:pPr>
              <a:lnSpc>
                <a:spcPct val="150000"/>
              </a:lnSpc>
              <a:buNone/>
            </a:pPr>
            <a:r>
              <a:rPr lang="zh-CN" altLang="en-US" sz="1800" dirty="0" smtClean="0"/>
              <a:t>（二）</a:t>
            </a:r>
            <a:r>
              <a:rPr lang="zh-CN" altLang="zh-CN" sz="1800" dirty="0" smtClean="0"/>
              <a:t>儿</a:t>
            </a:r>
            <a:r>
              <a:rPr lang="zh-CN" altLang="zh-CN" sz="1800" dirty="0"/>
              <a:t>童</a:t>
            </a:r>
            <a:r>
              <a:rPr lang="zh-CN" altLang="zh-CN" sz="1800" dirty="0" smtClean="0"/>
              <a:t>。</a:t>
            </a:r>
            <a:endParaRPr lang="zh-CN" altLang="zh-CN" sz="1800" dirty="0"/>
          </a:p>
          <a:p>
            <a:pPr>
              <a:lnSpc>
                <a:spcPct val="150000"/>
              </a:lnSpc>
            </a:pPr>
            <a:r>
              <a:rPr lang="en-US" altLang="zh-CN" sz="1800" dirty="0"/>
              <a:t>1.</a:t>
            </a:r>
            <a:r>
              <a:rPr lang="zh-CN" altLang="zh-CN" sz="1800" dirty="0"/>
              <a:t>呼吸频率</a:t>
            </a:r>
            <a:r>
              <a:rPr lang="zh-CN" altLang="zh-CN" sz="1800" dirty="0" smtClean="0"/>
              <a:t>增快</a:t>
            </a:r>
            <a:r>
              <a:rPr lang="zh-CN" altLang="en-US" sz="1800" dirty="0"/>
              <a:t>；</a:t>
            </a:r>
            <a:endParaRPr lang="zh-CN" altLang="zh-CN" sz="1800" dirty="0"/>
          </a:p>
          <a:p>
            <a:pPr>
              <a:lnSpc>
                <a:spcPct val="150000"/>
              </a:lnSpc>
            </a:pPr>
            <a:r>
              <a:rPr lang="en-US" altLang="zh-CN" sz="1800" dirty="0"/>
              <a:t>2.</a:t>
            </a:r>
            <a:r>
              <a:rPr lang="zh-CN" altLang="zh-CN" sz="1800" dirty="0"/>
              <a:t>精神反应差、嗜睡</a:t>
            </a:r>
            <a:r>
              <a:rPr lang="zh-CN" altLang="zh-CN" sz="1800" dirty="0" smtClean="0"/>
              <a:t>；</a:t>
            </a:r>
            <a:endParaRPr lang="zh-CN" altLang="zh-CN" sz="1800" dirty="0"/>
          </a:p>
          <a:p>
            <a:pPr>
              <a:lnSpc>
                <a:spcPct val="150000"/>
              </a:lnSpc>
            </a:pPr>
            <a:r>
              <a:rPr lang="en-US" altLang="zh-CN" sz="1800" dirty="0"/>
              <a:t>3.</a:t>
            </a:r>
            <a:r>
              <a:rPr lang="zh-CN" altLang="zh-CN" sz="1800" dirty="0"/>
              <a:t>乳酸进行性升高</a:t>
            </a:r>
            <a:r>
              <a:rPr lang="zh-CN" altLang="zh-CN" sz="1800" dirty="0" smtClean="0"/>
              <a:t>；</a:t>
            </a:r>
            <a:endParaRPr lang="zh-CN" altLang="zh-CN" sz="1800" dirty="0"/>
          </a:p>
          <a:p>
            <a:pPr>
              <a:lnSpc>
                <a:spcPct val="150000"/>
              </a:lnSpc>
            </a:pPr>
            <a:r>
              <a:rPr lang="en-US" altLang="zh-CN" sz="1800" dirty="0"/>
              <a:t>4.CRP</a:t>
            </a:r>
            <a:r>
              <a:rPr lang="zh-CN" altLang="zh-CN" sz="1800" dirty="0"/>
              <a:t>、</a:t>
            </a:r>
            <a:r>
              <a:rPr lang="en-US" altLang="zh-CN" sz="1800" dirty="0"/>
              <a:t>PCT</a:t>
            </a:r>
            <a:r>
              <a:rPr lang="zh-CN" altLang="zh-CN" sz="1800" dirty="0"/>
              <a:t>、铁蛋白等炎症标记物明显升高</a:t>
            </a:r>
            <a:r>
              <a:rPr lang="zh-CN" altLang="zh-CN" sz="1800" dirty="0" smtClean="0"/>
              <a:t>；</a:t>
            </a:r>
            <a:endParaRPr lang="zh-CN" altLang="zh-CN" sz="1800" dirty="0"/>
          </a:p>
          <a:p>
            <a:pPr>
              <a:lnSpc>
                <a:spcPct val="150000"/>
              </a:lnSpc>
            </a:pPr>
            <a:r>
              <a:rPr lang="en-US" altLang="zh-CN" sz="1800" dirty="0"/>
              <a:t>5.</a:t>
            </a:r>
            <a:r>
              <a:rPr lang="zh-CN" altLang="zh-CN" sz="1800" dirty="0"/>
              <a:t>影像学显示双侧或多肺叶浸润、胸腔积液或短期内</a:t>
            </a:r>
            <a:r>
              <a:rPr lang="zh-CN" altLang="zh-CN" sz="1800" dirty="0" smtClean="0"/>
              <a:t>病变快速</a:t>
            </a:r>
            <a:r>
              <a:rPr lang="zh-CN" altLang="zh-CN" sz="1800" dirty="0"/>
              <a:t>进展</a:t>
            </a:r>
            <a:r>
              <a:rPr lang="zh-CN" altLang="zh-CN" sz="1800" dirty="0" smtClean="0"/>
              <a:t>；</a:t>
            </a:r>
            <a:endParaRPr lang="zh-CN" altLang="zh-CN" sz="1800" dirty="0"/>
          </a:p>
          <a:p>
            <a:pPr>
              <a:lnSpc>
                <a:spcPct val="150000"/>
              </a:lnSpc>
            </a:pPr>
            <a:r>
              <a:rPr lang="en-US" altLang="zh-CN" sz="1800" dirty="0"/>
              <a:t>6.</a:t>
            </a:r>
            <a:r>
              <a:rPr lang="zh-CN" altLang="zh-CN" sz="1800" dirty="0"/>
              <a:t>有基础疾病（先天性心脏病、支气管肺发育不良、呼吸道畸形、异常血红蛋白、重度营养不良等）、有免疫缺陷或低下（长期使用免疫抑制剂）和新生儿</a:t>
            </a:r>
            <a:r>
              <a:rPr lang="zh-CN" altLang="zh-CN" sz="1800" dirty="0" smtClean="0"/>
              <a:t>。</a:t>
            </a:r>
            <a:endParaRPr lang="en-US" altLang="zh-CN" sz="1800" dirty="0">
              <a:solidFill>
                <a:srgbClr val="000000"/>
              </a:solidFill>
              <a:latin typeface="黑体" pitchFamily="18" charset="0"/>
              <a:cs typeface="黑体" pitchFamily="18" charset="0"/>
            </a:endParaRPr>
          </a:p>
          <a:p>
            <a:pPr>
              <a:lnSpc>
                <a:spcPts val="3100"/>
              </a:lnSpc>
              <a:tabLst/>
            </a:pP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2104219202"/>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31" y="268288"/>
            <a:ext cx="5616624" cy="504056"/>
          </a:xfrm>
        </p:spPr>
        <p:txBody>
          <a:bodyPr/>
          <a:lstStyle/>
          <a:p>
            <a:pPr algn="l"/>
            <a:r>
              <a:rPr lang="zh-CN" altLang="en-US" sz="2400" dirty="0" smtClean="0">
                <a:solidFill>
                  <a:srgbClr val="000000"/>
                </a:solidFill>
                <a:latin typeface="微软雅黑" pitchFamily="18" charset="0"/>
                <a:cs typeface="微软雅黑" pitchFamily="18" charset="0"/>
              </a:rPr>
              <a:t>九、</a:t>
            </a:r>
            <a:r>
              <a:rPr lang="en-US" altLang="zh-CN" sz="2400" dirty="0" smtClean="0">
                <a:solidFill>
                  <a:srgbClr val="000000"/>
                </a:solidFill>
                <a:latin typeface="微软雅黑" pitchFamily="18" charset="0"/>
                <a:cs typeface="微软雅黑" pitchFamily="18" charset="0"/>
              </a:rPr>
              <a:t>鉴别诊断</a:t>
            </a:r>
            <a:r>
              <a:rPr lang="en-US" altLang="zh-CN" sz="2800" dirty="0">
                <a:solidFill>
                  <a:srgbClr val="000000"/>
                </a:solidFill>
                <a:latin typeface="微软雅黑" pitchFamily="18" charset="0"/>
                <a:cs typeface="微软雅黑" pitchFamily="18" charset="0"/>
              </a:rPr>
              <a:t/>
            </a:r>
            <a:br>
              <a:rPr lang="en-US" altLang="zh-CN" sz="2800" dirty="0">
                <a:solidFill>
                  <a:srgbClr val="000000"/>
                </a:solidFill>
                <a:latin typeface="微软雅黑" pitchFamily="18" charset="0"/>
                <a:cs typeface="微软雅黑" pitchFamily="18" charset="0"/>
              </a:rPr>
            </a:br>
            <a:endParaRPr lang="zh-CN" altLang="zh-CN" sz="2800" dirty="0"/>
          </a:p>
        </p:txBody>
      </p:sp>
      <p:sp>
        <p:nvSpPr>
          <p:cNvPr id="3" name="内容占位符 2"/>
          <p:cNvSpPr>
            <a:spLocks noGrp="1"/>
          </p:cNvSpPr>
          <p:nvPr>
            <p:ph idx="1"/>
          </p:nvPr>
        </p:nvSpPr>
        <p:spPr>
          <a:xfrm>
            <a:off x="396330" y="988368"/>
            <a:ext cx="8381944" cy="3888432"/>
          </a:xfrm>
          <a:ln>
            <a:solidFill>
              <a:srgbClr val="C00000"/>
            </a:solidFill>
          </a:ln>
        </p:spPr>
        <p:txBody>
          <a:bodyPr/>
          <a:lstStyle/>
          <a:p>
            <a:pPr>
              <a:lnSpc>
                <a:spcPct val="150000"/>
              </a:lnSpc>
              <a:tabLst/>
            </a:pPr>
            <a:r>
              <a:rPr lang="en-US" altLang="zh-CN" sz="1800" dirty="0" smtClean="0">
                <a:solidFill>
                  <a:srgbClr val="000000"/>
                </a:solidFill>
                <a:latin typeface="+mn-ea"/>
                <a:cs typeface="黑体" pitchFamily="18" charset="0"/>
              </a:rPr>
              <a:t>轻型表现需与其它病毒引起的上呼吸道感染相鉴别</a:t>
            </a:r>
            <a:r>
              <a:rPr lang="en-US" altLang="zh-CN" sz="1800" dirty="0">
                <a:solidFill>
                  <a:srgbClr val="000000"/>
                </a:solidFill>
                <a:latin typeface="+mn-ea"/>
                <a:cs typeface="黑体" pitchFamily="18" charset="0"/>
              </a:rPr>
              <a:t>。</a:t>
            </a:r>
          </a:p>
          <a:p>
            <a:pPr>
              <a:lnSpc>
                <a:spcPct val="150000"/>
              </a:lnSpc>
              <a:tabLst/>
            </a:pPr>
            <a:r>
              <a:rPr lang="en-US" altLang="zh-CN" sz="1800" dirty="0">
                <a:solidFill>
                  <a:srgbClr val="000000"/>
                </a:solidFill>
                <a:latin typeface="+mn-ea"/>
                <a:cs typeface="黑体" pitchFamily="18" charset="0"/>
              </a:rPr>
              <a:t>新冠病毒肺炎主要与流感病毒、腺病毒、</a:t>
            </a:r>
            <a:r>
              <a:rPr lang="en-US" altLang="zh-CN" sz="1800" dirty="0" smtClean="0">
                <a:solidFill>
                  <a:srgbClr val="000000"/>
                </a:solidFill>
                <a:latin typeface="+mn-ea"/>
                <a:cs typeface="黑体" pitchFamily="18" charset="0"/>
              </a:rPr>
              <a:t>呼吸道合胞病毒等其他已知病毒性肺炎</a:t>
            </a:r>
            <a:r>
              <a:rPr lang="en-US" altLang="zh-CN" sz="1800" dirty="0">
                <a:solidFill>
                  <a:srgbClr val="000000"/>
                </a:solidFill>
                <a:latin typeface="+mn-ea"/>
                <a:cs typeface="黑体" pitchFamily="18" charset="0"/>
              </a:rPr>
              <a:t>及肺炎支原体感染鉴别，</a:t>
            </a:r>
            <a:r>
              <a:rPr lang="en-US" altLang="zh-CN" sz="1800" dirty="0" smtClean="0">
                <a:solidFill>
                  <a:srgbClr val="000000"/>
                </a:solidFill>
                <a:latin typeface="+mn-ea"/>
                <a:cs typeface="黑体" pitchFamily="18" charset="0"/>
              </a:rPr>
              <a:t>尤其是对疑似诊断病例要尽可能采取包括快速抗原检测和多重</a:t>
            </a:r>
            <a:r>
              <a:rPr lang="en-US" altLang="zh-CN" sz="1800" dirty="0">
                <a:solidFill>
                  <a:srgbClr val="000000"/>
                </a:solidFill>
                <a:latin typeface="+mn-ea"/>
                <a:cs typeface="黑体" pitchFamily="18" charset="0"/>
              </a:rPr>
              <a:t>PCR核酸检测等方法，对常见呼吸道病原体进行检测。</a:t>
            </a:r>
          </a:p>
          <a:p>
            <a:pPr>
              <a:lnSpc>
                <a:spcPct val="150000"/>
              </a:lnSpc>
              <a:tabLst/>
            </a:pPr>
            <a:r>
              <a:rPr lang="en-US" altLang="zh-CN" sz="1800" dirty="0" err="1">
                <a:solidFill>
                  <a:srgbClr val="000000"/>
                </a:solidFill>
                <a:latin typeface="+mn-ea"/>
                <a:cs typeface="黑体" pitchFamily="18" charset="0"/>
              </a:rPr>
              <a:t>还要与非感染性疾病，如血管炎、皮肌炎和机化性肺炎等鉴别</a:t>
            </a:r>
            <a:r>
              <a:rPr lang="en-US" altLang="zh-CN" sz="1800" dirty="0" smtClean="0">
                <a:solidFill>
                  <a:srgbClr val="000000"/>
                </a:solidFill>
                <a:latin typeface="+mn-ea"/>
                <a:cs typeface="黑体" pitchFamily="18" charset="0"/>
              </a:rPr>
              <a:t>。</a:t>
            </a:r>
            <a:endParaRPr lang="en-US" altLang="zh-CN" sz="1800" dirty="0">
              <a:latin typeface="+mn-ea"/>
            </a:endParaRPr>
          </a:p>
          <a:p>
            <a:pPr>
              <a:lnSpc>
                <a:spcPct val="150000"/>
              </a:lnSpc>
              <a:tabLst/>
            </a:pPr>
            <a:r>
              <a:rPr lang="en-US" altLang="zh-CN" sz="1800" dirty="0" smtClean="0">
                <a:solidFill>
                  <a:srgbClr val="000000"/>
                </a:solidFill>
                <a:latin typeface="+mn-ea"/>
                <a:cs typeface="黑体" pitchFamily="18" charset="0"/>
              </a:rPr>
              <a:t>儿童患者出现皮疹</a:t>
            </a:r>
            <a:r>
              <a:rPr lang="en-US" altLang="zh-CN" sz="1800" dirty="0">
                <a:solidFill>
                  <a:srgbClr val="000000"/>
                </a:solidFill>
                <a:latin typeface="+mn-ea"/>
                <a:cs typeface="黑体" pitchFamily="18" charset="0"/>
              </a:rPr>
              <a:t>、黏膜损害时，需与川崎病鉴别。</a:t>
            </a:r>
          </a:p>
          <a:p>
            <a:pPr marL="0" indent="0">
              <a:lnSpc>
                <a:spcPts val="3100"/>
              </a:lnSpc>
              <a:buNone/>
            </a:pPr>
            <a:r>
              <a:rPr lang="zh-CN" altLang="en-US" sz="2000" dirty="0" smtClean="0">
                <a:solidFill>
                  <a:srgbClr val="000000"/>
                </a:solidFill>
                <a:latin typeface="+mn-ea"/>
                <a:cs typeface="黑体" pitchFamily="18" charset="0"/>
              </a:rPr>
              <a:t>    </a:t>
            </a:r>
            <a:endParaRPr lang="en-US" altLang="zh-CN" sz="2000" dirty="0">
              <a:solidFill>
                <a:srgbClr val="000000"/>
              </a:solidFill>
              <a:latin typeface="黑体" pitchFamily="18" charset="0"/>
              <a:cs typeface="黑体" pitchFamily="18" charset="0"/>
            </a:endParaRPr>
          </a:p>
          <a:p>
            <a:pPr>
              <a:lnSpc>
                <a:spcPts val="3100"/>
              </a:lnSpc>
              <a:tabLst/>
            </a:pP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851429218"/>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31" y="268288"/>
            <a:ext cx="5616624" cy="504056"/>
          </a:xfrm>
        </p:spPr>
        <p:txBody>
          <a:bodyPr/>
          <a:lstStyle/>
          <a:p>
            <a:pPr algn="l"/>
            <a:r>
              <a:rPr lang="zh-CN" altLang="en-US" sz="2400" dirty="0"/>
              <a:t>十、病例的发现与报告</a:t>
            </a:r>
            <a:r>
              <a:rPr lang="zh-CN" altLang="zh-CN" sz="2800" dirty="0"/>
              <a:t/>
            </a:r>
            <a:br>
              <a:rPr lang="zh-CN" altLang="zh-CN" sz="2800" dirty="0"/>
            </a:br>
            <a:endParaRPr lang="zh-CN" altLang="zh-CN" sz="2800" dirty="0"/>
          </a:p>
        </p:txBody>
      </p:sp>
      <p:sp>
        <p:nvSpPr>
          <p:cNvPr id="3" name="内容占位符 2"/>
          <p:cNvSpPr>
            <a:spLocks noGrp="1"/>
          </p:cNvSpPr>
          <p:nvPr>
            <p:ph idx="1"/>
          </p:nvPr>
        </p:nvSpPr>
        <p:spPr>
          <a:xfrm>
            <a:off x="396330" y="844352"/>
            <a:ext cx="8381944" cy="3888432"/>
          </a:xfrm>
          <a:ln>
            <a:solidFill>
              <a:srgbClr val="C00000"/>
            </a:solidFill>
          </a:ln>
        </p:spPr>
        <p:txBody>
          <a:bodyPr/>
          <a:lstStyle/>
          <a:p>
            <a:pPr>
              <a:lnSpc>
                <a:spcPts val="2600"/>
              </a:lnSpc>
              <a:tabLst/>
            </a:pPr>
            <a:r>
              <a:rPr lang="en-US" altLang="zh-CN" sz="1800" dirty="0">
                <a:solidFill>
                  <a:srgbClr val="000000"/>
                </a:solidFill>
                <a:latin typeface="+mn-ea"/>
                <a:cs typeface="黑体" pitchFamily="18" charset="0"/>
              </a:rPr>
              <a:t>发现疑似病例后，应立即进行隔离治疗。</a:t>
            </a:r>
          </a:p>
          <a:p>
            <a:pPr>
              <a:lnSpc>
                <a:spcPts val="2600"/>
              </a:lnSpc>
              <a:tabLst/>
            </a:pPr>
            <a:r>
              <a:rPr lang="en-US" altLang="zh-CN" sz="1800" dirty="0" smtClean="0">
                <a:solidFill>
                  <a:srgbClr val="000000"/>
                </a:solidFill>
                <a:latin typeface="+mn-ea"/>
                <a:cs typeface="黑体" pitchFamily="18" charset="0"/>
              </a:rPr>
              <a:t>院内专家会诊或主诊医师会诊</a:t>
            </a:r>
            <a:r>
              <a:rPr lang="en-US" altLang="zh-CN" sz="1800" dirty="0">
                <a:solidFill>
                  <a:srgbClr val="000000"/>
                </a:solidFill>
                <a:latin typeface="+mn-ea"/>
                <a:cs typeface="黑体" pitchFamily="18" charset="0"/>
              </a:rPr>
              <a:t>，仍考虑疑似病例，在2小时内进行网络直报</a:t>
            </a:r>
            <a:r>
              <a:rPr lang="en-US" altLang="zh-CN" sz="1800" dirty="0" smtClean="0">
                <a:solidFill>
                  <a:srgbClr val="000000"/>
                </a:solidFill>
                <a:latin typeface="+mn-ea"/>
                <a:cs typeface="黑体" pitchFamily="18" charset="0"/>
              </a:rPr>
              <a:t>。</a:t>
            </a:r>
            <a:endParaRPr lang="en-US" altLang="zh-CN" sz="1800" dirty="0">
              <a:latin typeface="+mn-ea"/>
            </a:endParaRPr>
          </a:p>
          <a:p>
            <a:pPr>
              <a:lnSpc>
                <a:spcPts val="2600"/>
              </a:lnSpc>
              <a:tabLst/>
            </a:pPr>
            <a:r>
              <a:rPr lang="en-US" altLang="zh-CN" sz="1800" dirty="0" smtClean="0">
                <a:solidFill>
                  <a:srgbClr val="000000"/>
                </a:solidFill>
                <a:latin typeface="+mn-ea"/>
                <a:cs typeface="黑体" pitchFamily="18" charset="0"/>
              </a:rPr>
              <a:t>采集标本进行新型冠状病毒核酸检测。</a:t>
            </a:r>
          </a:p>
          <a:p>
            <a:pPr>
              <a:lnSpc>
                <a:spcPts val="2600"/>
              </a:lnSpc>
            </a:pPr>
            <a:r>
              <a:rPr lang="en-US" altLang="zh-CN" sz="1800" dirty="0">
                <a:solidFill>
                  <a:srgbClr val="000000"/>
                </a:solidFill>
                <a:latin typeface="+mn-ea"/>
                <a:cs typeface="黑体" pitchFamily="18" charset="0"/>
              </a:rPr>
              <a:t>在确保转运安全前提下尽快将疑似患者转运至定点医院。</a:t>
            </a:r>
          </a:p>
          <a:p>
            <a:pPr>
              <a:lnSpc>
                <a:spcPts val="2600"/>
              </a:lnSpc>
            </a:pPr>
            <a:r>
              <a:rPr lang="en-US" altLang="zh-CN" sz="1800" dirty="0">
                <a:solidFill>
                  <a:srgbClr val="000000"/>
                </a:solidFill>
                <a:latin typeface="+mn-ea"/>
                <a:cs typeface="黑体" pitchFamily="18" charset="0"/>
              </a:rPr>
              <a:t>与新型冠状病毒感染者有密切接触的患者，即便常见呼吸道病原检测阳性，</a:t>
            </a:r>
            <a:r>
              <a:rPr lang="en-US" altLang="zh-CN" sz="1800" dirty="0" smtClean="0">
                <a:solidFill>
                  <a:srgbClr val="000000"/>
                </a:solidFill>
                <a:latin typeface="+mn-ea"/>
                <a:cs typeface="黑体" pitchFamily="18" charset="0"/>
              </a:rPr>
              <a:t>也</a:t>
            </a:r>
            <a:r>
              <a:rPr lang="en-US" altLang="zh-CN" sz="1800" dirty="0">
                <a:solidFill>
                  <a:srgbClr val="000000"/>
                </a:solidFill>
                <a:latin typeface="+mn-ea"/>
                <a:cs typeface="黑体" pitchFamily="18" charset="0"/>
              </a:rPr>
              <a:t>建议及时进行新型冠状病毒病原学检测。</a:t>
            </a:r>
          </a:p>
          <a:p>
            <a:pPr>
              <a:lnSpc>
                <a:spcPts val="2600"/>
              </a:lnSpc>
            </a:pPr>
            <a:r>
              <a:rPr lang="en-US" altLang="zh-CN" sz="1800" dirty="0">
                <a:solidFill>
                  <a:srgbClr val="000000"/>
                </a:solidFill>
                <a:latin typeface="+mn-ea"/>
                <a:cs typeface="黑体" pitchFamily="18" charset="0"/>
              </a:rPr>
              <a:t>疑似病例连续两次新型冠状病毒核酸检测阴性（采样时间至少间隔24小时</a:t>
            </a:r>
            <a:r>
              <a:rPr lang="en-US" altLang="zh-CN" sz="1800" dirty="0" smtClean="0">
                <a:solidFill>
                  <a:srgbClr val="000000"/>
                </a:solidFill>
                <a:latin typeface="+mn-ea"/>
                <a:cs typeface="黑体" pitchFamily="18" charset="0"/>
              </a:rPr>
              <a:t>），</a:t>
            </a:r>
            <a:r>
              <a:rPr lang="en-US" altLang="zh-CN" sz="1800" dirty="0">
                <a:solidFill>
                  <a:srgbClr val="000000"/>
                </a:solidFill>
                <a:latin typeface="+mn-ea"/>
                <a:cs typeface="黑体" pitchFamily="18" charset="0"/>
              </a:rPr>
              <a:t>且发病7天后新型冠状病毒特异性抗体IgM和IgG仍为阴性可排除疑似病例诊断。</a:t>
            </a:r>
          </a:p>
          <a:p>
            <a:pPr>
              <a:lnSpc>
                <a:spcPts val="2600"/>
              </a:lnSpc>
              <a:tabLst/>
            </a:pPr>
            <a:r>
              <a:rPr lang="en-US" altLang="zh-CN" sz="1800" dirty="0">
                <a:solidFill>
                  <a:srgbClr val="000000"/>
                </a:solidFill>
                <a:latin typeface="+mn-ea"/>
                <a:cs typeface="黑体" pitchFamily="18" charset="0"/>
              </a:rPr>
              <a:t>对于确诊病例应在发现后2小时内进行网络直报，</a:t>
            </a:r>
          </a:p>
          <a:p>
            <a:pPr>
              <a:lnSpc>
                <a:spcPts val="3400"/>
              </a:lnSpc>
              <a:tabLst/>
            </a:pPr>
            <a:r>
              <a:rPr lang="en-US" altLang="zh-CN" sz="1800" dirty="0" smtClean="0">
                <a:latin typeface="+mn-ea"/>
                <a:cs typeface="Times New Roman" pitchFamily="18" charset="0"/>
              </a:rPr>
              <a:t> </a:t>
            </a:r>
            <a:r>
              <a:rPr lang="en-US" altLang="zh-CN" sz="1800" dirty="0">
                <a:solidFill>
                  <a:srgbClr val="7F7F7F"/>
                </a:solidFill>
                <a:latin typeface="+mn-ea"/>
                <a:cs typeface="黑体" pitchFamily="18" charset="0"/>
              </a:rPr>
              <a:t>无症状感染者出现临床表现及时对分型进行订正报告。</a:t>
            </a:r>
          </a:p>
          <a:p>
            <a:pPr>
              <a:lnSpc>
                <a:spcPts val="2600"/>
              </a:lnSpc>
              <a:tabLst/>
            </a:pPr>
            <a:endParaRPr lang="en-US" altLang="zh-CN" sz="2400" dirty="0">
              <a:solidFill>
                <a:srgbClr val="000000"/>
              </a:solidFill>
              <a:latin typeface="黑体" pitchFamily="18" charset="0"/>
              <a:cs typeface="黑体" pitchFamily="18" charset="0"/>
            </a:endParaRPr>
          </a:p>
          <a:p>
            <a:pPr>
              <a:lnSpc>
                <a:spcPts val="2600"/>
              </a:lnSpc>
            </a:pPr>
            <a:endParaRPr lang="en-US" altLang="zh-CN" sz="2400" dirty="0">
              <a:solidFill>
                <a:srgbClr val="000000"/>
              </a:solidFill>
              <a:latin typeface="黑体" pitchFamily="18" charset="0"/>
              <a:cs typeface="黑体" pitchFamily="18" charset="0"/>
            </a:endParaRPr>
          </a:p>
          <a:p>
            <a:pPr>
              <a:lnSpc>
                <a:spcPts val="2600"/>
              </a:lnSpc>
              <a:tabLst/>
            </a:pPr>
            <a:endParaRPr lang="en-US" altLang="zh-CN" sz="2000" dirty="0">
              <a:solidFill>
                <a:srgbClr val="000000"/>
              </a:solidFill>
              <a:latin typeface="黑体" pitchFamily="18" charset="0"/>
              <a:cs typeface="黑体" pitchFamily="18" charset="0"/>
            </a:endParaRPr>
          </a:p>
          <a:p>
            <a:pPr>
              <a:lnSpc>
                <a:spcPts val="3100"/>
              </a:lnSpc>
              <a:tabLst/>
            </a:pP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206557230"/>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31" y="268288"/>
            <a:ext cx="5616624" cy="504056"/>
          </a:xfrm>
        </p:spPr>
        <p:txBody>
          <a:bodyPr/>
          <a:lstStyle/>
          <a:p>
            <a:pPr algn="l"/>
            <a:endParaRPr lang="zh-CN" altLang="zh-CN" sz="2800" dirty="0"/>
          </a:p>
        </p:txBody>
      </p:sp>
      <p:sp>
        <p:nvSpPr>
          <p:cNvPr id="3" name="内容占位符 2"/>
          <p:cNvSpPr>
            <a:spLocks noGrp="1"/>
          </p:cNvSpPr>
          <p:nvPr>
            <p:ph idx="1"/>
          </p:nvPr>
        </p:nvSpPr>
        <p:spPr>
          <a:xfrm>
            <a:off x="396330" y="988368"/>
            <a:ext cx="8381944" cy="3888432"/>
          </a:xfrm>
          <a:ln>
            <a:solidFill>
              <a:srgbClr val="C00000"/>
            </a:solidFill>
          </a:ln>
        </p:spPr>
        <p:txBody>
          <a:bodyPr/>
          <a:lstStyle/>
          <a:p>
            <a:pPr>
              <a:lnSpc>
                <a:spcPts val="3600"/>
              </a:lnSpc>
              <a:tabLst/>
            </a:pPr>
            <a:r>
              <a:rPr lang="en-US" altLang="zh-CN" sz="1800" dirty="0">
                <a:solidFill>
                  <a:srgbClr val="000000"/>
                </a:solidFill>
                <a:latin typeface="微软雅黑" pitchFamily="18" charset="0"/>
                <a:cs typeface="微软雅黑" pitchFamily="18" charset="0"/>
              </a:rPr>
              <a:t>疑似及确诊病例应在定点医院隔离治疗。</a:t>
            </a:r>
          </a:p>
          <a:p>
            <a:pPr marL="0" indent="0">
              <a:lnSpc>
                <a:spcPts val="3100"/>
              </a:lnSpc>
              <a:buNone/>
            </a:pPr>
            <a:r>
              <a:rPr lang="en-US" altLang="zh-CN" sz="1800" dirty="0" smtClean="0">
                <a:solidFill>
                  <a:srgbClr val="000000"/>
                </a:solidFill>
                <a:latin typeface="Times New Roman" pitchFamily="18" charset="0"/>
                <a:cs typeface="Times New Roman" pitchFamily="18" charset="0"/>
              </a:rPr>
              <a:t>     –</a:t>
            </a:r>
            <a:r>
              <a:rPr lang="en-US" altLang="zh-CN" sz="1800" dirty="0" smtClean="0">
                <a:latin typeface="Times New Roman" pitchFamily="18" charset="0"/>
                <a:cs typeface="Times New Roman" pitchFamily="18" charset="0"/>
              </a:rPr>
              <a:t> </a:t>
            </a:r>
            <a:r>
              <a:rPr lang="en-US" altLang="zh-CN" sz="1800" dirty="0">
                <a:solidFill>
                  <a:srgbClr val="000000"/>
                </a:solidFill>
                <a:latin typeface="微软雅黑" pitchFamily="18" charset="0"/>
                <a:cs typeface="微软雅黑" pitchFamily="18" charset="0"/>
              </a:rPr>
              <a:t>疑似病例应单人单间隔离治疗。</a:t>
            </a:r>
          </a:p>
          <a:p>
            <a:pPr marL="0" indent="0">
              <a:lnSpc>
                <a:spcPts val="3100"/>
              </a:lnSpc>
              <a:buNone/>
            </a:pPr>
            <a:r>
              <a:rPr lang="en-US" altLang="zh-CN" sz="1800" dirty="0" smtClean="0">
                <a:solidFill>
                  <a:srgbClr val="000000"/>
                </a:solidFill>
                <a:latin typeface="微软雅黑" pitchFamily="18" charset="0"/>
                <a:cs typeface="微软雅黑" pitchFamily="18" charset="0"/>
              </a:rPr>
              <a:t>    -</a:t>
            </a:r>
            <a:r>
              <a:rPr lang="en-US" altLang="zh-CN" sz="1800" dirty="0" err="1" smtClean="0">
                <a:solidFill>
                  <a:srgbClr val="000000"/>
                </a:solidFill>
                <a:latin typeface="微软雅黑" pitchFamily="18" charset="0"/>
                <a:cs typeface="微软雅黑" pitchFamily="18" charset="0"/>
              </a:rPr>
              <a:t>确诊病例可收治在同一病室</a:t>
            </a:r>
            <a:r>
              <a:rPr lang="en-US" altLang="zh-CN" sz="1800" dirty="0">
                <a:solidFill>
                  <a:srgbClr val="000000"/>
                </a:solidFill>
                <a:latin typeface="微软雅黑" pitchFamily="18" charset="0"/>
                <a:cs typeface="微软雅黑" pitchFamily="18" charset="0"/>
              </a:rPr>
              <a:t>。</a:t>
            </a:r>
          </a:p>
          <a:p>
            <a:pPr marL="0" indent="0">
              <a:lnSpc>
                <a:spcPts val="3100"/>
              </a:lnSpc>
              <a:buNone/>
            </a:pPr>
            <a:r>
              <a:rPr lang="en-US" altLang="zh-CN" sz="1800" dirty="0" smtClean="0">
                <a:solidFill>
                  <a:srgbClr val="000000"/>
                </a:solidFill>
                <a:latin typeface="微软雅黑" pitchFamily="18" charset="0"/>
                <a:cs typeface="微软雅黑" pitchFamily="18" charset="0"/>
              </a:rPr>
              <a:t>    -危重症病例应尽早收入</a:t>
            </a:r>
            <a:r>
              <a:rPr lang="en-US" altLang="zh-CN" sz="1800" dirty="0">
                <a:solidFill>
                  <a:srgbClr val="000000"/>
                </a:solidFill>
                <a:latin typeface="微软雅黑" pitchFamily="18" charset="0"/>
                <a:cs typeface="微软雅黑" pitchFamily="18" charset="0"/>
              </a:rPr>
              <a:t>ICU治疗。</a:t>
            </a:r>
          </a:p>
          <a:p>
            <a:pPr marL="0" indent="0">
              <a:lnSpc>
                <a:spcPts val="3100"/>
              </a:lnSpc>
              <a:buNone/>
            </a:pPr>
            <a:r>
              <a:rPr lang="zh-CN" altLang="en-US" sz="2000" dirty="0" smtClean="0">
                <a:solidFill>
                  <a:srgbClr val="000000"/>
                </a:solidFill>
                <a:latin typeface="+mn-ea"/>
                <a:cs typeface="黑体" pitchFamily="18" charset="0"/>
              </a:rPr>
              <a:t>    </a:t>
            </a:r>
            <a:endParaRPr lang="en-US" altLang="zh-CN" sz="2000" dirty="0">
              <a:solidFill>
                <a:srgbClr val="000000"/>
              </a:solidFill>
              <a:latin typeface="黑体" pitchFamily="18" charset="0"/>
              <a:cs typeface="黑体" pitchFamily="18" charset="0"/>
            </a:endParaRPr>
          </a:p>
          <a:p>
            <a:pPr>
              <a:lnSpc>
                <a:spcPts val="3100"/>
              </a:lnSpc>
              <a:tabLst/>
            </a:pP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1273791058"/>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31" y="268288"/>
            <a:ext cx="5616624" cy="504056"/>
          </a:xfrm>
        </p:spPr>
        <p:txBody>
          <a:bodyPr/>
          <a:lstStyle/>
          <a:p>
            <a:pPr algn="l"/>
            <a:r>
              <a:rPr lang="zh-CN" altLang="en-US" sz="2400" dirty="0" smtClean="0"/>
              <a:t>十一、治疗</a:t>
            </a:r>
            <a:endParaRPr lang="zh-CN" altLang="zh-CN" sz="2400" dirty="0"/>
          </a:p>
        </p:txBody>
      </p:sp>
      <p:sp>
        <p:nvSpPr>
          <p:cNvPr id="3" name="内容占位符 2"/>
          <p:cNvSpPr>
            <a:spLocks noGrp="1"/>
          </p:cNvSpPr>
          <p:nvPr>
            <p:ph idx="1"/>
          </p:nvPr>
        </p:nvSpPr>
        <p:spPr>
          <a:xfrm>
            <a:off x="324322" y="916360"/>
            <a:ext cx="8381944" cy="3888432"/>
          </a:xfrm>
          <a:ln>
            <a:solidFill>
              <a:srgbClr val="C00000"/>
            </a:solidFill>
          </a:ln>
        </p:spPr>
        <p:txBody>
          <a:bodyPr/>
          <a:lstStyle/>
          <a:p>
            <a:pPr>
              <a:lnSpc>
                <a:spcPts val="3100"/>
              </a:lnSpc>
              <a:buNone/>
              <a:tabLst/>
            </a:pPr>
            <a:r>
              <a:rPr lang="zh-CN" altLang="en-US" sz="1800" dirty="0" smtClean="0">
                <a:solidFill>
                  <a:srgbClr val="0070C0"/>
                </a:solidFill>
                <a:latin typeface="黑体" pitchFamily="18" charset="0"/>
                <a:cs typeface="黑体" pitchFamily="18" charset="0"/>
              </a:rPr>
              <a:t>一般治疗</a:t>
            </a:r>
            <a:endParaRPr lang="en-US" altLang="zh-CN" sz="1800" dirty="0" smtClean="0">
              <a:solidFill>
                <a:srgbClr val="0070C0"/>
              </a:solidFill>
              <a:latin typeface="黑体" pitchFamily="18" charset="0"/>
              <a:cs typeface="黑体" pitchFamily="18" charset="0"/>
            </a:endParaRPr>
          </a:p>
          <a:p>
            <a:pPr>
              <a:lnSpc>
                <a:spcPts val="3100"/>
              </a:lnSpc>
            </a:pPr>
            <a:r>
              <a:rPr lang="en-US" altLang="zh-CN" sz="1800" dirty="0">
                <a:solidFill>
                  <a:srgbClr val="000000"/>
                </a:solidFill>
                <a:latin typeface="微软雅黑" pitchFamily="18" charset="0"/>
                <a:cs typeface="微软雅黑" pitchFamily="18" charset="0"/>
              </a:rPr>
              <a:t>卧床休息，支持治疗，保证充分热量；注意水、电解质平衡，</a:t>
            </a:r>
            <a:r>
              <a:rPr lang="en-US" altLang="zh-CN" sz="1800" dirty="0" smtClean="0">
                <a:solidFill>
                  <a:srgbClr val="000000"/>
                </a:solidFill>
                <a:latin typeface="微软雅黑" pitchFamily="18" charset="0"/>
                <a:cs typeface="微软雅黑" pitchFamily="18" charset="0"/>
              </a:rPr>
              <a:t>维持内环境稳</a:t>
            </a:r>
            <a:r>
              <a:rPr lang="en-US" altLang="zh-CN" sz="1800" dirty="0">
                <a:solidFill>
                  <a:srgbClr val="000000"/>
                </a:solidFill>
                <a:latin typeface="微软雅黑" pitchFamily="18" charset="0"/>
                <a:cs typeface="微软雅黑" pitchFamily="18" charset="0"/>
              </a:rPr>
              <a:t>定；监测生命体征、指氧饱呾度等。</a:t>
            </a:r>
          </a:p>
          <a:p>
            <a:pPr>
              <a:lnSpc>
                <a:spcPts val="3100"/>
              </a:lnSpc>
              <a:tabLst>
                <a:tab pos="342900" algn="l"/>
              </a:tabLst>
            </a:pPr>
            <a:r>
              <a:rPr lang="en-US" altLang="zh-CN" sz="1800" dirty="0" err="1">
                <a:solidFill>
                  <a:srgbClr val="000000"/>
                </a:solidFill>
                <a:latin typeface="微软雅黑" pitchFamily="18" charset="0"/>
                <a:cs typeface="微软雅黑" pitchFamily="18" charset="0"/>
              </a:rPr>
              <a:t>根据病情监测血常规、尿常规、C-反应蛋</a:t>
            </a:r>
            <a:r>
              <a:rPr lang="en-US" altLang="zh-CN" sz="1800" dirty="0">
                <a:solidFill>
                  <a:srgbClr val="000000"/>
                </a:solidFill>
                <a:latin typeface="微软雅黑" pitchFamily="18" charset="0"/>
                <a:cs typeface="微软雅黑" pitchFamily="18" charset="0"/>
              </a:rPr>
              <a:t>）、生化指标（肝酶、心肌酶、</a:t>
            </a:r>
            <a:r>
              <a:rPr lang="en-US" altLang="zh-CN" sz="1800" dirty="0" smtClean="0">
                <a:solidFill>
                  <a:srgbClr val="000000"/>
                </a:solidFill>
                <a:latin typeface="微软雅黑" pitchFamily="18" charset="0"/>
                <a:cs typeface="微软雅黑" pitchFamily="18" charset="0"/>
              </a:rPr>
              <a:t>肾功能等</a:t>
            </a:r>
            <a:r>
              <a:rPr lang="en-US" altLang="zh-CN" sz="1800" dirty="0">
                <a:solidFill>
                  <a:srgbClr val="000000"/>
                </a:solidFill>
                <a:latin typeface="微软雅黑" pitchFamily="18" charset="0"/>
                <a:cs typeface="微软雅黑" pitchFamily="18" charset="0"/>
              </a:rPr>
              <a:t>）、凝血功能，必要时行动脉血气分析，胸部影像学。</a:t>
            </a:r>
            <a:r>
              <a:rPr lang="en-US" altLang="zh-CN" sz="1800" dirty="0" smtClean="0">
                <a:solidFill>
                  <a:srgbClr val="000000"/>
                </a:solidFill>
                <a:latin typeface="微软雅黑" pitchFamily="18" charset="0"/>
                <a:cs typeface="微软雅黑" pitchFamily="18" charset="0"/>
              </a:rPr>
              <a:t>有条件者可行细胞因子检测</a:t>
            </a:r>
            <a:r>
              <a:rPr lang="en-US" altLang="zh-CN" sz="1800" dirty="0">
                <a:solidFill>
                  <a:srgbClr val="000000"/>
                </a:solidFill>
                <a:latin typeface="微软雅黑" pitchFamily="18" charset="0"/>
                <a:cs typeface="微软雅黑" pitchFamily="18" charset="0"/>
              </a:rPr>
              <a:t>。</a:t>
            </a:r>
          </a:p>
          <a:p>
            <a:pPr>
              <a:lnSpc>
                <a:spcPts val="3100"/>
              </a:lnSpc>
            </a:pPr>
            <a:r>
              <a:rPr lang="zh-CN" altLang="en-US" sz="1800" dirty="0" smtClean="0">
                <a:solidFill>
                  <a:srgbClr val="000000"/>
                </a:solidFill>
                <a:latin typeface="+mn-ea"/>
                <a:cs typeface="黑体" pitchFamily="18" charset="0"/>
              </a:rPr>
              <a:t> </a:t>
            </a:r>
            <a:r>
              <a:rPr lang="en-US" altLang="zh-CN" sz="1800" dirty="0">
                <a:solidFill>
                  <a:srgbClr val="000000"/>
                </a:solidFill>
                <a:latin typeface="微软雅黑" pitchFamily="18" charset="0"/>
                <a:cs typeface="微软雅黑" pitchFamily="18" charset="0"/>
              </a:rPr>
              <a:t>及时给予有效氧疗措施，包括鼻导管、面罩给氧呾经鼻高流量氧疗。</a:t>
            </a:r>
            <a:r>
              <a:rPr lang="en-US" altLang="zh-CN" sz="1800" dirty="0" smtClean="0">
                <a:solidFill>
                  <a:srgbClr val="000000"/>
                </a:solidFill>
                <a:latin typeface="微软雅黑" pitchFamily="18" charset="0"/>
                <a:cs typeface="微软雅黑" pitchFamily="18" charset="0"/>
              </a:rPr>
              <a:t>有条件</a:t>
            </a:r>
            <a:r>
              <a:rPr lang="en-US" altLang="zh-CN" sz="1800" dirty="0">
                <a:solidFill>
                  <a:srgbClr val="000000"/>
                </a:solidFill>
                <a:latin typeface="微软雅黑" pitchFamily="18" charset="0"/>
                <a:cs typeface="微软雅黑" pitchFamily="18" charset="0"/>
              </a:rPr>
              <a:t>可采用氢氧混合吸入气（H2/O2</a:t>
            </a:r>
            <a:r>
              <a:rPr lang="en-US" altLang="zh-CN" sz="1800" dirty="0">
                <a:latin typeface="Times New Roman" pitchFamily="18" charset="0"/>
                <a:cs typeface="Times New Roman" pitchFamily="18" charset="0"/>
              </a:rPr>
              <a:t> </a:t>
            </a:r>
            <a:r>
              <a:rPr lang="en-US" altLang="zh-CN" sz="1800" dirty="0">
                <a:solidFill>
                  <a:srgbClr val="000000"/>
                </a:solidFill>
                <a:latin typeface="微软雅黑" pitchFamily="18" charset="0"/>
                <a:cs typeface="微软雅黑" pitchFamily="18" charset="0"/>
              </a:rPr>
              <a:t>:</a:t>
            </a:r>
            <a:r>
              <a:rPr lang="en-US" altLang="zh-CN" sz="1800" dirty="0">
                <a:latin typeface="Times New Roman" pitchFamily="18" charset="0"/>
                <a:cs typeface="Times New Roman" pitchFamily="18" charset="0"/>
              </a:rPr>
              <a:t> </a:t>
            </a:r>
            <a:r>
              <a:rPr lang="en-US" altLang="zh-CN" sz="1800" dirty="0">
                <a:solidFill>
                  <a:srgbClr val="000000"/>
                </a:solidFill>
                <a:latin typeface="微软雅黑" pitchFamily="18" charset="0"/>
                <a:cs typeface="微软雅黑" pitchFamily="18" charset="0"/>
              </a:rPr>
              <a:t>66.6%/33.3%）治疗</a:t>
            </a:r>
            <a:r>
              <a:rPr lang="en-US" altLang="zh-CN" sz="1800" dirty="0" smtClean="0">
                <a:solidFill>
                  <a:srgbClr val="000000"/>
                </a:solidFill>
                <a:latin typeface="微软雅黑" pitchFamily="18" charset="0"/>
                <a:cs typeface="微软雅黑" pitchFamily="18" charset="0"/>
              </a:rPr>
              <a:t>。</a:t>
            </a:r>
            <a:endParaRPr lang="en-US" altLang="zh-CN" sz="1800" dirty="0">
              <a:solidFill>
                <a:srgbClr val="000000"/>
              </a:solidFill>
              <a:latin typeface="黑体" pitchFamily="18" charset="0"/>
              <a:cs typeface="黑体" pitchFamily="18" charset="0"/>
            </a:endParaRPr>
          </a:p>
          <a:p>
            <a:pPr>
              <a:lnSpc>
                <a:spcPts val="3100"/>
              </a:lnSpc>
              <a:tabLst/>
            </a:pP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1287326965"/>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2314" y="196280"/>
            <a:ext cx="8712968" cy="4752528"/>
          </a:xfrm>
          <a:ln>
            <a:solidFill>
              <a:srgbClr val="C00000"/>
            </a:solidFill>
          </a:ln>
        </p:spPr>
        <p:txBody>
          <a:bodyPr/>
          <a:lstStyle/>
          <a:p>
            <a:pPr marL="0" indent="0">
              <a:buNone/>
            </a:pPr>
            <a:r>
              <a:rPr lang="en-US" altLang="zh-CN" sz="1800" dirty="0" smtClean="0">
                <a:solidFill>
                  <a:srgbClr val="0070C0"/>
                </a:solidFill>
                <a:latin typeface="+mn-ea"/>
                <a:cs typeface="黑体" pitchFamily="18" charset="0"/>
              </a:rPr>
              <a:t>抗病毒治疗</a:t>
            </a:r>
          </a:p>
          <a:p>
            <a:r>
              <a:rPr lang="en-US" altLang="zh-CN" sz="2000" dirty="0">
                <a:solidFill>
                  <a:srgbClr val="000000"/>
                </a:solidFill>
                <a:latin typeface="+mn-ea"/>
                <a:cs typeface="黑体" pitchFamily="18" charset="0"/>
              </a:rPr>
              <a:t>以下药物可继续试用，</a:t>
            </a:r>
            <a:r>
              <a:rPr lang="en-US" altLang="zh-CN" sz="2000" dirty="0" smtClean="0">
                <a:solidFill>
                  <a:srgbClr val="000000"/>
                </a:solidFill>
                <a:latin typeface="+mn-ea"/>
                <a:cs typeface="黑体" pitchFamily="18" charset="0"/>
              </a:rPr>
              <a:t>在临床应用中进一步评价疗效</a:t>
            </a:r>
          </a:p>
          <a:p>
            <a:pPr marL="0" indent="0">
              <a:buNone/>
            </a:pPr>
            <a:r>
              <a:rPr lang="zh-CN" altLang="en-US" sz="1600" dirty="0" smtClean="0">
                <a:solidFill>
                  <a:srgbClr val="000000"/>
                </a:solidFill>
                <a:latin typeface="+mn-ea"/>
                <a:cs typeface="黑体" pitchFamily="18" charset="0"/>
              </a:rPr>
              <a:t>      </a:t>
            </a:r>
            <a:r>
              <a:rPr lang="en-US" altLang="zh-CN" sz="1600" dirty="0" smtClean="0">
                <a:solidFill>
                  <a:srgbClr val="000000"/>
                </a:solidFill>
                <a:latin typeface="+mn-ea"/>
                <a:cs typeface="黑体" pitchFamily="18" charset="0"/>
              </a:rPr>
              <a:t>--α-</a:t>
            </a:r>
            <a:r>
              <a:rPr lang="en-US" altLang="zh-CN" sz="1600" dirty="0">
                <a:solidFill>
                  <a:srgbClr val="000000"/>
                </a:solidFill>
                <a:latin typeface="+mn-ea"/>
                <a:cs typeface="黑体" pitchFamily="18" charset="0"/>
              </a:rPr>
              <a:t>干扰素：成人每次500万U或相当剂量，加入灭菌注射用水2ml，每日2次，雾化吸入</a:t>
            </a:r>
            <a:r>
              <a:rPr lang="en-US" altLang="zh-CN" sz="1600" dirty="0" smtClean="0">
                <a:solidFill>
                  <a:srgbClr val="000000"/>
                </a:solidFill>
                <a:latin typeface="+mn-ea"/>
                <a:cs typeface="黑体" pitchFamily="18" charset="0"/>
              </a:rPr>
              <a:t>；</a:t>
            </a:r>
            <a:r>
              <a:rPr lang="zh-CN" altLang="en-US" sz="1600" dirty="0" smtClean="0">
                <a:solidFill>
                  <a:srgbClr val="000000"/>
                </a:solidFill>
                <a:latin typeface="+mn-ea"/>
                <a:cs typeface="黑体" pitchFamily="18" charset="0"/>
              </a:rPr>
              <a:t> </a:t>
            </a:r>
            <a:endParaRPr lang="en-US" altLang="zh-CN" sz="1600" dirty="0" smtClean="0">
              <a:solidFill>
                <a:srgbClr val="000000"/>
              </a:solidFill>
              <a:latin typeface="+mn-ea"/>
              <a:cs typeface="黑体" pitchFamily="18" charset="0"/>
            </a:endParaRPr>
          </a:p>
          <a:p>
            <a:pPr marL="0" indent="0">
              <a:buNone/>
            </a:pPr>
            <a:r>
              <a:rPr lang="zh-CN" altLang="en-US" sz="1600" dirty="0">
                <a:solidFill>
                  <a:srgbClr val="000000"/>
                </a:solidFill>
                <a:latin typeface="+mn-ea"/>
                <a:cs typeface="黑体" pitchFamily="18" charset="0"/>
              </a:rPr>
              <a:t> </a:t>
            </a:r>
            <a:r>
              <a:rPr lang="zh-CN" altLang="en-US" sz="1600" dirty="0" smtClean="0">
                <a:solidFill>
                  <a:srgbClr val="000000"/>
                </a:solidFill>
                <a:latin typeface="+mn-ea"/>
                <a:cs typeface="黑体" pitchFamily="18" charset="0"/>
              </a:rPr>
              <a:t>       </a:t>
            </a:r>
            <a:r>
              <a:rPr lang="en-US" altLang="zh-CN" sz="1600" dirty="0" smtClean="0">
                <a:solidFill>
                  <a:srgbClr val="000000"/>
                </a:solidFill>
                <a:latin typeface="+mn-ea"/>
                <a:cs typeface="黑体" pitchFamily="18" charset="0"/>
              </a:rPr>
              <a:t>疗程不超过</a:t>
            </a:r>
            <a:r>
              <a:rPr lang="en-US" altLang="zh-CN" sz="1600" dirty="0">
                <a:solidFill>
                  <a:srgbClr val="000000"/>
                </a:solidFill>
                <a:latin typeface="+mn-ea"/>
                <a:cs typeface="黑体" pitchFamily="18" charset="0"/>
              </a:rPr>
              <a:t>10天</a:t>
            </a:r>
            <a:r>
              <a:rPr lang="en-US" altLang="zh-CN" sz="1600" dirty="0" smtClean="0">
                <a:solidFill>
                  <a:srgbClr val="000000"/>
                </a:solidFill>
                <a:latin typeface="+mn-ea"/>
                <a:cs typeface="黑体" pitchFamily="18" charset="0"/>
              </a:rPr>
              <a:t>）；</a:t>
            </a:r>
          </a:p>
          <a:p>
            <a:pPr marL="0" indent="0">
              <a:buNone/>
            </a:pPr>
            <a:r>
              <a:rPr lang="zh-CN" altLang="en-US" sz="1600" dirty="0" smtClean="0">
                <a:solidFill>
                  <a:srgbClr val="000000"/>
                </a:solidFill>
                <a:latin typeface="黑体" pitchFamily="18" charset="0"/>
                <a:cs typeface="黑体" pitchFamily="18" charset="0"/>
              </a:rPr>
              <a:t>   </a:t>
            </a:r>
            <a:r>
              <a:rPr lang="en-US" altLang="zh-CN" sz="1600" dirty="0" smtClean="0">
                <a:solidFill>
                  <a:srgbClr val="000000"/>
                </a:solidFill>
                <a:latin typeface="黑体" pitchFamily="18" charset="0"/>
                <a:cs typeface="黑体" pitchFamily="18" charset="0"/>
              </a:rPr>
              <a:t>--利巴韦林</a:t>
            </a:r>
            <a:r>
              <a:rPr lang="en-US" altLang="zh-CN" sz="1600" dirty="0">
                <a:solidFill>
                  <a:srgbClr val="000000"/>
                </a:solidFill>
                <a:latin typeface="黑体" pitchFamily="18" charset="0"/>
                <a:cs typeface="黑体" pitchFamily="18" charset="0"/>
              </a:rPr>
              <a:t>：建议与干扰素或洛匹那韦/利托那韦联合应用，成人500mg/次，每日2至3</a:t>
            </a:r>
            <a:r>
              <a:rPr lang="en-US" altLang="zh-CN" sz="1600" dirty="0" smtClean="0">
                <a:solidFill>
                  <a:srgbClr val="000000"/>
                </a:solidFill>
                <a:latin typeface="黑体" pitchFamily="18" charset="0"/>
                <a:cs typeface="黑体" pitchFamily="18" charset="0"/>
              </a:rPr>
              <a:t>次静</a:t>
            </a:r>
          </a:p>
          <a:p>
            <a:pPr marL="0" indent="0">
              <a:buNone/>
            </a:pPr>
            <a:r>
              <a:rPr lang="zh-CN" altLang="en-US" sz="1600" dirty="0">
                <a:solidFill>
                  <a:srgbClr val="000000"/>
                </a:solidFill>
                <a:latin typeface="黑体" pitchFamily="18" charset="0"/>
                <a:cs typeface="黑体" pitchFamily="18" charset="0"/>
              </a:rPr>
              <a:t> </a:t>
            </a:r>
            <a:r>
              <a:rPr lang="zh-CN" altLang="en-US" sz="1600" dirty="0" smtClean="0">
                <a:solidFill>
                  <a:srgbClr val="000000"/>
                </a:solidFill>
                <a:latin typeface="黑体" pitchFamily="18" charset="0"/>
                <a:cs typeface="黑体" pitchFamily="18" charset="0"/>
              </a:rPr>
              <a:t>    </a:t>
            </a:r>
            <a:r>
              <a:rPr lang="en-US" altLang="zh-CN" sz="1600" dirty="0" smtClean="0">
                <a:solidFill>
                  <a:srgbClr val="000000"/>
                </a:solidFill>
                <a:latin typeface="黑体" pitchFamily="18" charset="0"/>
                <a:cs typeface="黑体" pitchFamily="18" charset="0"/>
              </a:rPr>
              <a:t>脉输注</a:t>
            </a:r>
            <a:r>
              <a:rPr lang="en-US" altLang="zh-CN" sz="1600" dirty="0">
                <a:solidFill>
                  <a:srgbClr val="000000"/>
                </a:solidFill>
                <a:latin typeface="黑体" pitchFamily="18" charset="0"/>
                <a:cs typeface="黑体" pitchFamily="18" charset="0"/>
              </a:rPr>
              <a:t>，疗程不超过10天）；</a:t>
            </a:r>
          </a:p>
          <a:p>
            <a:pPr marL="0" indent="0">
              <a:buNone/>
            </a:pPr>
            <a:r>
              <a:rPr lang="zh-CN" altLang="en-US" sz="1600" dirty="0" smtClean="0">
                <a:solidFill>
                  <a:srgbClr val="000000"/>
                </a:solidFill>
                <a:latin typeface="黑体" pitchFamily="18" charset="0"/>
                <a:cs typeface="黑体" pitchFamily="18" charset="0"/>
              </a:rPr>
              <a:t>   </a:t>
            </a:r>
            <a:r>
              <a:rPr lang="en-US" altLang="zh-CN" sz="1600" dirty="0" smtClean="0">
                <a:solidFill>
                  <a:srgbClr val="000000"/>
                </a:solidFill>
                <a:latin typeface="黑体" pitchFamily="18" charset="0"/>
                <a:cs typeface="黑体" pitchFamily="18" charset="0"/>
              </a:rPr>
              <a:t>--磷酸氯喹</a:t>
            </a:r>
            <a:r>
              <a:rPr lang="en-US" altLang="zh-CN" sz="1600" dirty="0">
                <a:solidFill>
                  <a:srgbClr val="000000"/>
                </a:solidFill>
                <a:latin typeface="黑体" pitchFamily="18" charset="0"/>
                <a:cs typeface="黑体" pitchFamily="18" charset="0"/>
              </a:rPr>
              <a:t>：用于18岁-65岁成人。体重大于50公斤者，每次500mg、每日２次，疗程7天</a:t>
            </a:r>
            <a:r>
              <a:rPr lang="en-US" altLang="zh-CN" sz="1600" dirty="0" smtClean="0">
                <a:solidFill>
                  <a:srgbClr val="000000"/>
                </a:solidFill>
                <a:latin typeface="黑体" pitchFamily="18" charset="0"/>
                <a:cs typeface="黑体" pitchFamily="18" charset="0"/>
              </a:rPr>
              <a:t>；</a:t>
            </a:r>
          </a:p>
          <a:p>
            <a:pPr marL="0" indent="0">
              <a:buNone/>
            </a:pPr>
            <a:r>
              <a:rPr lang="zh-CN" altLang="en-US" sz="1600" dirty="0">
                <a:solidFill>
                  <a:srgbClr val="000000"/>
                </a:solidFill>
                <a:latin typeface="黑体" pitchFamily="18" charset="0"/>
                <a:cs typeface="黑体" pitchFamily="18" charset="0"/>
              </a:rPr>
              <a:t> </a:t>
            </a:r>
            <a:r>
              <a:rPr lang="zh-CN" altLang="en-US" sz="1600" dirty="0" smtClean="0">
                <a:solidFill>
                  <a:srgbClr val="000000"/>
                </a:solidFill>
                <a:latin typeface="黑体" pitchFamily="18" charset="0"/>
                <a:cs typeface="黑体" pitchFamily="18" charset="0"/>
              </a:rPr>
              <a:t>    </a:t>
            </a:r>
            <a:r>
              <a:rPr lang="en-US" altLang="zh-CN" sz="1600" dirty="0" smtClean="0">
                <a:solidFill>
                  <a:srgbClr val="000000"/>
                </a:solidFill>
                <a:latin typeface="黑体" pitchFamily="18" charset="0"/>
                <a:cs typeface="黑体" pitchFamily="18" charset="0"/>
              </a:rPr>
              <a:t>小于</a:t>
            </a:r>
            <a:r>
              <a:rPr lang="en-US" altLang="zh-CN" sz="1600" dirty="0">
                <a:solidFill>
                  <a:srgbClr val="000000"/>
                </a:solidFill>
                <a:latin typeface="黑体" pitchFamily="18" charset="0"/>
                <a:cs typeface="黑体" pitchFamily="18" charset="0"/>
              </a:rPr>
              <a:t>50公斤者，第1、2天每次500mg、每日2次，第3至7天每次500mg、每日1次</a:t>
            </a:r>
            <a:r>
              <a:rPr lang="en-US" altLang="zh-CN" sz="1600" dirty="0" smtClean="0">
                <a:solidFill>
                  <a:srgbClr val="000000"/>
                </a:solidFill>
                <a:latin typeface="黑体" pitchFamily="18" charset="0"/>
                <a:cs typeface="黑体" pitchFamily="18" charset="0"/>
              </a:rPr>
              <a:t>）；</a:t>
            </a:r>
          </a:p>
          <a:p>
            <a:pPr marL="0" indent="0">
              <a:buNone/>
            </a:pPr>
            <a:r>
              <a:rPr lang="zh-CN" altLang="en-US" sz="1600" dirty="0" smtClean="0">
                <a:solidFill>
                  <a:srgbClr val="000000"/>
                </a:solidFill>
                <a:latin typeface="黑体" pitchFamily="18" charset="0"/>
                <a:cs typeface="黑体" pitchFamily="18" charset="0"/>
              </a:rPr>
              <a:t>   </a:t>
            </a:r>
            <a:r>
              <a:rPr lang="en-US" altLang="zh-CN" sz="1600" dirty="0" smtClean="0">
                <a:solidFill>
                  <a:srgbClr val="000000"/>
                </a:solidFill>
                <a:latin typeface="黑体" pitchFamily="18" charset="0"/>
                <a:cs typeface="黑体" pitchFamily="18" charset="0"/>
              </a:rPr>
              <a:t>--阿比多尔</a:t>
            </a:r>
            <a:r>
              <a:rPr lang="en-US" altLang="zh-CN" sz="1600" dirty="0">
                <a:solidFill>
                  <a:srgbClr val="000000"/>
                </a:solidFill>
                <a:latin typeface="黑体" pitchFamily="18" charset="0"/>
                <a:cs typeface="黑体" pitchFamily="18" charset="0"/>
              </a:rPr>
              <a:t>：成人200mg，每日３次，疗程不超过10天。</a:t>
            </a:r>
          </a:p>
          <a:p>
            <a:r>
              <a:rPr lang="en-US" altLang="zh-CN" sz="1800" dirty="0" smtClean="0">
                <a:solidFill>
                  <a:srgbClr val="000000"/>
                </a:solidFill>
                <a:latin typeface="微软雅黑" pitchFamily="18" charset="0"/>
                <a:cs typeface="微软雅黑" pitchFamily="18" charset="0"/>
              </a:rPr>
              <a:t>要注意上述药物的</a:t>
            </a:r>
            <a:r>
              <a:rPr lang="zh-CN" altLang="en-US" sz="1800" dirty="0" smtClean="0">
                <a:solidFill>
                  <a:srgbClr val="000000"/>
                </a:solidFill>
                <a:latin typeface="微软雅黑" pitchFamily="18" charset="0"/>
                <a:cs typeface="微软雅黑" pitchFamily="18" charset="0"/>
              </a:rPr>
              <a:t>不</a:t>
            </a:r>
            <a:r>
              <a:rPr lang="en-US" altLang="zh-CN" sz="1800" dirty="0" smtClean="0">
                <a:solidFill>
                  <a:srgbClr val="000000"/>
                </a:solidFill>
                <a:latin typeface="微软雅黑" pitchFamily="18" charset="0"/>
                <a:cs typeface="微软雅黑" pitchFamily="18" charset="0"/>
              </a:rPr>
              <a:t>良反应</a:t>
            </a:r>
            <a:r>
              <a:rPr lang="en-US" altLang="zh-CN" sz="1800" dirty="0">
                <a:solidFill>
                  <a:srgbClr val="000000"/>
                </a:solidFill>
                <a:latin typeface="微软雅黑" pitchFamily="18" charset="0"/>
                <a:cs typeface="微软雅黑" pitchFamily="18" charset="0"/>
              </a:rPr>
              <a:t>、</a:t>
            </a:r>
            <a:r>
              <a:rPr lang="en-US" altLang="zh-CN" sz="1800" dirty="0" smtClean="0">
                <a:solidFill>
                  <a:srgbClr val="000000"/>
                </a:solidFill>
                <a:latin typeface="微软雅黑" pitchFamily="18" charset="0"/>
                <a:cs typeface="微软雅黑" pitchFamily="18" charset="0"/>
              </a:rPr>
              <a:t>禁忌症</a:t>
            </a:r>
            <a:r>
              <a:rPr lang="zh-CN" altLang="en-US" sz="1800" dirty="0" smtClean="0">
                <a:solidFill>
                  <a:srgbClr val="000000"/>
                </a:solidFill>
                <a:latin typeface="微软雅黑" pitchFamily="18" charset="0"/>
                <a:cs typeface="微软雅黑" pitchFamily="18" charset="0"/>
              </a:rPr>
              <a:t>及</a:t>
            </a:r>
            <a:r>
              <a:rPr lang="en-US" altLang="zh-CN" sz="1800" dirty="0" smtClean="0">
                <a:solidFill>
                  <a:srgbClr val="000000"/>
                </a:solidFill>
                <a:latin typeface="微软雅黑" pitchFamily="18" charset="0"/>
                <a:cs typeface="微软雅黑" pitchFamily="18" charset="0"/>
              </a:rPr>
              <a:t>其它药物的相互作用</a:t>
            </a:r>
            <a:endParaRPr lang="en-US" altLang="zh-CN" sz="1800" dirty="0">
              <a:solidFill>
                <a:srgbClr val="000000"/>
              </a:solidFill>
              <a:latin typeface="黑体" pitchFamily="18" charset="0"/>
              <a:cs typeface="黑体" pitchFamily="18" charset="0"/>
            </a:endParaRPr>
          </a:p>
          <a:p>
            <a:r>
              <a:rPr lang="zh-CN" altLang="en-US" sz="1800" dirty="0" smtClean="0">
                <a:solidFill>
                  <a:srgbClr val="000000"/>
                </a:solidFill>
                <a:latin typeface="微软雅黑" pitchFamily="18" charset="0"/>
                <a:cs typeface="微软雅黑" pitchFamily="18" charset="0"/>
              </a:rPr>
              <a:t>不</a:t>
            </a:r>
            <a:r>
              <a:rPr lang="en-US" altLang="zh-CN" sz="1800" dirty="0" smtClean="0">
                <a:solidFill>
                  <a:srgbClr val="000000"/>
                </a:solidFill>
                <a:latin typeface="微软雅黑" pitchFamily="18" charset="0"/>
                <a:cs typeface="微软雅黑" pitchFamily="18" charset="0"/>
              </a:rPr>
              <a:t>建议同时应用</a:t>
            </a:r>
            <a:r>
              <a:rPr lang="en-US" altLang="zh-CN" sz="1800" dirty="0">
                <a:solidFill>
                  <a:srgbClr val="000000"/>
                </a:solidFill>
                <a:latin typeface="微软雅黑" pitchFamily="18" charset="0"/>
                <a:cs typeface="微软雅黑" pitchFamily="18" charset="0"/>
              </a:rPr>
              <a:t>3种以上抗病毒药物；</a:t>
            </a:r>
            <a:r>
              <a:rPr lang="en-US" altLang="zh-CN" sz="1800" dirty="0" smtClean="0">
                <a:solidFill>
                  <a:srgbClr val="000000"/>
                </a:solidFill>
                <a:latin typeface="微软雅黑" pitchFamily="18" charset="0"/>
                <a:cs typeface="微软雅黑" pitchFamily="18" charset="0"/>
              </a:rPr>
              <a:t>出现</a:t>
            </a:r>
            <a:r>
              <a:rPr lang="zh-CN" altLang="en-US" sz="1800" dirty="0" smtClean="0">
                <a:solidFill>
                  <a:srgbClr val="000000"/>
                </a:solidFill>
                <a:latin typeface="微软雅黑" pitchFamily="18" charset="0"/>
                <a:cs typeface="微软雅黑" pitchFamily="18" charset="0"/>
              </a:rPr>
              <a:t>不</a:t>
            </a:r>
            <a:r>
              <a:rPr lang="en-US" altLang="zh-CN" sz="1800" dirty="0" smtClean="0">
                <a:solidFill>
                  <a:srgbClr val="000000"/>
                </a:solidFill>
                <a:latin typeface="微软雅黑" pitchFamily="18" charset="0"/>
                <a:cs typeface="微软雅黑" pitchFamily="18" charset="0"/>
              </a:rPr>
              <a:t>可耐受的毒副作用时应停止使用相关药物。</a:t>
            </a:r>
          </a:p>
          <a:p>
            <a:r>
              <a:rPr lang="en-US" altLang="zh-CN" sz="1800" dirty="0">
                <a:solidFill>
                  <a:srgbClr val="000000"/>
                </a:solidFill>
                <a:latin typeface="微软雅黑" pitchFamily="18" charset="0"/>
                <a:cs typeface="微软雅黑" pitchFamily="18" charset="0"/>
              </a:rPr>
              <a:t>对孕产妇患者的治疗应考虑妊娠周数，尽可能选择对胎儿影响较小的药物，</a:t>
            </a:r>
            <a:r>
              <a:rPr lang="en-US" altLang="zh-CN" sz="1800" dirty="0" smtClean="0">
                <a:solidFill>
                  <a:srgbClr val="000000"/>
                </a:solidFill>
                <a:latin typeface="微软雅黑" pitchFamily="18" charset="0"/>
                <a:cs typeface="微软雅黑" pitchFamily="18" charset="0"/>
              </a:rPr>
              <a:t>以及</a:t>
            </a:r>
            <a:r>
              <a:rPr lang="en-US" altLang="zh-CN" sz="1800" dirty="0">
                <a:solidFill>
                  <a:srgbClr val="000000"/>
                </a:solidFill>
                <a:latin typeface="微软雅黑" pitchFamily="18" charset="0"/>
                <a:cs typeface="微软雅黑" pitchFamily="18" charset="0"/>
              </a:rPr>
              <a:t>是否终止妊娠后再进行治疗的问题，并知情告知</a:t>
            </a:r>
            <a:r>
              <a:rPr lang="en-US" altLang="zh-CN" sz="1800" dirty="0" smtClean="0">
                <a:solidFill>
                  <a:srgbClr val="000000"/>
                </a:solidFill>
                <a:latin typeface="微软雅黑" pitchFamily="18" charset="0"/>
                <a:cs typeface="微软雅黑" pitchFamily="18" charset="0"/>
              </a:rPr>
              <a:t>。</a:t>
            </a:r>
            <a:endParaRPr lang="en-US" altLang="zh-CN" sz="1800" dirty="0">
              <a:solidFill>
                <a:srgbClr val="000000"/>
              </a:solidFill>
              <a:latin typeface="微软雅黑" pitchFamily="18" charset="0"/>
              <a:cs typeface="微软雅黑" pitchFamily="18" charset="0"/>
            </a:endParaRPr>
          </a:p>
          <a:p>
            <a:endParaRPr lang="en-US" altLang="zh-CN" sz="1800" dirty="0">
              <a:solidFill>
                <a:srgbClr val="000000"/>
              </a:solidFill>
              <a:latin typeface="黑体" pitchFamily="18" charset="0"/>
              <a:cs typeface="黑体" pitchFamily="18" charset="0"/>
            </a:endParaRPr>
          </a:p>
          <a:p>
            <a:endParaRPr lang="en-US" altLang="zh-CN" sz="1800" dirty="0">
              <a:solidFill>
                <a:srgbClr val="000000"/>
              </a:solidFill>
              <a:latin typeface="黑体" pitchFamily="18" charset="0"/>
              <a:cs typeface="黑体" pitchFamily="18" charset="0"/>
            </a:endParaRPr>
          </a:p>
          <a:p>
            <a:endParaRPr lang="en-US" altLang="zh-CN" sz="1800" dirty="0">
              <a:solidFill>
                <a:srgbClr val="000000"/>
              </a:solidFill>
              <a:latin typeface="+mn-ea"/>
              <a:cs typeface="黑体" pitchFamily="18" charset="0"/>
            </a:endParaRPr>
          </a:p>
          <a:p>
            <a:pPr>
              <a:lnSpc>
                <a:spcPts val="3100"/>
              </a:lnSpc>
            </a:pPr>
            <a:endParaRPr lang="en-US" altLang="zh-CN" sz="2000" dirty="0">
              <a:solidFill>
                <a:srgbClr val="000000"/>
              </a:solidFill>
              <a:latin typeface="+mn-ea"/>
              <a:cs typeface="黑体" pitchFamily="18" charset="0"/>
            </a:endParaRPr>
          </a:p>
          <a:p>
            <a:pPr>
              <a:lnSpc>
                <a:spcPts val="3100"/>
              </a:lnSpc>
            </a:pPr>
            <a:endParaRPr lang="en-US" altLang="zh-CN" sz="2000" dirty="0">
              <a:solidFill>
                <a:srgbClr val="000000"/>
              </a:solidFill>
              <a:latin typeface="黑体" pitchFamily="18" charset="0"/>
              <a:cs typeface="黑体" pitchFamily="18" charset="0"/>
            </a:endParaRPr>
          </a:p>
          <a:p>
            <a:pPr>
              <a:lnSpc>
                <a:spcPts val="3100"/>
              </a:lnSpc>
              <a:tabLst/>
            </a:pP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1550437242"/>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2314" y="196280"/>
            <a:ext cx="8568952" cy="4824536"/>
          </a:xfrm>
          <a:ln>
            <a:solidFill>
              <a:srgbClr val="C00000"/>
            </a:solidFill>
          </a:ln>
        </p:spPr>
        <p:txBody>
          <a:bodyPr/>
          <a:lstStyle/>
          <a:p>
            <a:pPr marL="0" indent="0">
              <a:buNone/>
            </a:pPr>
            <a:r>
              <a:rPr lang="en-US" altLang="zh-CN" sz="1800" dirty="0" smtClean="0">
                <a:solidFill>
                  <a:srgbClr val="0070C0"/>
                </a:solidFill>
                <a:latin typeface="黑体" pitchFamily="18" charset="0"/>
                <a:cs typeface="黑体" pitchFamily="18" charset="0"/>
              </a:rPr>
              <a:t>免疫治疗</a:t>
            </a:r>
          </a:p>
          <a:p>
            <a:r>
              <a:rPr lang="en-US" altLang="zh-CN" sz="1800" dirty="0">
                <a:solidFill>
                  <a:srgbClr val="000000"/>
                </a:solidFill>
                <a:latin typeface="+mn-ea"/>
                <a:cs typeface="黑体" pitchFamily="18" charset="0"/>
              </a:rPr>
              <a:t>康复者恢复期血浆：适用于病情进展较快、重型和危重型患者</a:t>
            </a:r>
            <a:r>
              <a:rPr lang="en-US" altLang="zh-CN" sz="1800" dirty="0" smtClean="0">
                <a:solidFill>
                  <a:srgbClr val="000000"/>
                </a:solidFill>
                <a:latin typeface="+mn-ea"/>
                <a:cs typeface="黑体" pitchFamily="18" charset="0"/>
              </a:rPr>
              <a:t>。</a:t>
            </a:r>
          </a:p>
          <a:p>
            <a:pPr>
              <a:tabLst>
                <a:tab pos="219367" algn="l"/>
              </a:tabLst>
            </a:pPr>
            <a:r>
              <a:rPr lang="en-US" altLang="zh-CN" sz="1800" dirty="0">
                <a:solidFill>
                  <a:srgbClr val="000000"/>
                </a:solidFill>
                <a:latin typeface="+mn-ea"/>
                <a:cs typeface="黑体" pitchFamily="18" charset="0"/>
              </a:rPr>
              <a:t>静注COVID-19人免疫球蛋白：可应急用于病情进展较快的普通型和重型患者。</a:t>
            </a:r>
            <a:r>
              <a:rPr lang="en-US" altLang="zh-CN" sz="1800" dirty="0" smtClean="0">
                <a:solidFill>
                  <a:srgbClr val="000000"/>
                </a:solidFill>
                <a:latin typeface="+mn-ea"/>
                <a:cs typeface="黑体" pitchFamily="18" charset="0"/>
              </a:rPr>
              <a:t>推荐剂量普通型</a:t>
            </a:r>
            <a:r>
              <a:rPr lang="en-US" altLang="zh-CN" sz="1800" dirty="0">
                <a:solidFill>
                  <a:srgbClr val="000000"/>
                </a:solidFill>
                <a:latin typeface="+mn-ea"/>
                <a:cs typeface="黑体" pitchFamily="18" charset="0"/>
              </a:rPr>
              <a:t>20</a:t>
            </a:r>
            <a:r>
              <a:rPr lang="en-US" altLang="zh-CN" sz="1800" dirty="0">
                <a:latin typeface="+mn-ea"/>
                <a:cs typeface="Times New Roman" pitchFamily="18" charset="0"/>
              </a:rPr>
              <a:t>  </a:t>
            </a:r>
            <a:r>
              <a:rPr lang="en-US" altLang="zh-CN" sz="1800" dirty="0">
                <a:solidFill>
                  <a:srgbClr val="000000"/>
                </a:solidFill>
                <a:latin typeface="+mn-ea"/>
                <a:cs typeface="黑体" pitchFamily="18" charset="0"/>
              </a:rPr>
              <a:t>ml、重型40ml，静脉输入，根据病情改善情况，可隔日再次输入，总次数不超过5次。</a:t>
            </a:r>
          </a:p>
          <a:p>
            <a:pPr>
              <a:tabLst>
                <a:tab pos="219367" algn="l"/>
              </a:tabLst>
            </a:pPr>
            <a:r>
              <a:rPr lang="en-US" altLang="zh-CN" sz="1800" dirty="0" smtClean="0">
                <a:solidFill>
                  <a:srgbClr val="000000"/>
                </a:solidFill>
                <a:latin typeface="+mn-ea"/>
                <a:cs typeface="黑体" pitchFamily="18" charset="0"/>
              </a:rPr>
              <a:t>托珠单抗</a:t>
            </a:r>
            <a:r>
              <a:rPr lang="en-US" altLang="zh-CN" sz="1800" dirty="0">
                <a:solidFill>
                  <a:srgbClr val="000000"/>
                </a:solidFill>
                <a:latin typeface="+mn-ea"/>
                <a:cs typeface="黑体" pitchFamily="18" charset="0"/>
              </a:rPr>
              <a:t>：对于双肺广泛病变者及重型患者，且实验室检测IL-6水平升高者，</a:t>
            </a:r>
            <a:r>
              <a:rPr lang="en-US" altLang="zh-CN" sz="1800" dirty="0" smtClean="0">
                <a:solidFill>
                  <a:srgbClr val="000000"/>
                </a:solidFill>
                <a:latin typeface="+mn-ea"/>
                <a:cs typeface="黑体" pitchFamily="18" charset="0"/>
              </a:rPr>
              <a:t>可试用</a:t>
            </a:r>
            <a:endParaRPr lang="en-US" altLang="zh-CN" sz="1800" dirty="0" smtClean="0">
              <a:solidFill>
                <a:srgbClr val="0070C0"/>
              </a:solidFill>
              <a:latin typeface="+mn-ea"/>
              <a:cs typeface="黑体" pitchFamily="18" charset="0"/>
            </a:endParaRPr>
          </a:p>
          <a:p>
            <a:pPr marL="0" indent="0">
              <a:buNone/>
            </a:pPr>
            <a:r>
              <a:rPr lang="en-US" altLang="zh-CN" sz="1800" dirty="0" smtClean="0">
                <a:solidFill>
                  <a:srgbClr val="0070C0"/>
                </a:solidFill>
                <a:latin typeface="黑体" pitchFamily="18" charset="0"/>
                <a:cs typeface="黑体" pitchFamily="18" charset="0"/>
              </a:rPr>
              <a:t>糖皮质激素治疗</a:t>
            </a:r>
          </a:p>
          <a:p>
            <a:r>
              <a:rPr lang="en-US" altLang="zh-CN" sz="1800" dirty="0">
                <a:solidFill>
                  <a:srgbClr val="000000"/>
                </a:solidFill>
                <a:latin typeface="黑体" pitchFamily="18" charset="0"/>
                <a:cs typeface="黑体" pitchFamily="18" charset="0"/>
              </a:rPr>
              <a:t>对于氧合指标进行性恶化、影像学进展迅速、机体炎症反应过度激活状态的患者，</a:t>
            </a:r>
            <a:r>
              <a:rPr lang="en-US" altLang="zh-CN" sz="1800" dirty="0" smtClean="0">
                <a:solidFill>
                  <a:srgbClr val="000000"/>
                </a:solidFill>
                <a:latin typeface="黑体" pitchFamily="18" charset="0"/>
                <a:cs typeface="黑体" pitchFamily="18" charset="0"/>
              </a:rPr>
              <a:t>酌情短期</a:t>
            </a:r>
            <a:r>
              <a:rPr lang="en-US" altLang="zh-CN" sz="1800" dirty="0">
                <a:solidFill>
                  <a:srgbClr val="000000"/>
                </a:solidFill>
                <a:latin typeface="黑体" pitchFamily="18" charset="0"/>
                <a:cs typeface="黑体" pitchFamily="18" charset="0"/>
              </a:rPr>
              <a:t>内（一般建议3～5日，不超过10日）使用糖皮质激素，建议剂量相当于甲泼尼龙0.5</a:t>
            </a:r>
            <a:r>
              <a:rPr lang="en-US" altLang="zh-CN" sz="1800" dirty="0" smtClean="0">
                <a:solidFill>
                  <a:srgbClr val="000000"/>
                </a:solidFill>
                <a:latin typeface="黑体" pitchFamily="18" charset="0"/>
                <a:cs typeface="黑体" pitchFamily="18" charset="0"/>
              </a:rPr>
              <a:t>～1mg/kg</a:t>
            </a:r>
            <a:r>
              <a:rPr lang="en-US" altLang="zh-CN" sz="1800" dirty="0">
                <a:solidFill>
                  <a:srgbClr val="000000"/>
                </a:solidFill>
                <a:latin typeface="黑体" pitchFamily="18" charset="0"/>
                <a:cs typeface="黑体" pitchFamily="18" charset="0"/>
              </a:rPr>
              <a:t>/日</a:t>
            </a:r>
            <a:r>
              <a:rPr lang="en-US" altLang="zh-CN" sz="1800" dirty="0" smtClean="0">
                <a:solidFill>
                  <a:srgbClr val="000000"/>
                </a:solidFill>
                <a:latin typeface="黑体" pitchFamily="18" charset="0"/>
                <a:cs typeface="黑体" pitchFamily="18" charset="0"/>
              </a:rPr>
              <a:t>。</a:t>
            </a:r>
          </a:p>
          <a:p>
            <a:r>
              <a:rPr lang="en-US" altLang="zh-CN" sz="1800" dirty="0">
                <a:solidFill>
                  <a:srgbClr val="000000"/>
                </a:solidFill>
                <a:latin typeface="黑体" pitchFamily="18" charset="0"/>
                <a:cs typeface="黑体" pitchFamily="18" charset="0"/>
              </a:rPr>
              <a:t>使用呼吸机患者病死率降低1/3；</a:t>
            </a:r>
            <a:r>
              <a:rPr lang="en-US" altLang="zh-CN" sz="1800" dirty="0">
                <a:latin typeface="Times New Roman" pitchFamily="18" charset="0"/>
                <a:cs typeface="Times New Roman" pitchFamily="18" charset="0"/>
              </a:rPr>
              <a:t>  </a:t>
            </a:r>
            <a:r>
              <a:rPr lang="en-US" altLang="zh-CN" sz="1800" dirty="0" smtClean="0">
                <a:solidFill>
                  <a:srgbClr val="000000"/>
                </a:solidFill>
                <a:latin typeface="黑体" pitchFamily="18" charset="0"/>
                <a:cs typeface="黑体" pitchFamily="18" charset="0"/>
              </a:rPr>
              <a:t>需要氧气患者病</a:t>
            </a:r>
            <a:r>
              <a:rPr lang="en-US" altLang="zh-CN" sz="1800" dirty="0">
                <a:solidFill>
                  <a:srgbClr val="000000"/>
                </a:solidFill>
                <a:latin typeface="黑体" pitchFamily="18" charset="0"/>
                <a:cs typeface="黑体" pitchFamily="18" charset="0"/>
              </a:rPr>
              <a:t>死率降低1/5</a:t>
            </a:r>
            <a:r>
              <a:rPr lang="en-US" altLang="zh-CN" sz="1800" dirty="0" smtClean="0">
                <a:solidFill>
                  <a:srgbClr val="000000"/>
                </a:solidFill>
                <a:latin typeface="黑体" pitchFamily="18" charset="0"/>
                <a:cs typeface="黑体" pitchFamily="18" charset="0"/>
              </a:rPr>
              <a:t>）。</a:t>
            </a:r>
          </a:p>
          <a:p>
            <a:r>
              <a:rPr lang="en-US" altLang="zh-CN" sz="1800" dirty="0">
                <a:solidFill>
                  <a:srgbClr val="000000"/>
                </a:solidFill>
                <a:latin typeface="黑体" pitchFamily="18" charset="0"/>
                <a:cs typeface="黑体" pitchFamily="18" charset="0"/>
              </a:rPr>
              <a:t>应当注意较大剂量糖皮质激素由于免疫抑制作用，可能会延缓对冠状病毒的清除</a:t>
            </a:r>
            <a:r>
              <a:rPr lang="en-US" altLang="zh-CN" sz="1800" dirty="0" smtClean="0">
                <a:solidFill>
                  <a:srgbClr val="000000"/>
                </a:solidFill>
                <a:latin typeface="黑体" pitchFamily="18" charset="0"/>
                <a:cs typeface="黑体" pitchFamily="18" charset="0"/>
              </a:rPr>
              <a:t>。</a:t>
            </a:r>
            <a:endParaRPr lang="en-US" altLang="zh-CN" sz="1800" dirty="0" smtClean="0">
              <a:solidFill>
                <a:srgbClr val="0070C0"/>
              </a:solidFill>
              <a:latin typeface="黑体" pitchFamily="18" charset="0"/>
              <a:cs typeface="黑体" pitchFamily="18" charset="0"/>
            </a:endParaRPr>
          </a:p>
          <a:p>
            <a:pPr marL="0" indent="0">
              <a:buNone/>
            </a:pPr>
            <a:r>
              <a:rPr lang="en-US" altLang="zh-CN" sz="1800" dirty="0" smtClean="0">
                <a:solidFill>
                  <a:srgbClr val="0070C0"/>
                </a:solidFill>
                <a:latin typeface="微软雅黑" pitchFamily="18" charset="0"/>
                <a:cs typeface="微软雅黑" pitchFamily="18" charset="0"/>
              </a:rPr>
              <a:t>抗菌药物治疗</a:t>
            </a:r>
          </a:p>
          <a:p>
            <a:pPr>
              <a:buFont typeface="Arial" charset="0"/>
              <a:buChar char="•"/>
            </a:pPr>
            <a:r>
              <a:rPr lang="en-US" altLang="zh-CN" sz="1800" dirty="0" smtClean="0">
                <a:solidFill>
                  <a:srgbClr val="000000"/>
                </a:solidFill>
                <a:latin typeface="微软雅黑" pitchFamily="18" charset="0"/>
                <a:cs typeface="微软雅黑" pitchFamily="18" charset="0"/>
              </a:rPr>
              <a:t>避免盲目或</a:t>
            </a:r>
            <a:r>
              <a:rPr lang="zh-CN" altLang="en-US" sz="1800" dirty="0" smtClean="0">
                <a:solidFill>
                  <a:srgbClr val="000000"/>
                </a:solidFill>
                <a:latin typeface="微软雅黑" pitchFamily="18" charset="0"/>
                <a:cs typeface="微软雅黑" pitchFamily="18" charset="0"/>
              </a:rPr>
              <a:t>不</a:t>
            </a:r>
            <a:r>
              <a:rPr lang="en-US" altLang="zh-CN" sz="1800" dirty="0" smtClean="0">
                <a:solidFill>
                  <a:srgbClr val="000000"/>
                </a:solidFill>
                <a:latin typeface="微软雅黑" pitchFamily="18" charset="0"/>
                <a:cs typeface="微软雅黑" pitchFamily="18" charset="0"/>
              </a:rPr>
              <a:t>恰当使用抗菌药物</a:t>
            </a:r>
            <a:r>
              <a:rPr lang="en-US" altLang="zh-CN" sz="1800" dirty="0">
                <a:solidFill>
                  <a:srgbClr val="000000"/>
                </a:solidFill>
                <a:latin typeface="微软雅黑" pitchFamily="18" charset="0"/>
                <a:cs typeface="微软雅黑" pitchFamily="18" charset="0"/>
              </a:rPr>
              <a:t>，尤其是联合使用广谱抗菌药物。</a:t>
            </a:r>
          </a:p>
          <a:p>
            <a:pPr marL="0" indent="0">
              <a:buNone/>
            </a:pPr>
            <a:endParaRPr lang="en-US" altLang="zh-CN" sz="1800" dirty="0">
              <a:solidFill>
                <a:srgbClr val="0070C0"/>
              </a:solidFill>
              <a:latin typeface="微软雅黑" pitchFamily="18" charset="0"/>
              <a:cs typeface="微软雅黑" pitchFamily="18" charset="0"/>
            </a:endParaRPr>
          </a:p>
          <a:p>
            <a:pPr>
              <a:lnSpc>
                <a:spcPts val="3100"/>
              </a:lnSpc>
            </a:pPr>
            <a:endParaRPr lang="en-US" altLang="zh-CN" sz="2000" dirty="0">
              <a:solidFill>
                <a:srgbClr val="000000"/>
              </a:solidFill>
              <a:latin typeface="黑体" pitchFamily="18" charset="0"/>
              <a:cs typeface="黑体" pitchFamily="18" charset="0"/>
            </a:endParaRPr>
          </a:p>
          <a:p>
            <a:pPr>
              <a:lnSpc>
                <a:spcPts val="3100"/>
              </a:lnSpc>
            </a:pPr>
            <a:endParaRPr lang="en-US" altLang="zh-CN" sz="2000" dirty="0">
              <a:solidFill>
                <a:srgbClr val="000000"/>
              </a:solidFill>
              <a:latin typeface="黑体" pitchFamily="18" charset="0"/>
              <a:cs typeface="黑体" pitchFamily="18" charset="0"/>
            </a:endParaRPr>
          </a:p>
          <a:p>
            <a:pPr>
              <a:lnSpc>
                <a:spcPts val="3100"/>
              </a:lnSpc>
              <a:tabLst/>
            </a:pP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1684891409"/>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2314" y="340296"/>
            <a:ext cx="8640960" cy="4536504"/>
          </a:xfrm>
          <a:ln>
            <a:solidFill>
              <a:srgbClr val="C00000"/>
            </a:solidFill>
          </a:ln>
        </p:spPr>
        <p:txBody>
          <a:bodyPr/>
          <a:lstStyle/>
          <a:p>
            <a:pPr>
              <a:lnSpc>
                <a:spcPts val="3100"/>
              </a:lnSpc>
              <a:buNone/>
            </a:pPr>
            <a:r>
              <a:rPr lang="en-US" altLang="zh-CN" sz="2400" dirty="0">
                <a:solidFill>
                  <a:srgbClr val="0070C0"/>
                </a:solidFill>
                <a:latin typeface="微软雅黑" pitchFamily="18" charset="0"/>
                <a:cs typeface="微软雅黑" pitchFamily="18" charset="0"/>
              </a:rPr>
              <a:t>治疗</a:t>
            </a:r>
            <a:r>
              <a:rPr lang="en-US" altLang="zh-CN" sz="1800" dirty="0">
                <a:solidFill>
                  <a:srgbClr val="0070C0"/>
                </a:solidFill>
                <a:latin typeface="微软雅黑" pitchFamily="18" charset="0"/>
                <a:cs typeface="微软雅黑" pitchFamily="18" charset="0"/>
              </a:rPr>
              <a:t>（重型、危重型</a:t>
            </a:r>
            <a:r>
              <a:rPr lang="en-US" altLang="zh-CN" sz="1800" dirty="0" smtClean="0">
                <a:solidFill>
                  <a:srgbClr val="0070C0"/>
                </a:solidFill>
                <a:latin typeface="微软雅黑" pitchFamily="18" charset="0"/>
                <a:cs typeface="微软雅黑" pitchFamily="18" charset="0"/>
              </a:rPr>
              <a:t>）</a:t>
            </a:r>
          </a:p>
          <a:p>
            <a:pPr>
              <a:buNone/>
            </a:pPr>
            <a:r>
              <a:rPr lang="en-US" altLang="zh-CN" sz="1800" dirty="0" smtClean="0">
                <a:solidFill>
                  <a:srgbClr val="000000"/>
                </a:solidFill>
                <a:latin typeface="+mn-ea"/>
                <a:cs typeface="黑体" pitchFamily="18" charset="0"/>
              </a:rPr>
              <a:t>治疗原则</a:t>
            </a:r>
          </a:p>
          <a:p>
            <a:r>
              <a:rPr lang="en-US" altLang="zh-CN" sz="1800" dirty="0">
                <a:solidFill>
                  <a:srgbClr val="000000"/>
                </a:solidFill>
                <a:latin typeface="+mn-ea"/>
                <a:cs typeface="黑体" pitchFamily="18" charset="0"/>
              </a:rPr>
              <a:t>上述治疗基础上，积极防治并发症，治疗基础疾病，预防继发感染，及时器官功能支持</a:t>
            </a:r>
            <a:r>
              <a:rPr lang="en-US" altLang="zh-CN" sz="1800" dirty="0" smtClean="0">
                <a:solidFill>
                  <a:srgbClr val="000000"/>
                </a:solidFill>
                <a:latin typeface="+mn-ea"/>
                <a:cs typeface="黑体" pitchFamily="18" charset="0"/>
              </a:rPr>
              <a:t>。</a:t>
            </a:r>
            <a:endParaRPr lang="en-US" altLang="zh-CN" sz="1800" dirty="0">
              <a:latin typeface="+mn-ea"/>
            </a:endParaRPr>
          </a:p>
          <a:p>
            <a:r>
              <a:rPr lang="en-US" altLang="zh-CN" sz="1800" dirty="0" smtClean="0">
                <a:solidFill>
                  <a:srgbClr val="000000"/>
                </a:solidFill>
                <a:latin typeface="+mn-ea"/>
                <a:cs typeface="黑体" pitchFamily="18" charset="0"/>
              </a:rPr>
              <a:t>呼吸支持</a:t>
            </a:r>
            <a:r>
              <a:rPr lang="zh-CN" altLang="en-US" sz="1800" dirty="0" smtClean="0">
                <a:solidFill>
                  <a:srgbClr val="000000"/>
                </a:solidFill>
                <a:latin typeface="+mn-ea"/>
                <a:cs typeface="黑体" pitchFamily="18" charset="0"/>
              </a:rPr>
              <a:t>：</a:t>
            </a:r>
            <a:r>
              <a:rPr lang="zh-CN" altLang="zh-CN" sz="1800" dirty="0"/>
              <a:t>鼻导管或面罩</a:t>
            </a:r>
            <a:r>
              <a:rPr lang="zh-CN" altLang="zh-CN" sz="1800" dirty="0" smtClean="0"/>
              <a:t>吸氧</a:t>
            </a:r>
            <a:r>
              <a:rPr lang="zh-CN" altLang="en-US" sz="1800" dirty="0" smtClean="0"/>
              <a:t>、</a:t>
            </a:r>
            <a:r>
              <a:rPr lang="zh-CN" altLang="zh-CN" sz="1800" dirty="0"/>
              <a:t>经鼻高流量氧疗或无创</a:t>
            </a:r>
            <a:r>
              <a:rPr lang="zh-CN" altLang="zh-CN" sz="1800" dirty="0" smtClean="0"/>
              <a:t>通气</a:t>
            </a:r>
            <a:r>
              <a:rPr lang="zh-CN" altLang="en-US" sz="1800" dirty="0" smtClean="0"/>
              <a:t>、</a:t>
            </a:r>
            <a:r>
              <a:rPr lang="zh-CN" altLang="zh-CN" sz="1800" dirty="0"/>
              <a:t>有创机械通气 </a:t>
            </a:r>
            <a:r>
              <a:rPr lang="zh-CN" altLang="en-US" sz="1800" dirty="0" smtClean="0"/>
              <a:t>、</a:t>
            </a:r>
            <a:r>
              <a:rPr lang="zh-CN" altLang="zh-CN" sz="1800" dirty="0"/>
              <a:t>气道</a:t>
            </a:r>
            <a:r>
              <a:rPr lang="zh-CN" altLang="zh-CN" sz="1800" dirty="0" smtClean="0"/>
              <a:t>管理</a:t>
            </a:r>
            <a:r>
              <a:rPr lang="zh-CN" altLang="en-US" sz="1800" dirty="0" smtClean="0"/>
              <a:t>、</a:t>
            </a:r>
            <a:r>
              <a:rPr lang="zh-CN" altLang="zh-CN" sz="1800" dirty="0"/>
              <a:t>体外膜肺氧合（</a:t>
            </a:r>
            <a:r>
              <a:rPr lang="en-US" altLang="zh-CN" sz="1800" dirty="0"/>
              <a:t>ECMO</a:t>
            </a:r>
            <a:r>
              <a:rPr lang="zh-CN" altLang="zh-CN" sz="1800" dirty="0"/>
              <a:t> </a:t>
            </a:r>
            <a:r>
              <a:rPr lang="zh-CN" altLang="en-US" sz="1800" dirty="0" smtClean="0"/>
              <a:t>）</a:t>
            </a:r>
            <a:endParaRPr lang="en-US" altLang="zh-CN" sz="1800" dirty="0" smtClean="0">
              <a:solidFill>
                <a:srgbClr val="000000"/>
              </a:solidFill>
              <a:latin typeface="+mn-ea"/>
              <a:cs typeface="黑体" pitchFamily="18" charset="0"/>
            </a:endParaRPr>
          </a:p>
          <a:p>
            <a:pPr marL="0" indent="0">
              <a:buNone/>
            </a:pP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--PaO2/FiO2</a:t>
            </a:r>
            <a:r>
              <a:rPr lang="en-US" altLang="zh-CN" sz="1800" dirty="0">
                <a:solidFill>
                  <a:srgbClr val="000000"/>
                </a:solidFill>
                <a:latin typeface="+mn-ea"/>
                <a:cs typeface="黑体" pitchFamily="18" charset="0"/>
              </a:rPr>
              <a:t>低于300</a:t>
            </a:r>
            <a:r>
              <a:rPr lang="en-US" altLang="zh-CN" sz="1800" dirty="0">
                <a:latin typeface="+mn-ea"/>
                <a:cs typeface="Times New Roman" pitchFamily="18" charset="0"/>
              </a:rPr>
              <a:t>  </a:t>
            </a:r>
            <a:r>
              <a:rPr lang="en-US" altLang="zh-CN" sz="1800" dirty="0">
                <a:solidFill>
                  <a:srgbClr val="000000"/>
                </a:solidFill>
                <a:latin typeface="+mn-ea"/>
                <a:cs typeface="黑体" pitchFamily="18" charset="0"/>
              </a:rPr>
              <a:t>mmHg均应立即给予鼻导管或面罩吸氧。短时间（1-2</a:t>
            </a:r>
            <a:r>
              <a:rPr lang="en-US" altLang="zh-CN" sz="1800" dirty="0" smtClean="0">
                <a:solidFill>
                  <a:srgbClr val="000000"/>
                </a:solidFill>
                <a:latin typeface="+mn-ea"/>
                <a:cs typeface="黑体" pitchFamily="18" charset="0"/>
              </a:rPr>
              <a:t>小</a:t>
            </a:r>
            <a:r>
              <a:rPr lang="zh-CN" altLang="en-US" sz="1800" dirty="0" smtClean="0">
                <a:solidFill>
                  <a:srgbClr val="000000"/>
                </a:solidFill>
                <a:latin typeface="+mn-ea"/>
                <a:cs typeface="黑体" pitchFamily="18" charset="0"/>
              </a:rPr>
              <a:t> </a:t>
            </a:r>
            <a:endParaRPr lang="en-US" altLang="zh-CN" sz="1800" dirty="0" smtClean="0">
              <a:solidFill>
                <a:srgbClr val="000000"/>
              </a:solidFill>
              <a:latin typeface="+mn-ea"/>
              <a:cs typeface="黑体" pitchFamily="18" charset="0"/>
            </a:endParaRPr>
          </a:p>
          <a:p>
            <a:pPr marL="0" indent="0">
              <a:buNone/>
            </a:pPr>
            <a:r>
              <a:rPr lang="zh-CN" altLang="en-US" sz="1800" dirty="0">
                <a:solidFill>
                  <a:srgbClr val="000000"/>
                </a:solidFill>
                <a:latin typeface="+mn-ea"/>
                <a:cs typeface="黑体" pitchFamily="18" charset="0"/>
              </a:rPr>
              <a:t> </a:t>
            </a:r>
            <a:r>
              <a:rPr lang="zh-CN" altLang="en-US" sz="1800" dirty="0" smtClean="0">
                <a:solidFill>
                  <a:srgbClr val="000000"/>
                </a:solidFill>
                <a:latin typeface="+mn-ea"/>
                <a:cs typeface="黑体" pitchFamily="18" charset="0"/>
              </a:rPr>
              <a:t>       </a:t>
            </a:r>
            <a:r>
              <a:rPr lang="en-US" altLang="zh-CN" sz="1800" dirty="0" err="1" smtClean="0">
                <a:solidFill>
                  <a:srgbClr val="000000"/>
                </a:solidFill>
                <a:latin typeface="+mn-ea"/>
                <a:cs typeface="黑体" pitchFamily="18" charset="0"/>
              </a:rPr>
              <a:t>时</a:t>
            </a:r>
            <a:r>
              <a:rPr lang="en-US" altLang="zh-CN" sz="1800" dirty="0" err="1">
                <a:solidFill>
                  <a:srgbClr val="000000"/>
                </a:solidFill>
                <a:latin typeface="+mn-ea"/>
                <a:cs typeface="黑体" pitchFamily="18" charset="0"/>
              </a:rPr>
              <a:t>）</a:t>
            </a:r>
            <a:r>
              <a:rPr lang="en-US" altLang="zh-CN" sz="1800" dirty="0" err="1" smtClean="0">
                <a:solidFill>
                  <a:srgbClr val="000000"/>
                </a:solidFill>
                <a:latin typeface="+mn-ea"/>
                <a:cs typeface="黑体" pitchFamily="18" charset="0"/>
              </a:rPr>
              <a:t>若呼吸窘迫</a:t>
            </a:r>
            <a:r>
              <a:rPr lang="en-US" altLang="zh-CN" sz="1800" dirty="0" err="1">
                <a:solidFill>
                  <a:srgbClr val="000000"/>
                </a:solidFill>
                <a:latin typeface="+mn-ea"/>
                <a:cs typeface="黑体" pitchFamily="18" charset="0"/>
              </a:rPr>
              <a:t>和（或）低氧血症无改善，应使用HFNC或</a:t>
            </a:r>
            <a:r>
              <a:rPr lang="en-US" altLang="zh-CN" sz="1800" dirty="0" err="1" smtClean="0">
                <a:solidFill>
                  <a:srgbClr val="000000"/>
                </a:solidFill>
                <a:latin typeface="+mn-ea"/>
                <a:cs typeface="黑体" pitchFamily="18" charset="0"/>
              </a:rPr>
              <a:t>NIV</a:t>
            </a:r>
            <a:r>
              <a:rPr lang="en-US" altLang="zh-CN" sz="1800" dirty="0" smtClean="0">
                <a:solidFill>
                  <a:srgbClr val="000000"/>
                </a:solidFill>
                <a:latin typeface="+mn-ea"/>
                <a:cs typeface="黑体" pitchFamily="18" charset="0"/>
              </a:rPr>
              <a:t>。</a:t>
            </a:r>
          </a:p>
          <a:p>
            <a:pPr marL="0" indent="0">
              <a:buNone/>
            </a:pPr>
            <a:r>
              <a:rPr lang="zh-CN" altLang="en-US" sz="1800" dirty="0">
                <a:solidFill>
                  <a:srgbClr val="000000"/>
                </a:solidFill>
                <a:latin typeface="+mn-ea"/>
                <a:cs typeface="黑体" pitchFamily="18" charset="0"/>
              </a:rPr>
              <a:t> </a:t>
            </a: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--PaO2/FiO2</a:t>
            </a:r>
            <a:r>
              <a:rPr lang="en-US" altLang="zh-CN" sz="1800" dirty="0">
                <a:solidFill>
                  <a:srgbClr val="000000"/>
                </a:solidFill>
                <a:latin typeface="+mn-ea"/>
                <a:cs typeface="黑体" pitchFamily="18" charset="0"/>
              </a:rPr>
              <a:t>低于200</a:t>
            </a:r>
            <a:r>
              <a:rPr lang="en-US" altLang="zh-CN" sz="1800" dirty="0">
                <a:latin typeface="+mn-ea"/>
                <a:cs typeface="Times New Roman" pitchFamily="18" charset="0"/>
              </a:rPr>
              <a:t>  </a:t>
            </a:r>
            <a:r>
              <a:rPr lang="en-US" altLang="zh-CN" sz="1800" dirty="0" err="1">
                <a:solidFill>
                  <a:srgbClr val="000000"/>
                </a:solidFill>
                <a:latin typeface="+mn-ea"/>
                <a:cs typeface="黑体" pitchFamily="18" charset="0"/>
              </a:rPr>
              <a:t>mmHg应给予HFNC或NIV。无禁忌证的情况下，</a:t>
            </a:r>
            <a:r>
              <a:rPr lang="en-US" altLang="zh-CN" sz="1800" dirty="0" err="1" smtClean="0">
                <a:solidFill>
                  <a:srgbClr val="000000"/>
                </a:solidFill>
                <a:latin typeface="+mn-ea"/>
                <a:cs typeface="黑体" pitchFamily="18" charset="0"/>
              </a:rPr>
              <a:t>建议同</a:t>
            </a:r>
            <a:endParaRPr lang="en-US" altLang="zh-CN" sz="1800" dirty="0" smtClean="0">
              <a:solidFill>
                <a:srgbClr val="000000"/>
              </a:solidFill>
              <a:latin typeface="+mn-ea"/>
              <a:cs typeface="黑体" pitchFamily="18" charset="0"/>
            </a:endParaRPr>
          </a:p>
          <a:p>
            <a:pPr marL="0" indent="0">
              <a:buNone/>
            </a:pPr>
            <a:r>
              <a:rPr lang="zh-CN" altLang="en-US" sz="1800" dirty="0">
                <a:solidFill>
                  <a:srgbClr val="000000"/>
                </a:solidFill>
                <a:latin typeface="+mn-ea"/>
                <a:cs typeface="黑体" pitchFamily="18" charset="0"/>
              </a:rPr>
              <a:t> </a:t>
            </a: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时实施俯卧位通气</a:t>
            </a:r>
            <a:r>
              <a:rPr lang="en-US" altLang="zh-CN" sz="1800" dirty="0">
                <a:solidFill>
                  <a:srgbClr val="000000"/>
                </a:solidFill>
                <a:latin typeface="+mn-ea"/>
                <a:cs typeface="黑体" pitchFamily="18" charset="0"/>
              </a:rPr>
              <a:t>，时间应大于12小时；密切观察，短时间（1~2小时）</a:t>
            </a:r>
            <a:r>
              <a:rPr lang="en-US" altLang="zh-CN" sz="1800" dirty="0" smtClean="0">
                <a:solidFill>
                  <a:srgbClr val="000000"/>
                </a:solidFill>
                <a:latin typeface="+mn-ea"/>
                <a:cs typeface="黑体" pitchFamily="18" charset="0"/>
              </a:rPr>
              <a:t>后无</a:t>
            </a:r>
          </a:p>
          <a:p>
            <a:pPr marL="0" indent="0">
              <a:buNone/>
            </a:pPr>
            <a:r>
              <a:rPr lang="zh-CN" altLang="en-US" sz="1800" dirty="0">
                <a:solidFill>
                  <a:srgbClr val="000000"/>
                </a:solidFill>
                <a:latin typeface="+mn-ea"/>
                <a:cs typeface="黑体" pitchFamily="18" charset="0"/>
              </a:rPr>
              <a:t> </a:t>
            </a: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改善</a:t>
            </a:r>
            <a:r>
              <a:rPr lang="en-US" altLang="zh-CN" sz="1800" dirty="0">
                <a:solidFill>
                  <a:srgbClr val="000000"/>
                </a:solidFill>
                <a:latin typeface="+mn-ea"/>
                <a:cs typeface="黑体" pitchFamily="18" charset="0"/>
              </a:rPr>
              <a:t>，</a:t>
            </a:r>
            <a:r>
              <a:rPr lang="en-US" altLang="zh-CN" sz="1800" dirty="0" smtClean="0">
                <a:solidFill>
                  <a:srgbClr val="000000"/>
                </a:solidFill>
                <a:latin typeface="+mn-ea"/>
                <a:cs typeface="黑体" pitchFamily="18" charset="0"/>
              </a:rPr>
              <a:t>特别是接受俯卧位治疗后</a:t>
            </a:r>
            <a:r>
              <a:rPr lang="en-US" altLang="zh-CN" sz="1800" dirty="0">
                <a:solidFill>
                  <a:srgbClr val="000000"/>
                </a:solidFill>
                <a:latin typeface="+mn-ea"/>
                <a:cs typeface="黑体" pitchFamily="18" charset="0"/>
              </a:rPr>
              <a:t>，低氧血症仍无改善，或呼吸频数、</a:t>
            </a:r>
            <a:r>
              <a:rPr lang="en-US" altLang="zh-CN" sz="1800" dirty="0" smtClean="0">
                <a:solidFill>
                  <a:srgbClr val="000000"/>
                </a:solidFill>
                <a:latin typeface="+mn-ea"/>
                <a:cs typeface="黑体" pitchFamily="18" charset="0"/>
              </a:rPr>
              <a:t>潮气量过</a:t>
            </a:r>
          </a:p>
          <a:p>
            <a:pPr marL="0" indent="0">
              <a:buNone/>
            </a:pPr>
            <a:r>
              <a:rPr lang="zh-CN" altLang="en-US" sz="1800" dirty="0">
                <a:solidFill>
                  <a:srgbClr val="000000"/>
                </a:solidFill>
                <a:latin typeface="+mn-ea"/>
                <a:cs typeface="黑体" pitchFamily="18" charset="0"/>
              </a:rPr>
              <a:t> </a:t>
            </a: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大或吸气努力过强等</a:t>
            </a:r>
            <a:r>
              <a:rPr lang="en-US" altLang="zh-CN" sz="1800" dirty="0">
                <a:solidFill>
                  <a:srgbClr val="000000"/>
                </a:solidFill>
                <a:latin typeface="+mn-ea"/>
                <a:cs typeface="黑体" pitchFamily="18" charset="0"/>
              </a:rPr>
              <a:t>，</a:t>
            </a:r>
            <a:r>
              <a:rPr lang="en-US" altLang="zh-CN" sz="1800" dirty="0" smtClean="0">
                <a:solidFill>
                  <a:srgbClr val="000000"/>
                </a:solidFill>
                <a:latin typeface="+mn-ea"/>
                <a:cs typeface="黑体" pitchFamily="18" charset="0"/>
              </a:rPr>
              <a:t>应及时进行有创机械通气治疗</a:t>
            </a:r>
            <a:r>
              <a:rPr lang="en-US" altLang="zh-CN" sz="1800" dirty="0">
                <a:solidFill>
                  <a:srgbClr val="000000"/>
                </a:solidFill>
                <a:latin typeface="+mn-ea"/>
                <a:cs typeface="黑体" pitchFamily="18" charset="0"/>
              </a:rPr>
              <a:t>。</a:t>
            </a:r>
          </a:p>
          <a:p>
            <a:pPr>
              <a:lnSpc>
                <a:spcPts val="1877"/>
              </a:lnSpc>
            </a:pPr>
            <a:endParaRPr lang="en-US" altLang="zh-CN" sz="1800" dirty="0">
              <a:solidFill>
                <a:srgbClr val="000000"/>
              </a:solidFill>
              <a:latin typeface="黑体" pitchFamily="18" charset="0"/>
              <a:cs typeface="黑体" pitchFamily="18" charset="0"/>
            </a:endParaRPr>
          </a:p>
          <a:p>
            <a:pPr>
              <a:lnSpc>
                <a:spcPts val="1877"/>
              </a:lnSpc>
            </a:pPr>
            <a:endParaRPr lang="en-US" altLang="zh-CN" sz="1800" dirty="0">
              <a:solidFill>
                <a:srgbClr val="000000"/>
              </a:solidFill>
              <a:latin typeface="黑体" pitchFamily="18" charset="0"/>
              <a:cs typeface="黑体" pitchFamily="18" charset="0"/>
            </a:endParaRPr>
          </a:p>
          <a:p>
            <a:pPr>
              <a:lnSpc>
                <a:spcPts val="1877"/>
              </a:lnSpc>
            </a:pPr>
            <a:endParaRPr lang="en-US" altLang="zh-CN" sz="1800" dirty="0">
              <a:solidFill>
                <a:srgbClr val="7F7F7F"/>
              </a:solidFill>
              <a:latin typeface="黑体" pitchFamily="18" charset="0"/>
              <a:cs typeface="黑体" pitchFamily="18" charset="0"/>
            </a:endParaRPr>
          </a:p>
          <a:p>
            <a:pPr>
              <a:lnSpc>
                <a:spcPts val="3100"/>
              </a:lnSpc>
              <a:buNone/>
            </a:pPr>
            <a:endParaRPr lang="en-US" altLang="zh-CN" sz="1800" dirty="0">
              <a:solidFill>
                <a:srgbClr val="000000"/>
              </a:solidFill>
              <a:latin typeface="黑体" pitchFamily="18" charset="0"/>
              <a:cs typeface="黑体" pitchFamily="18" charset="0"/>
            </a:endParaRPr>
          </a:p>
          <a:p>
            <a:pPr>
              <a:lnSpc>
                <a:spcPts val="3100"/>
              </a:lnSpc>
              <a:buNone/>
            </a:pPr>
            <a:endParaRPr lang="en-US" altLang="zh-CN" sz="1800" dirty="0">
              <a:solidFill>
                <a:srgbClr val="0070C0"/>
              </a:solidFill>
              <a:latin typeface="微软雅黑" pitchFamily="18" charset="0"/>
              <a:cs typeface="微软雅黑" pitchFamily="18" charset="0"/>
            </a:endParaRPr>
          </a:p>
          <a:p>
            <a:pPr>
              <a:lnSpc>
                <a:spcPts val="3100"/>
              </a:lnSpc>
              <a:buNone/>
              <a:tabLst/>
            </a:pPr>
            <a:endParaRPr lang="en-US" altLang="zh-CN" sz="1800" dirty="0">
              <a:solidFill>
                <a:srgbClr val="000000"/>
              </a:solidFill>
              <a:latin typeface="黑体" pitchFamily="18" charset="0"/>
              <a:cs typeface="黑体" pitchFamily="18" charset="0"/>
            </a:endParaRPr>
          </a:p>
          <a:p>
            <a:pPr>
              <a:lnSpc>
                <a:spcPts val="3100"/>
              </a:lnSpc>
              <a:tabLst/>
            </a:pP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1250541721"/>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4322" y="412304"/>
            <a:ext cx="8381944" cy="4392488"/>
          </a:xfrm>
          <a:ln>
            <a:solidFill>
              <a:srgbClr val="C00000"/>
            </a:solidFill>
          </a:ln>
        </p:spPr>
        <p:txBody>
          <a:bodyPr/>
          <a:lstStyle/>
          <a:p>
            <a:pPr>
              <a:lnSpc>
                <a:spcPts val="3100"/>
              </a:lnSpc>
              <a:tabLst/>
            </a:pPr>
            <a:r>
              <a:rPr lang="zh-CN" altLang="zh-CN" sz="2000" dirty="0" smtClean="0"/>
              <a:t>循环</a:t>
            </a:r>
            <a:r>
              <a:rPr lang="zh-CN" altLang="zh-CN" sz="2000" dirty="0"/>
              <a:t>支持</a:t>
            </a:r>
            <a:r>
              <a:rPr lang="en-US" altLang="zh-CN" sz="2000" dirty="0"/>
              <a:t>:</a:t>
            </a:r>
            <a:r>
              <a:rPr lang="zh-CN" altLang="zh-CN" sz="2000" dirty="0"/>
              <a:t>危重型患者可合并休克，应在充分液体复苏的基础上，合理使用血管活性药物 </a:t>
            </a:r>
            <a:endParaRPr lang="en-US" altLang="zh-CN" sz="2000" dirty="0" smtClean="0"/>
          </a:p>
          <a:p>
            <a:pPr>
              <a:lnSpc>
                <a:spcPts val="3100"/>
              </a:lnSpc>
              <a:tabLst/>
            </a:pPr>
            <a:r>
              <a:rPr lang="zh-CN" altLang="zh-CN" sz="2000" dirty="0"/>
              <a:t>抗凝治疗</a:t>
            </a:r>
            <a:r>
              <a:rPr lang="en-US" altLang="zh-CN" sz="2000" dirty="0"/>
              <a:t>:</a:t>
            </a:r>
            <a:r>
              <a:rPr lang="zh-CN" altLang="zh-CN" sz="2000" dirty="0"/>
              <a:t>重型或危重型患者合并血栓栓塞风险较</a:t>
            </a:r>
            <a:r>
              <a:rPr lang="zh-CN" altLang="zh-CN" sz="2000" dirty="0" smtClean="0"/>
              <a:t>高</a:t>
            </a:r>
            <a:r>
              <a:rPr lang="zh-CN" altLang="en-US" sz="2000" dirty="0" smtClean="0"/>
              <a:t>；</a:t>
            </a:r>
            <a:endParaRPr lang="en-US" altLang="zh-CN" sz="2000" dirty="0" smtClean="0"/>
          </a:p>
          <a:p>
            <a:pPr>
              <a:lnSpc>
                <a:spcPts val="3100"/>
              </a:lnSpc>
              <a:tabLst/>
            </a:pPr>
            <a:r>
              <a:rPr lang="zh-CN" altLang="zh-CN" sz="2000" dirty="0"/>
              <a:t>急性肾损伤和肾替代治疗</a:t>
            </a:r>
            <a:r>
              <a:rPr lang="en-US" altLang="zh-CN" sz="2000" dirty="0"/>
              <a:t>:</a:t>
            </a:r>
            <a:r>
              <a:rPr lang="zh-CN" altLang="zh-CN" sz="2000" dirty="0"/>
              <a:t>危重型患者可合并急性肾损伤，应积极寻找病因</a:t>
            </a:r>
            <a:r>
              <a:rPr lang="zh-CN" altLang="zh-CN" sz="2000" dirty="0" smtClean="0"/>
              <a:t>，在</a:t>
            </a:r>
            <a:r>
              <a:rPr lang="zh-CN" altLang="zh-CN" sz="2000" dirty="0"/>
              <a:t>积极纠正病因的同时，注意维持水、电解质、酸碱平衡</a:t>
            </a:r>
            <a:r>
              <a:rPr lang="zh-CN" altLang="zh-CN" sz="2000" dirty="0" smtClean="0"/>
              <a:t>。</a:t>
            </a:r>
            <a:endParaRPr lang="en-US" altLang="zh-CN" sz="2000" dirty="0" smtClean="0"/>
          </a:p>
          <a:p>
            <a:pPr>
              <a:lnSpc>
                <a:spcPts val="3100"/>
              </a:lnSpc>
              <a:tabLst/>
            </a:pPr>
            <a:r>
              <a:rPr lang="zh-CN" altLang="zh-CN" sz="2000" dirty="0"/>
              <a:t>血液净化治疗</a:t>
            </a:r>
            <a:r>
              <a:rPr lang="en-US" altLang="zh-CN" sz="2000" dirty="0"/>
              <a:t>:</a:t>
            </a:r>
            <a:r>
              <a:rPr lang="zh-CN" altLang="zh-CN" sz="2000" dirty="0"/>
              <a:t>血液净化系统包括血浆置换、吸附、灌流、血液</a:t>
            </a:r>
            <a:r>
              <a:rPr lang="en-US" altLang="zh-CN" sz="2000" dirty="0"/>
              <a:t>/</a:t>
            </a:r>
            <a:r>
              <a:rPr lang="zh-CN" altLang="zh-CN" sz="2000" dirty="0"/>
              <a:t>血浆滤过等，能清除炎症因子，阻断</a:t>
            </a:r>
            <a:r>
              <a:rPr lang="en-US" altLang="zh-CN" sz="2000" dirty="0"/>
              <a:t>“</a:t>
            </a:r>
            <a:r>
              <a:rPr lang="zh-CN" altLang="zh-CN" sz="2000" dirty="0"/>
              <a:t>细胞因子风暴</a:t>
            </a:r>
            <a:r>
              <a:rPr lang="en-US" altLang="zh-CN" sz="2000" dirty="0" smtClean="0"/>
              <a:t>”</a:t>
            </a:r>
          </a:p>
          <a:p>
            <a:pPr>
              <a:lnSpc>
                <a:spcPts val="3100"/>
              </a:lnSpc>
              <a:tabLst/>
            </a:pPr>
            <a:r>
              <a:rPr lang="zh-CN" altLang="zh-CN" sz="2000" dirty="0"/>
              <a:t>儿童多系统炎症综合征</a:t>
            </a:r>
            <a:r>
              <a:rPr lang="en-US" altLang="zh-CN" sz="2000" dirty="0"/>
              <a:t>:</a:t>
            </a:r>
            <a:r>
              <a:rPr lang="zh-CN" altLang="zh-CN" sz="2000" dirty="0"/>
              <a:t>治疗原则是多学科合作，尽早抗炎、纠正休克和出凝血功能障碍、脏器功能支持，必要时抗感染治疗</a:t>
            </a:r>
            <a:r>
              <a:rPr lang="zh-CN" altLang="zh-CN" sz="2000" dirty="0" smtClean="0"/>
              <a:t>。</a:t>
            </a:r>
            <a:endParaRPr lang="en-US" altLang="zh-CN" sz="2000" dirty="0" smtClean="0"/>
          </a:p>
          <a:p>
            <a:r>
              <a:rPr lang="zh-CN" altLang="zh-CN" sz="2000" dirty="0"/>
              <a:t>其他治疗措施可考虑使用血必净治疗；可使用肠道</a:t>
            </a:r>
            <a:r>
              <a:rPr lang="zh-CN" altLang="zh-CN" sz="2000" dirty="0" smtClean="0"/>
              <a:t>微生态调节剂</a:t>
            </a:r>
            <a:r>
              <a:rPr lang="zh-CN" altLang="en-US" sz="2000" dirty="0" smtClean="0"/>
              <a:t>。</a:t>
            </a: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43225165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31" y="268288"/>
            <a:ext cx="5616624" cy="504056"/>
          </a:xfrm>
        </p:spPr>
        <p:txBody>
          <a:bodyPr/>
          <a:lstStyle/>
          <a:p>
            <a:pPr algn="l"/>
            <a:r>
              <a:rPr lang="zh-CN" altLang="zh-CN" sz="2400" dirty="0"/>
              <a:t>二、流行病学特点</a:t>
            </a:r>
          </a:p>
        </p:txBody>
      </p:sp>
      <p:sp>
        <p:nvSpPr>
          <p:cNvPr id="3" name="内容占位符 2"/>
          <p:cNvSpPr>
            <a:spLocks noGrp="1"/>
          </p:cNvSpPr>
          <p:nvPr>
            <p:ph idx="1"/>
          </p:nvPr>
        </p:nvSpPr>
        <p:spPr>
          <a:xfrm>
            <a:off x="396330" y="988368"/>
            <a:ext cx="8381944" cy="3888432"/>
          </a:xfrm>
          <a:ln>
            <a:solidFill>
              <a:srgbClr val="C00000"/>
            </a:solidFill>
          </a:ln>
        </p:spPr>
        <p:txBody>
          <a:bodyPr/>
          <a:lstStyle/>
          <a:p>
            <a:r>
              <a:rPr lang="zh-CN" altLang="zh-CN" sz="1800" dirty="0" smtClean="0"/>
              <a:t>传染源</a:t>
            </a:r>
            <a:endParaRPr lang="zh-CN" altLang="zh-CN" sz="1800" dirty="0"/>
          </a:p>
          <a:p>
            <a:pPr marL="0" indent="0">
              <a:buNone/>
            </a:pPr>
            <a:r>
              <a:rPr lang="zh-CN" altLang="zh-CN" sz="1800" u="sng" dirty="0"/>
              <a:t>传染源主要是新型冠状病毒感染的</a:t>
            </a:r>
            <a:r>
              <a:rPr lang="zh-CN" altLang="zh-CN" sz="1800" u="sng" dirty="0">
                <a:solidFill>
                  <a:srgbClr val="C00000"/>
                </a:solidFill>
              </a:rPr>
              <a:t>患者和无症状感染者</a:t>
            </a:r>
            <a:r>
              <a:rPr lang="zh-CN" altLang="zh-CN" sz="1800" u="sng" dirty="0"/>
              <a:t>，</a:t>
            </a:r>
            <a:r>
              <a:rPr lang="zh-CN" altLang="zh-CN" sz="1800" u="sng" dirty="0">
                <a:solidFill>
                  <a:srgbClr val="C00000"/>
                </a:solidFill>
              </a:rPr>
              <a:t>在潜伏期即有传染性，发病后</a:t>
            </a:r>
            <a:r>
              <a:rPr lang="en-US" altLang="zh-CN" sz="1800" u="sng" dirty="0">
                <a:solidFill>
                  <a:srgbClr val="C00000"/>
                </a:solidFill>
              </a:rPr>
              <a:t> 5 </a:t>
            </a:r>
            <a:r>
              <a:rPr lang="zh-CN" altLang="zh-CN" sz="1800" u="sng" dirty="0">
                <a:solidFill>
                  <a:srgbClr val="C00000"/>
                </a:solidFill>
              </a:rPr>
              <a:t>天内传染性较强。</a:t>
            </a:r>
          </a:p>
          <a:p>
            <a:r>
              <a:rPr lang="en-US" altLang="zh-CN" sz="1800" dirty="0"/>
              <a:t> </a:t>
            </a:r>
            <a:r>
              <a:rPr lang="zh-CN" altLang="zh-CN" sz="1800" dirty="0" smtClean="0"/>
              <a:t>传播</a:t>
            </a:r>
            <a:r>
              <a:rPr lang="zh-CN" altLang="zh-CN" sz="1800" dirty="0"/>
              <a:t>途径</a:t>
            </a:r>
            <a:r>
              <a:rPr lang="zh-CN" altLang="zh-CN" sz="1800" dirty="0" smtClean="0"/>
              <a:t>。</a:t>
            </a:r>
            <a:r>
              <a:rPr lang="en-US" altLang="zh-CN" sz="1800" dirty="0"/>
              <a:t> </a:t>
            </a:r>
            <a:endParaRPr lang="zh-CN" altLang="zh-CN" sz="1800" dirty="0"/>
          </a:p>
          <a:p>
            <a:pPr marL="0" indent="0">
              <a:buNone/>
            </a:pPr>
            <a:r>
              <a:rPr lang="zh-CN" altLang="zh-CN" sz="1800" dirty="0"/>
              <a:t>经呼吸道</a:t>
            </a:r>
            <a:r>
              <a:rPr lang="zh-CN" altLang="zh-CN" sz="1800" dirty="0">
                <a:solidFill>
                  <a:srgbClr val="C00000"/>
                </a:solidFill>
              </a:rPr>
              <a:t>飞沫和密切接触传播</a:t>
            </a:r>
            <a:r>
              <a:rPr lang="zh-CN" altLang="zh-CN" sz="1800" dirty="0"/>
              <a:t>是主要的传播途径。</a:t>
            </a:r>
            <a:r>
              <a:rPr lang="zh-CN" altLang="zh-CN" sz="1800" u="sng" dirty="0"/>
              <a:t>接触病毒污染的物品也可造成感染</a:t>
            </a:r>
            <a:r>
              <a:rPr lang="zh-CN" altLang="zh-CN" sz="1800" u="sng" dirty="0" smtClean="0"/>
              <a:t>。</a:t>
            </a:r>
            <a:endParaRPr lang="zh-CN" altLang="zh-CN" sz="1800" u="sng" dirty="0"/>
          </a:p>
          <a:p>
            <a:pPr marL="0" indent="0">
              <a:buNone/>
            </a:pPr>
            <a:r>
              <a:rPr lang="zh-CN" altLang="zh-CN" sz="1800" dirty="0"/>
              <a:t>在相对封闭的环境中长时间暴露于高浓度气溶胶情况下存在经气溶胶传播的可能</a:t>
            </a:r>
            <a:r>
              <a:rPr lang="zh-CN" altLang="zh-CN" sz="1800" dirty="0" smtClean="0"/>
              <a:t>。</a:t>
            </a:r>
            <a:endParaRPr lang="zh-CN" altLang="zh-CN" sz="1800" dirty="0"/>
          </a:p>
          <a:p>
            <a:pPr marL="0" indent="0">
              <a:buNone/>
            </a:pPr>
            <a:r>
              <a:rPr lang="zh-CN" altLang="zh-CN" sz="1800" dirty="0"/>
              <a:t>由于在粪便、尿液中可分离到新型冠状病毒，应注意其对环境污染造成接触传播或气溶胶传播。</a:t>
            </a:r>
          </a:p>
          <a:p>
            <a:r>
              <a:rPr lang="zh-CN" altLang="zh-CN" sz="1800" dirty="0" smtClean="0"/>
              <a:t>易感</a:t>
            </a:r>
            <a:r>
              <a:rPr lang="zh-CN" altLang="zh-CN" sz="1800" dirty="0"/>
              <a:t>人群</a:t>
            </a:r>
            <a:r>
              <a:rPr lang="zh-CN" altLang="zh-CN" sz="1800" dirty="0" smtClean="0"/>
              <a:t>。</a:t>
            </a:r>
            <a:endParaRPr lang="zh-CN" altLang="zh-CN" sz="1800" dirty="0"/>
          </a:p>
          <a:p>
            <a:pPr marL="0" indent="0">
              <a:buNone/>
            </a:pPr>
            <a:r>
              <a:rPr lang="zh-CN" altLang="zh-CN" sz="1800" dirty="0"/>
              <a:t>人群普遍易感。</a:t>
            </a:r>
            <a:r>
              <a:rPr lang="zh-CN" altLang="zh-CN" sz="1800" u="sng" dirty="0">
                <a:solidFill>
                  <a:srgbClr val="C00000"/>
                </a:solidFill>
              </a:rPr>
              <a:t>感染后或接种新型冠状病毒疫苗后可获得一定的免疫力，但持续时间尚不明确。</a:t>
            </a:r>
          </a:p>
        </p:txBody>
      </p:sp>
      <p:sp>
        <p:nvSpPr>
          <p:cNvPr id="4" name="椭圆 3"/>
          <p:cNvSpPr/>
          <p:nvPr/>
        </p:nvSpPr>
        <p:spPr>
          <a:xfrm>
            <a:off x="6733034" y="0"/>
            <a:ext cx="2412554" cy="1204392"/>
          </a:xfrm>
          <a:prstGeom prst="ellipse">
            <a:avLst/>
          </a:prstGeom>
          <a:blipFill>
            <a:blip r:embed="rId2" cstate="prin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641159413"/>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4322" y="412304"/>
            <a:ext cx="8381944" cy="4392488"/>
          </a:xfrm>
          <a:ln>
            <a:solidFill>
              <a:srgbClr val="C00000"/>
            </a:solidFill>
          </a:ln>
        </p:spPr>
        <p:txBody>
          <a:bodyPr/>
          <a:lstStyle/>
          <a:p>
            <a:pPr marL="0" indent="0">
              <a:buNone/>
            </a:pPr>
            <a:r>
              <a:rPr lang="zh-CN" altLang="zh-CN" sz="2000" dirty="0">
                <a:solidFill>
                  <a:srgbClr val="0070C0"/>
                </a:solidFill>
              </a:rPr>
              <a:t>中医</a:t>
            </a:r>
            <a:r>
              <a:rPr lang="zh-CN" altLang="zh-CN" sz="2000" dirty="0" smtClean="0">
                <a:solidFill>
                  <a:srgbClr val="0070C0"/>
                </a:solidFill>
              </a:rPr>
              <a:t>治疗</a:t>
            </a:r>
            <a:r>
              <a:rPr lang="en-US" altLang="zh-CN" sz="2000" dirty="0">
                <a:solidFill>
                  <a:srgbClr val="0070C0"/>
                </a:solidFill>
              </a:rPr>
              <a:t> </a:t>
            </a:r>
            <a:endParaRPr lang="zh-CN" altLang="zh-CN" sz="2000" dirty="0">
              <a:solidFill>
                <a:srgbClr val="0070C0"/>
              </a:solidFill>
            </a:endParaRPr>
          </a:p>
          <a:p>
            <a:r>
              <a:rPr lang="zh-CN" altLang="zh-CN" sz="2000" dirty="0"/>
              <a:t>本病属于中医</a:t>
            </a:r>
            <a:r>
              <a:rPr lang="en-US" altLang="zh-CN" sz="2000" dirty="0"/>
              <a:t>“</a:t>
            </a:r>
            <a:r>
              <a:rPr lang="zh-CN" altLang="zh-CN" sz="2000" dirty="0"/>
              <a:t>疫</a:t>
            </a:r>
            <a:r>
              <a:rPr lang="en-US" altLang="zh-CN" sz="2000" dirty="0"/>
              <a:t>”</a:t>
            </a:r>
            <a:r>
              <a:rPr lang="zh-CN" altLang="zh-CN" sz="2000" dirty="0"/>
              <a:t>病范畴，病因为感受</a:t>
            </a:r>
            <a:r>
              <a:rPr lang="en-US" altLang="zh-CN" sz="2000" dirty="0"/>
              <a:t>“</a:t>
            </a:r>
            <a:r>
              <a:rPr lang="zh-CN" altLang="zh-CN" sz="2000" dirty="0"/>
              <a:t>疫戾</a:t>
            </a:r>
            <a:r>
              <a:rPr lang="en-US" altLang="zh-CN" sz="2000" dirty="0"/>
              <a:t>”</a:t>
            </a:r>
            <a:r>
              <a:rPr lang="zh-CN" altLang="zh-CN" sz="2000" dirty="0"/>
              <a:t>之气，各地可根据病情、当地气候特点以及不同体质等情况</a:t>
            </a:r>
            <a:r>
              <a:rPr lang="zh-CN" altLang="zh-CN" sz="2000" dirty="0" smtClean="0"/>
              <a:t>，进行</a:t>
            </a:r>
            <a:r>
              <a:rPr lang="zh-CN" altLang="zh-CN" sz="2000" dirty="0"/>
              <a:t>辨证论治</a:t>
            </a:r>
            <a:r>
              <a:rPr lang="zh-CN" altLang="zh-CN" sz="2000" dirty="0" smtClean="0"/>
              <a:t>。</a:t>
            </a:r>
            <a:endParaRPr lang="zh-CN" altLang="zh-CN" sz="2000" dirty="0"/>
          </a:p>
        </p:txBody>
      </p:sp>
    </p:spTree>
    <p:extLst>
      <p:ext uri="{BB962C8B-B14F-4D97-AF65-F5344CB8AC3E}">
        <p14:creationId xmlns:p14="http://schemas.microsoft.com/office/powerpoint/2010/main" xmlns="" val="1787085337"/>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4322" y="844352"/>
            <a:ext cx="8381944" cy="3960440"/>
          </a:xfrm>
          <a:ln>
            <a:solidFill>
              <a:srgbClr val="C00000"/>
            </a:solidFill>
          </a:ln>
        </p:spPr>
        <p:txBody>
          <a:bodyPr/>
          <a:lstStyle/>
          <a:p>
            <a:r>
              <a:rPr lang="en-US" altLang="zh-CN" sz="2000" dirty="0">
                <a:solidFill>
                  <a:srgbClr val="000000"/>
                </a:solidFill>
                <a:latin typeface="+mn-ea"/>
                <a:cs typeface="黑体" pitchFamily="18" charset="0"/>
              </a:rPr>
              <a:t>根据患者病情，明确护理重点并做好基础护理</a:t>
            </a:r>
            <a:r>
              <a:rPr lang="en-US" altLang="zh-CN" sz="2000" dirty="0" smtClean="0">
                <a:solidFill>
                  <a:srgbClr val="000000"/>
                </a:solidFill>
                <a:latin typeface="+mn-ea"/>
                <a:cs typeface="黑体" pitchFamily="18" charset="0"/>
              </a:rPr>
              <a:t>。</a:t>
            </a:r>
          </a:p>
          <a:p>
            <a:r>
              <a:rPr lang="en-US" altLang="zh-CN" sz="2000" dirty="0">
                <a:solidFill>
                  <a:srgbClr val="000000"/>
                </a:solidFill>
                <a:latin typeface="+mn-ea"/>
                <a:cs typeface="黑体" pitchFamily="18" charset="0"/>
              </a:rPr>
              <a:t>重症患者密切观察患者生命体征和意识状态，重点监测血氧饱和度</a:t>
            </a:r>
            <a:r>
              <a:rPr lang="en-US" altLang="zh-CN" sz="2000" dirty="0" smtClean="0">
                <a:solidFill>
                  <a:srgbClr val="000000"/>
                </a:solidFill>
                <a:latin typeface="+mn-ea"/>
                <a:cs typeface="黑体" pitchFamily="18" charset="0"/>
              </a:rPr>
              <a:t>。</a:t>
            </a:r>
          </a:p>
          <a:p>
            <a:r>
              <a:rPr lang="en-US" altLang="zh-CN" sz="2000" dirty="0">
                <a:solidFill>
                  <a:srgbClr val="000000"/>
                </a:solidFill>
                <a:latin typeface="+mn-ea"/>
                <a:cs typeface="黑体" pitchFamily="18" charset="0"/>
              </a:rPr>
              <a:t>危重症患者24小时持续心电监测，每小时测量患者的HR、RR、Bp、SpO2，每</a:t>
            </a:r>
            <a:r>
              <a:rPr lang="en-US" altLang="zh-CN" sz="2000" dirty="0" smtClean="0">
                <a:solidFill>
                  <a:srgbClr val="000000"/>
                </a:solidFill>
                <a:latin typeface="+mn-ea"/>
                <a:cs typeface="黑体" pitchFamily="18" charset="0"/>
              </a:rPr>
              <a:t>4</a:t>
            </a:r>
            <a:r>
              <a:rPr lang="en-US" altLang="zh-CN" sz="2000" dirty="0">
                <a:solidFill>
                  <a:srgbClr val="000000"/>
                </a:solidFill>
                <a:latin typeface="+mn-ea"/>
                <a:cs typeface="黑体" pitchFamily="18" charset="0"/>
              </a:rPr>
              <a:t>小时测量并记录体温</a:t>
            </a:r>
            <a:r>
              <a:rPr lang="en-US" altLang="zh-CN" sz="2000" dirty="0" smtClean="0">
                <a:solidFill>
                  <a:srgbClr val="000000"/>
                </a:solidFill>
                <a:latin typeface="+mn-ea"/>
                <a:cs typeface="黑体" pitchFamily="18" charset="0"/>
              </a:rPr>
              <a:t>。</a:t>
            </a:r>
          </a:p>
          <a:p>
            <a:r>
              <a:rPr lang="en-US" altLang="zh-CN" sz="2000" dirty="0">
                <a:solidFill>
                  <a:srgbClr val="000000"/>
                </a:solidFill>
                <a:latin typeface="+mn-ea"/>
                <a:cs typeface="黑体" pitchFamily="18" charset="0"/>
              </a:rPr>
              <a:t>合理、正确使用静脉通路，并保持各类管路通畅，妥善固定。</a:t>
            </a:r>
          </a:p>
          <a:p>
            <a:r>
              <a:rPr lang="en-US" altLang="zh-CN" sz="2000" dirty="0">
                <a:solidFill>
                  <a:srgbClr val="000000"/>
                </a:solidFill>
                <a:latin typeface="+mn-ea"/>
                <a:cs typeface="黑体" pitchFamily="18" charset="0"/>
              </a:rPr>
              <a:t>卧床患者定时变更体位，预防压力性损伤。按护理规范做好无创机械通气、</a:t>
            </a:r>
            <a:r>
              <a:rPr lang="en-US" altLang="zh-CN" sz="2000" dirty="0" smtClean="0">
                <a:solidFill>
                  <a:srgbClr val="000000"/>
                </a:solidFill>
                <a:latin typeface="+mn-ea"/>
                <a:cs typeface="黑体" pitchFamily="18" charset="0"/>
              </a:rPr>
              <a:t>有</a:t>
            </a:r>
            <a:r>
              <a:rPr lang="en-US" altLang="zh-CN" sz="2000" dirty="0">
                <a:solidFill>
                  <a:srgbClr val="000000"/>
                </a:solidFill>
                <a:latin typeface="+mn-ea"/>
                <a:cs typeface="黑体" pitchFamily="18" charset="0"/>
              </a:rPr>
              <a:t>创机械通气、人工气道、俯卧位通气、镇静镇痛、体外膜氧合诊疗的护理。</a:t>
            </a:r>
            <a:r>
              <a:rPr lang="en-US" altLang="zh-CN" sz="2000" dirty="0" smtClean="0">
                <a:solidFill>
                  <a:srgbClr val="000000"/>
                </a:solidFill>
                <a:latin typeface="+mn-ea"/>
                <a:cs typeface="黑体" pitchFamily="18" charset="0"/>
              </a:rPr>
              <a:t>特别注意患者口腔护理和液体出入量管理</a:t>
            </a:r>
            <a:r>
              <a:rPr lang="en-US" altLang="zh-CN" sz="2000" dirty="0">
                <a:solidFill>
                  <a:srgbClr val="000000"/>
                </a:solidFill>
                <a:latin typeface="+mn-ea"/>
                <a:cs typeface="黑体" pitchFamily="18" charset="0"/>
              </a:rPr>
              <a:t>，有创机械通气患者防止误吸</a:t>
            </a:r>
            <a:r>
              <a:rPr lang="en-US" altLang="zh-CN" sz="2000" dirty="0" smtClean="0">
                <a:solidFill>
                  <a:srgbClr val="000000"/>
                </a:solidFill>
                <a:latin typeface="+mn-ea"/>
                <a:cs typeface="黑体" pitchFamily="18" charset="0"/>
              </a:rPr>
              <a:t>。</a:t>
            </a:r>
          </a:p>
          <a:p>
            <a:r>
              <a:rPr lang="en-US" altLang="zh-CN" sz="2000" dirty="0">
                <a:solidFill>
                  <a:srgbClr val="000000"/>
                </a:solidFill>
                <a:latin typeface="+mn-ea"/>
                <a:cs typeface="黑体" pitchFamily="18" charset="0"/>
              </a:rPr>
              <a:t>清醒患者及时评估心理状况，做好心理护理。</a:t>
            </a:r>
          </a:p>
          <a:p>
            <a:pPr>
              <a:lnSpc>
                <a:spcPts val="2103"/>
              </a:lnSpc>
            </a:pPr>
            <a:endParaRPr lang="en-US" altLang="zh-CN" sz="2000" dirty="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p:txBody>
      </p:sp>
      <p:sp>
        <p:nvSpPr>
          <p:cNvPr id="4" name="标题 1"/>
          <p:cNvSpPr>
            <a:spLocks noGrp="1"/>
          </p:cNvSpPr>
          <p:nvPr>
            <p:ph type="title"/>
          </p:nvPr>
        </p:nvSpPr>
        <p:spPr>
          <a:xfrm>
            <a:off x="396331" y="268288"/>
            <a:ext cx="5616624" cy="504056"/>
          </a:xfrm>
        </p:spPr>
        <p:txBody>
          <a:bodyPr/>
          <a:lstStyle/>
          <a:p>
            <a:pPr algn="l"/>
            <a:r>
              <a:rPr lang="zh-CN" altLang="en-US" sz="2400" dirty="0" smtClean="0">
                <a:solidFill>
                  <a:srgbClr val="000000"/>
                </a:solidFill>
                <a:latin typeface="微软雅黑" pitchFamily="18" charset="0"/>
                <a:cs typeface="微软雅黑" pitchFamily="18" charset="0"/>
              </a:rPr>
              <a:t>十二、护理</a:t>
            </a:r>
            <a:r>
              <a:rPr lang="en-US" altLang="zh-CN" sz="2800" dirty="0">
                <a:solidFill>
                  <a:srgbClr val="000000"/>
                </a:solidFill>
                <a:latin typeface="微软雅黑" pitchFamily="18" charset="0"/>
                <a:cs typeface="微软雅黑" pitchFamily="18" charset="0"/>
              </a:rPr>
              <a:t/>
            </a:r>
            <a:br>
              <a:rPr lang="en-US" altLang="zh-CN" sz="2800" dirty="0">
                <a:solidFill>
                  <a:srgbClr val="000000"/>
                </a:solidFill>
                <a:latin typeface="微软雅黑" pitchFamily="18" charset="0"/>
                <a:cs typeface="微软雅黑" pitchFamily="18" charset="0"/>
              </a:rPr>
            </a:br>
            <a:endParaRPr lang="zh-CN" altLang="zh-CN" sz="2800" dirty="0"/>
          </a:p>
        </p:txBody>
      </p:sp>
    </p:spTree>
    <p:extLst>
      <p:ext uri="{BB962C8B-B14F-4D97-AF65-F5344CB8AC3E}">
        <p14:creationId xmlns:p14="http://schemas.microsoft.com/office/powerpoint/2010/main" xmlns="" val="619293767"/>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4322" y="844352"/>
            <a:ext cx="8381944" cy="3960440"/>
          </a:xfrm>
          <a:ln>
            <a:solidFill>
              <a:srgbClr val="C00000"/>
            </a:solidFill>
          </a:ln>
        </p:spPr>
        <p:txBody>
          <a:bodyPr/>
          <a:lstStyle/>
          <a:p>
            <a:pPr>
              <a:lnSpc>
                <a:spcPct val="150000"/>
              </a:lnSpc>
            </a:pPr>
            <a:r>
              <a:rPr lang="en-US" altLang="zh-CN" sz="2000" dirty="0">
                <a:solidFill>
                  <a:srgbClr val="000000"/>
                </a:solidFill>
                <a:latin typeface="+mn-ea"/>
                <a:cs typeface="黑体" pitchFamily="18" charset="0"/>
              </a:rPr>
              <a:t>体温恢复正常3天以上</a:t>
            </a:r>
            <a:r>
              <a:rPr lang="en-US" altLang="zh-CN" sz="2000" dirty="0" smtClean="0">
                <a:solidFill>
                  <a:srgbClr val="000000"/>
                </a:solidFill>
                <a:latin typeface="+mn-ea"/>
                <a:cs typeface="黑体" pitchFamily="18" charset="0"/>
              </a:rPr>
              <a:t>。</a:t>
            </a:r>
            <a:endParaRPr lang="en-US" altLang="zh-CN" sz="2000" dirty="0">
              <a:latin typeface="+mn-ea"/>
            </a:endParaRPr>
          </a:p>
          <a:p>
            <a:pPr>
              <a:lnSpc>
                <a:spcPct val="150000"/>
              </a:lnSpc>
            </a:pPr>
            <a:r>
              <a:rPr lang="en-US" altLang="zh-CN" sz="2000" dirty="0" smtClean="0">
                <a:solidFill>
                  <a:srgbClr val="000000"/>
                </a:solidFill>
                <a:latin typeface="+mn-ea"/>
                <a:cs typeface="黑体" pitchFamily="18" charset="0"/>
              </a:rPr>
              <a:t>呼吸道症状明显好转。</a:t>
            </a:r>
          </a:p>
          <a:p>
            <a:pPr>
              <a:lnSpc>
                <a:spcPct val="150000"/>
              </a:lnSpc>
            </a:pPr>
            <a:r>
              <a:rPr lang="en-US" altLang="zh-CN" sz="2000" dirty="0">
                <a:solidFill>
                  <a:srgbClr val="000000"/>
                </a:solidFill>
                <a:latin typeface="+mn-ea"/>
                <a:cs typeface="黑体" pitchFamily="18" charset="0"/>
              </a:rPr>
              <a:t>肺部影像学显示急性渗出性病变明显改善</a:t>
            </a:r>
            <a:r>
              <a:rPr lang="en-US" altLang="zh-CN" sz="2000" dirty="0" smtClean="0">
                <a:solidFill>
                  <a:srgbClr val="000000"/>
                </a:solidFill>
                <a:latin typeface="+mn-ea"/>
                <a:cs typeface="黑体" pitchFamily="18" charset="0"/>
              </a:rPr>
              <a:t>。</a:t>
            </a:r>
          </a:p>
          <a:p>
            <a:pPr>
              <a:lnSpc>
                <a:spcPct val="150000"/>
              </a:lnSpc>
            </a:pPr>
            <a:r>
              <a:rPr lang="en-US" altLang="zh-CN" sz="2000" dirty="0">
                <a:solidFill>
                  <a:srgbClr val="000000"/>
                </a:solidFill>
                <a:latin typeface="+mn-ea"/>
                <a:cs typeface="黑体" pitchFamily="18" charset="0"/>
              </a:rPr>
              <a:t>连续两次呼吸道病原核酸检测阴性（采样时间间隔至少24小时</a:t>
            </a:r>
            <a:r>
              <a:rPr lang="en-US" altLang="zh-CN" sz="2000" dirty="0" smtClean="0">
                <a:solidFill>
                  <a:srgbClr val="000000"/>
                </a:solidFill>
                <a:latin typeface="+mn-ea"/>
                <a:cs typeface="黑体" pitchFamily="18" charset="0"/>
              </a:rPr>
              <a:t>）。</a:t>
            </a:r>
            <a:endParaRPr lang="en-US" altLang="zh-CN" sz="2000" dirty="0">
              <a:latin typeface="+mn-ea"/>
            </a:endParaRPr>
          </a:p>
          <a:p>
            <a:pPr>
              <a:lnSpc>
                <a:spcPct val="150000"/>
              </a:lnSpc>
            </a:pPr>
            <a:r>
              <a:rPr lang="en-US" altLang="zh-CN" sz="2000" dirty="0" smtClean="0">
                <a:solidFill>
                  <a:srgbClr val="000000"/>
                </a:solidFill>
                <a:latin typeface="+mn-ea"/>
                <a:cs typeface="黑体" pitchFamily="18" charset="0"/>
              </a:rPr>
              <a:t>对于病情恢复的患者和无症状感染者</a:t>
            </a:r>
            <a:r>
              <a:rPr lang="en-US" altLang="zh-CN" sz="2000" dirty="0">
                <a:solidFill>
                  <a:srgbClr val="000000"/>
                </a:solidFill>
                <a:latin typeface="+mn-ea"/>
                <a:cs typeface="黑体" pitchFamily="18" charset="0"/>
              </a:rPr>
              <a:t>，核酸仍持续阳性超过４周者</a:t>
            </a:r>
            <a:r>
              <a:rPr lang="en-US" altLang="zh-CN" sz="2000" dirty="0" smtClean="0">
                <a:solidFill>
                  <a:srgbClr val="000000"/>
                </a:solidFill>
                <a:latin typeface="+mn-ea"/>
                <a:cs typeface="黑体" pitchFamily="18" charset="0"/>
              </a:rPr>
              <a:t>，</a:t>
            </a:r>
            <a:r>
              <a:rPr lang="en-US" altLang="zh-CN" sz="2000" dirty="0">
                <a:solidFill>
                  <a:srgbClr val="000000"/>
                </a:solidFill>
                <a:latin typeface="+mn-ea"/>
                <a:cs typeface="黑体" pitchFamily="18" charset="0"/>
              </a:rPr>
              <a:t>建议通过抗体检测、</a:t>
            </a:r>
            <a:r>
              <a:rPr lang="en-US" altLang="zh-CN" sz="2000" dirty="0" smtClean="0">
                <a:solidFill>
                  <a:srgbClr val="000000"/>
                </a:solidFill>
                <a:latin typeface="+mn-ea"/>
                <a:cs typeface="黑体" pitchFamily="18" charset="0"/>
              </a:rPr>
              <a:t>病毒培养分离等方法对患者传染性进行综合评估后</a:t>
            </a:r>
            <a:r>
              <a:rPr lang="en-US" altLang="zh-CN" sz="2000" dirty="0">
                <a:solidFill>
                  <a:srgbClr val="000000"/>
                </a:solidFill>
                <a:latin typeface="+mn-ea"/>
                <a:cs typeface="黑体" pitchFamily="18" charset="0"/>
              </a:rPr>
              <a:t>，判断是否出院及解除隔离。</a:t>
            </a:r>
          </a:p>
          <a:p>
            <a:pPr>
              <a:lnSpc>
                <a:spcPts val="3004"/>
              </a:lnSpc>
            </a:pPr>
            <a:endParaRPr lang="en-US" altLang="zh-CN" sz="2000" dirty="0">
              <a:solidFill>
                <a:srgbClr val="000000"/>
              </a:solidFill>
              <a:latin typeface="黑体" pitchFamily="18" charset="0"/>
              <a:cs typeface="黑体" pitchFamily="18" charset="0"/>
            </a:endParaRPr>
          </a:p>
          <a:p>
            <a:pPr>
              <a:lnSpc>
                <a:spcPts val="3004"/>
              </a:lnSpc>
            </a:pPr>
            <a:endParaRPr lang="en-US" altLang="zh-CN" sz="2000" dirty="0">
              <a:solidFill>
                <a:srgbClr val="000000"/>
              </a:solidFill>
              <a:latin typeface="黑体" pitchFamily="18" charset="0"/>
              <a:cs typeface="黑体" pitchFamily="18" charset="0"/>
            </a:endParaRPr>
          </a:p>
          <a:p>
            <a:pPr>
              <a:lnSpc>
                <a:spcPts val="3004"/>
              </a:lnSpc>
            </a:pPr>
            <a:endParaRPr lang="en-US" altLang="zh-CN" sz="2000" dirty="0">
              <a:solidFill>
                <a:srgbClr val="000000"/>
              </a:solidFill>
              <a:latin typeface="黑体" pitchFamily="18" charset="0"/>
              <a:cs typeface="黑体" pitchFamily="18" charset="0"/>
            </a:endParaRPr>
          </a:p>
          <a:p>
            <a:pPr>
              <a:lnSpc>
                <a:spcPts val="2103"/>
              </a:lnSpc>
            </a:pPr>
            <a:endParaRPr lang="en-US" altLang="zh-CN" sz="2000" dirty="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p:txBody>
      </p:sp>
      <p:sp>
        <p:nvSpPr>
          <p:cNvPr id="4" name="标题 1"/>
          <p:cNvSpPr>
            <a:spLocks noGrp="1"/>
          </p:cNvSpPr>
          <p:nvPr>
            <p:ph type="title"/>
          </p:nvPr>
        </p:nvSpPr>
        <p:spPr>
          <a:xfrm>
            <a:off x="396331" y="268288"/>
            <a:ext cx="5616624" cy="504056"/>
          </a:xfrm>
        </p:spPr>
        <p:txBody>
          <a:bodyPr/>
          <a:lstStyle/>
          <a:p>
            <a:pPr algn="l"/>
            <a:r>
              <a:rPr lang="zh-CN" altLang="en-US" sz="2400" dirty="0" smtClean="0">
                <a:solidFill>
                  <a:srgbClr val="000000"/>
                </a:solidFill>
                <a:latin typeface="微软雅黑" pitchFamily="18" charset="0"/>
                <a:cs typeface="微软雅黑" pitchFamily="18" charset="0"/>
              </a:rPr>
              <a:t>十三、</a:t>
            </a:r>
            <a:r>
              <a:rPr lang="en-US" altLang="zh-CN" sz="2400" dirty="0">
                <a:solidFill>
                  <a:srgbClr val="000000"/>
                </a:solidFill>
                <a:latin typeface="微软雅黑" pitchFamily="18" charset="0"/>
                <a:cs typeface="微软雅黑" pitchFamily="18" charset="0"/>
              </a:rPr>
              <a:t>出院标准</a:t>
            </a:r>
            <a:br>
              <a:rPr lang="en-US" altLang="zh-CN" sz="2400" dirty="0">
                <a:solidFill>
                  <a:srgbClr val="000000"/>
                </a:solidFill>
                <a:latin typeface="微软雅黑" pitchFamily="18" charset="0"/>
                <a:cs typeface="微软雅黑" pitchFamily="18" charset="0"/>
              </a:rPr>
            </a:br>
            <a:endParaRPr lang="zh-CN" altLang="zh-CN" sz="2800" dirty="0"/>
          </a:p>
        </p:txBody>
      </p:sp>
    </p:spTree>
    <p:extLst>
      <p:ext uri="{BB962C8B-B14F-4D97-AF65-F5344CB8AC3E}">
        <p14:creationId xmlns:p14="http://schemas.microsoft.com/office/powerpoint/2010/main" xmlns="" val="1206224290"/>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4322" y="844352"/>
            <a:ext cx="8381944" cy="4176464"/>
          </a:xfrm>
          <a:ln>
            <a:solidFill>
              <a:srgbClr val="C00000"/>
            </a:solidFill>
          </a:ln>
        </p:spPr>
        <p:txBody>
          <a:bodyPr/>
          <a:lstStyle/>
          <a:p>
            <a:pPr>
              <a:lnSpc>
                <a:spcPct val="150000"/>
              </a:lnSpc>
              <a:tabLst>
                <a:tab pos="257518" algn="l"/>
              </a:tabLst>
            </a:pPr>
            <a:r>
              <a:rPr lang="en-US" altLang="zh-CN" sz="2000" dirty="0" err="1">
                <a:solidFill>
                  <a:srgbClr val="000000"/>
                </a:solidFill>
                <a:latin typeface="+mn-ea"/>
                <a:cs typeface="微软雅黑" pitchFamily="18" charset="0"/>
              </a:rPr>
              <a:t>定点医院要做好不患者居住地基层医疗机构间的联系,</a:t>
            </a:r>
            <a:r>
              <a:rPr lang="en-US" altLang="zh-CN" sz="2000" dirty="0" err="1" smtClean="0">
                <a:solidFill>
                  <a:srgbClr val="000000"/>
                </a:solidFill>
                <a:latin typeface="+mn-ea"/>
                <a:cs typeface="微软雅黑" pitchFamily="18" charset="0"/>
              </a:rPr>
              <a:t>将患者信息推送至患者辖区或居住地居委会</a:t>
            </a:r>
            <a:r>
              <a:rPr lang="zh-CN" altLang="en-US" sz="2000" dirty="0" smtClean="0">
                <a:solidFill>
                  <a:srgbClr val="000000"/>
                </a:solidFill>
                <a:latin typeface="+mn-ea"/>
                <a:cs typeface="微软雅黑" pitchFamily="18" charset="0"/>
              </a:rPr>
              <a:t>及</a:t>
            </a:r>
            <a:r>
              <a:rPr lang="en-US" altLang="zh-CN" sz="2000" dirty="0" smtClean="0">
                <a:solidFill>
                  <a:srgbClr val="000000"/>
                </a:solidFill>
                <a:latin typeface="+mn-ea"/>
                <a:cs typeface="微软雅黑" pitchFamily="18" charset="0"/>
              </a:rPr>
              <a:t>基层医疗卫生机构。</a:t>
            </a:r>
            <a:endParaRPr lang="en-US" altLang="zh-CN" sz="2000" dirty="0">
              <a:latin typeface="+mn-ea"/>
            </a:endParaRPr>
          </a:p>
          <a:p>
            <a:pPr>
              <a:lnSpc>
                <a:spcPct val="150000"/>
              </a:lnSpc>
              <a:tabLst>
                <a:tab pos="257518" algn="l"/>
              </a:tabLst>
            </a:pPr>
            <a:r>
              <a:rPr lang="en-US" altLang="zh-CN" sz="2000" dirty="0" smtClean="0">
                <a:solidFill>
                  <a:srgbClr val="000000"/>
                </a:solidFill>
                <a:latin typeface="+mn-ea"/>
                <a:cs typeface="微软雅黑" pitchFamily="18" charset="0"/>
              </a:rPr>
              <a:t>继续进行</a:t>
            </a:r>
            <a:r>
              <a:rPr lang="en-US" altLang="zh-CN" sz="2000" dirty="0">
                <a:solidFill>
                  <a:srgbClr val="000000"/>
                </a:solidFill>
                <a:latin typeface="+mn-ea"/>
                <a:cs typeface="微软雅黑" pitchFamily="18" charset="0"/>
              </a:rPr>
              <a:t>14</a:t>
            </a:r>
            <a:r>
              <a:rPr lang="en-US" altLang="zh-CN" sz="2000" dirty="0" smtClean="0">
                <a:solidFill>
                  <a:srgbClr val="000000"/>
                </a:solidFill>
                <a:latin typeface="+mn-ea"/>
                <a:cs typeface="微软雅黑" pitchFamily="18" charset="0"/>
              </a:rPr>
              <a:t>天隔离</a:t>
            </a:r>
            <a:r>
              <a:rPr lang="zh-CN" altLang="en-US" sz="2000" dirty="0" smtClean="0">
                <a:solidFill>
                  <a:srgbClr val="000000"/>
                </a:solidFill>
                <a:latin typeface="+mn-ea"/>
                <a:cs typeface="微软雅黑" pitchFamily="18" charset="0"/>
              </a:rPr>
              <a:t>及</a:t>
            </a:r>
            <a:r>
              <a:rPr lang="en-US" altLang="zh-CN" sz="2000" dirty="0" smtClean="0">
                <a:solidFill>
                  <a:srgbClr val="000000"/>
                </a:solidFill>
                <a:latin typeface="+mn-ea"/>
                <a:cs typeface="微软雅黑" pitchFamily="18" charset="0"/>
              </a:rPr>
              <a:t>健康状况监测。</a:t>
            </a:r>
          </a:p>
          <a:p>
            <a:pPr marL="0" indent="0">
              <a:lnSpc>
                <a:spcPct val="150000"/>
              </a:lnSpc>
              <a:buNone/>
            </a:pPr>
            <a:r>
              <a:rPr lang="zh-CN" altLang="en-US" sz="2000" dirty="0" smtClean="0">
                <a:solidFill>
                  <a:srgbClr val="000000"/>
                </a:solidFill>
                <a:latin typeface="+mn-ea"/>
                <a:cs typeface="微软雅黑" pitchFamily="18" charset="0"/>
              </a:rPr>
              <a:t>     </a:t>
            </a:r>
            <a:r>
              <a:rPr lang="en-US" altLang="zh-CN" sz="2000" dirty="0" smtClean="0">
                <a:solidFill>
                  <a:srgbClr val="000000"/>
                </a:solidFill>
                <a:latin typeface="+mn-ea"/>
                <a:cs typeface="微软雅黑" pitchFamily="18" charset="0"/>
              </a:rPr>
              <a:t>--</a:t>
            </a:r>
            <a:r>
              <a:rPr lang="zh-CN" altLang="en-US" sz="2000" dirty="0" smtClean="0">
                <a:solidFill>
                  <a:srgbClr val="000000"/>
                </a:solidFill>
                <a:latin typeface="+mn-ea"/>
                <a:cs typeface="微软雅黑" pitchFamily="18" charset="0"/>
              </a:rPr>
              <a:t> </a:t>
            </a:r>
            <a:r>
              <a:rPr lang="en-US" altLang="zh-CN" sz="2000" dirty="0" smtClean="0">
                <a:solidFill>
                  <a:srgbClr val="000000"/>
                </a:solidFill>
                <a:latin typeface="+mn-ea"/>
                <a:cs typeface="微软雅黑" pitchFamily="18" charset="0"/>
              </a:rPr>
              <a:t>佩戴口罩</a:t>
            </a:r>
            <a:r>
              <a:rPr lang="en-US" altLang="zh-CN" sz="2000" dirty="0">
                <a:solidFill>
                  <a:srgbClr val="000000"/>
                </a:solidFill>
                <a:latin typeface="+mn-ea"/>
                <a:cs typeface="微软雅黑" pitchFamily="18" charset="0"/>
              </a:rPr>
              <a:t>，有条件的居住在通风良好的单人房间，</a:t>
            </a:r>
            <a:r>
              <a:rPr lang="en-US" altLang="zh-CN" sz="2000" dirty="0" smtClean="0">
                <a:solidFill>
                  <a:srgbClr val="000000"/>
                </a:solidFill>
                <a:latin typeface="+mn-ea"/>
                <a:cs typeface="微软雅黑" pitchFamily="18" charset="0"/>
              </a:rPr>
              <a:t>减少</a:t>
            </a:r>
            <a:r>
              <a:rPr lang="zh-CN" altLang="en-US" sz="2000" dirty="0" smtClean="0">
                <a:solidFill>
                  <a:srgbClr val="000000"/>
                </a:solidFill>
                <a:latin typeface="+mn-ea"/>
                <a:cs typeface="微软雅黑" pitchFamily="18" charset="0"/>
              </a:rPr>
              <a:t>与</a:t>
            </a:r>
            <a:r>
              <a:rPr lang="en-US" altLang="zh-CN" sz="2000" dirty="0" smtClean="0">
                <a:solidFill>
                  <a:srgbClr val="000000"/>
                </a:solidFill>
                <a:latin typeface="+mn-ea"/>
                <a:cs typeface="微软雅黑" pitchFamily="18" charset="0"/>
              </a:rPr>
              <a:t>家人的近</a:t>
            </a:r>
            <a:r>
              <a:rPr lang="zh-CN" altLang="en-US" sz="2000" dirty="0" smtClean="0">
                <a:solidFill>
                  <a:srgbClr val="000000"/>
                </a:solidFill>
                <a:latin typeface="+mn-ea"/>
                <a:cs typeface="微软雅黑" pitchFamily="18" charset="0"/>
              </a:rPr>
              <a:t> </a:t>
            </a:r>
            <a:endParaRPr lang="en-US" altLang="zh-CN" sz="2000" dirty="0" smtClean="0">
              <a:solidFill>
                <a:srgbClr val="000000"/>
              </a:solidFill>
              <a:latin typeface="+mn-ea"/>
              <a:cs typeface="微软雅黑" pitchFamily="18" charset="0"/>
            </a:endParaRPr>
          </a:p>
          <a:p>
            <a:pPr marL="0" indent="0">
              <a:lnSpc>
                <a:spcPct val="150000"/>
              </a:lnSpc>
              <a:buNone/>
            </a:pPr>
            <a:r>
              <a:rPr lang="zh-CN" altLang="en-US" sz="2000" dirty="0">
                <a:solidFill>
                  <a:srgbClr val="000000"/>
                </a:solidFill>
                <a:latin typeface="+mn-ea"/>
                <a:cs typeface="微软雅黑" pitchFamily="18" charset="0"/>
              </a:rPr>
              <a:t> </a:t>
            </a:r>
            <a:r>
              <a:rPr lang="zh-CN" altLang="en-US" sz="2000" dirty="0" smtClean="0">
                <a:solidFill>
                  <a:srgbClr val="000000"/>
                </a:solidFill>
                <a:latin typeface="+mn-ea"/>
                <a:cs typeface="微软雅黑" pitchFamily="18" charset="0"/>
              </a:rPr>
              <a:t>       </a:t>
            </a:r>
            <a:r>
              <a:rPr lang="en-US" altLang="zh-CN" sz="2000" dirty="0" smtClean="0">
                <a:solidFill>
                  <a:srgbClr val="000000"/>
                </a:solidFill>
                <a:latin typeface="+mn-ea"/>
                <a:cs typeface="微软雅黑" pitchFamily="18" charset="0"/>
              </a:rPr>
              <a:t>距离密切接触</a:t>
            </a:r>
            <a:r>
              <a:rPr lang="en-US" altLang="zh-CN" sz="2000" dirty="0">
                <a:solidFill>
                  <a:srgbClr val="000000"/>
                </a:solidFill>
                <a:latin typeface="+mn-ea"/>
                <a:cs typeface="微软雅黑" pitchFamily="18" charset="0"/>
              </a:rPr>
              <a:t>；</a:t>
            </a:r>
          </a:p>
          <a:p>
            <a:pPr marL="0" indent="0">
              <a:lnSpc>
                <a:spcPct val="150000"/>
              </a:lnSpc>
              <a:buNone/>
            </a:pPr>
            <a:r>
              <a:rPr lang="zh-CN" altLang="en-US" sz="2000" dirty="0" smtClean="0">
                <a:solidFill>
                  <a:srgbClr val="000000"/>
                </a:solidFill>
                <a:latin typeface="+mn-ea"/>
                <a:cs typeface="Times New Roman" pitchFamily="18" charset="0"/>
              </a:rPr>
              <a:t>     </a:t>
            </a:r>
            <a:r>
              <a:rPr lang="en-US" altLang="zh-CN" sz="2000" dirty="0" smtClean="0">
                <a:solidFill>
                  <a:srgbClr val="000000"/>
                </a:solidFill>
                <a:latin typeface="+mn-ea"/>
                <a:cs typeface="Times New Roman" pitchFamily="18" charset="0"/>
              </a:rPr>
              <a:t>--</a:t>
            </a:r>
            <a:r>
              <a:rPr lang="zh-CN" altLang="en-US" sz="2000" dirty="0" smtClean="0">
                <a:solidFill>
                  <a:srgbClr val="000000"/>
                </a:solidFill>
                <a:latin typeface="+mn-ea"/>
                <a:cs typeface="Times New Roman" pitchFamily="18" charset="0"/>
              </a:rPr>
              <a:t> </a:t>
            </a:r>
            <a:r>
              <a:rPr lang="en-US" altLang="zh-CN" sz="2000" dirty="0" smtClean="0">
                <a:solidFill>
                  <a:srgbClr val="000000"/>
                </a:solidFill>
                <a:latin typeface="+mn-ea"/>
                <a:cs typeface="微软雅黑" pitchFamily="18" charset="0"/>
              </a:rPr>
              <a:t>分餐饮食</a:t>
            </a:r>
            <a:r>
              <a:rPr lang="en-US" altLang="zh-CN" sz="2000" dirty="0">
                <a:solidFill>
                  <a:srgbClr val="000000"/>
                </a:solidFill>
                <a:latin typeface="+mn-ea"/>
                <a:cs typeface="微软雅黑" pitchFamily="18" charset="0"/>
              </a:rPr>
              <a:t>，做好手卫生；</a:t>
            </a:r>
          </a:p>
          <a:p>
            <a:pPr marL="0" indent="0">
              <a:lnSpc>
                <a:spcPct val="150000"/>
              </a:lnSpc>
              <a:buNone/>
            </a:pPr>
            <a:r>
              <a:rPr lang="zh-CN" altLang="en-US" sz="2000" dirty="0" smtClean="0">
                <a:solidFill>
                  <a:srgbClr val="000000"/>
                </a:solidFill>
                <a:latin typeface="+mn-ea"/>
                <a:cs typeface="Times New Roman" pitchFamily="18" charset="0"/>
              </a:rPr>
              <a:t>     </a:t>
            </a:r>
            <a:r>
              <a:rPr lang="en-US" altLang="zh-CN" sz="2000" dirty="0" smtClean="0">
                <a:solidFill>
                  <a:srgbClr val="000000"/>
                </a:solidFill>
                <a:latin typeface="+mn-ea"/>
                <a:cs typeface="Times New Roman" pitchFamily="18" charset="0"/>
              </a:rPr>
              <a:t>--</a:t>
            </a:r>
            <a:r>
              <a:rPr lang="zh-CN" altLang="en-US" sz="2000" dirty="0" smtClean="0">
                <a:solidFill>
                  <a:srgbClr val="000000"/>
                </a:solidFill>
                <a:latin typeface="+mn-ea"/>
                <a:cs typeface="Times New Roman" pitchFamily="18" charset="0"/>
              </a:rPr>
              <a:t> </a:t>
            </a:r>
            <a:r>
              <a:rPr lang="en-US" altLang="zh-CN" sz="2000" dirty="0" smtClean="0">
                <a:solidFill>
                  <a:srgbClr val="000000"/>
                </a:solidFill>
                <a:latin typeface="+mn-ea"/>
                <a:cs typeface="微软雅黑" pitchFamily="18" charset="0"/>
              </a:rPr>
              <a:t>避免外出活动。</a:t>
            </a:r>
          </a:p>
          <a:p>
            <a:pPr>
              <a:lnSpc>
                <a:spcPct val="150000"/>
              </a:lnSpc>
            </a:pPr>
            <a:r>
              <a:rPr lang="en-US" altLang="zh-CN" sz="2000" dirty="0">
                <a:solidFill>
                  <a:srgbClr val="000000"/>
                </a:solidFill>
                <a:latin typeface="+mn-ea"/>
                <a:cs typeface="微软雅黑" pitchFamily="18" charset="0"/>
              </a:rPr>
              <a:t>出院后第2周、第4周到医院随访、复诊。</a:t>
            </a:r>
          </a:p>
          <a:p>
            <a:pPr>
              <a:lnSpc>
                <a:spcPts val="2704"/>
              </a:lnSpc>
            </a:pPr>
            <a:endParaRPr lang="en-US" altLang="zh-CN" sz="2000" dirty="0">
              <a:solidFill>
                <a:srgbClr val="000000"/>
              </a:solidFill>
              <a:latin typeface="微软雅黑" pitchFamily="18" charset="0"/>
              <a:cs typeface="微软雅黑" pitchFamily="18" charset="0"/>
            </a:endParaRPr>
          </a:p>
          <a:p>
            <a:pPr>
              <a:lnSpc>
                <a:spcPts val="2478"/>
              </a:lnSpc>
              <a:tabLst>
                <a:tab pos="257518" algn="l"/>
              </a:tabLst>
            </a:pPr>
            <a:endParaRPr lang="en-US" altLang="zh-CN" sz="2000" dirty="0">
              <a:solidFill>
                <a:srgbClr val="000000"/>
              </a:solidFill>
              <a:latin typeface="微软雅黑" pitchFamily="18" charset="0"/>
              <a:cs typeface="微软雅黑" pitchFamily="18" charset="0"/>
            </a:endParaRPr>
          </a:p>
          <a:p>
            <a:pPr>
              <a:lnSpc>
                <a:spcPct val="150000"/>
              </a:lnSpc>
            </a:pPr>
            <a:endParaRPr lang="en-US" altLang="zh-CN" sz="2000" dirty="0">
              <a:solidFill>
                <a:srgbClr val="000000"/>
              </a:solidFill>
              <a:latin typeface="黑体" pitchFamily="18" charset="0"/>
              <a:cs typeface="黑体" pitchFamily="18" charset="0"/>
            </a:endParaRPr>
          </a:p>
          <a:p>
            <a:pPr>
              <a:lnSpc>
                <a:spcPts val="3004"/>
              </a:lnSpc>
            </a:pPr>
            <a:endParaRPr lang="en-US" altLang="zh-CN" sz="2000" dirty="0">
              <a:solidFill>
                <a:srgbClr val="000000"/>
              </a:solidFill>
              <a:latin typeface="黑体" pitchFamily="18" charset="0"/>
              <a:cs typeface="黑体" pitchFamily="18" charset="0"/>
            </a:endParaRPr>
          </a:p>
          <a:p>
            <a:pPr>
              <a:lnSpc>
                <a:spcPts val="3004"/>
              </a:lnSpc>
            </a:pPr>
            <a:endParaRPr lang="en-US" altLang="zh-CN" sz="2000" dirty="0">
              <a:solidFill>
                <a:srgbClr val="000000"/>
              </a:solidFill>
              <a:latin typeface="黑体" pitchFamily="18" charset="0"/>
              <a:cs typeface="黑体" pitchFamily="18" charset="0"/>
            </a:endParaRPr>
          </a:p>
          <a:p>
            <a:pPr>
              <a:lnSpc>
                <a:spcPts val="2103"/>
              </a:lnSpc>
            </a:pPr>
            <a:endParaRPr lang="en-US" altLang="zh-CN" sz="2000" dirty="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p:txBody>
      </p:sp>
      <p:sp>
        <p:nvSpPr>
          <p:cNvPr id="4" name="标题 1"/>
          <p:cNvSpPr>
            <a:spLocks noGrp="1"/>
          </p:cNvSpPr>
          <p:nvPr>
            <p:ph type="title"/>
          </p:nvPr>
        </p:nvSpPr>
        <p:spPr>
          <a:xfrm>
            <a:off x="396331" y="268288"/>
            <a:ext cx="5616624" cy="504056"/>
          </a:xfrm>
        </p:spPr>
        <p:txBody>
          <a:bodyPr/>
          <a:lstStyle/>
          <a:p>
            <a:pPr algn="l"/>
            <a:r>
              <a:rPr lang="en-US" altLang="zh-CN" sz="2400" dirty="0">
                <a:solidFill>
                  <a:srgbClr val="000000"/>
                </a:solidFill>
                <a:latin typeface="微软雅黑" pitchFamily="18" charset="0"/>
                <a:cs typeface="微软雅黑" pitchFamily="18" charset="0"/>
              </a:rPr>
              <a:t>出院后注意事项</a:t>
            </a:r>
            <a:br>
              <a:rPr lang="en-US" altLang="zh-CN" sz="2400" dirty="0">
                <a:solidFill>
                  <a:srgbClr val="000000"/>
                </a:solidFill>
                <a:latin typeface="微软雅黑" pitchFamily="18" charset="0"/>
                <a:cs typeface="微软雅黑" pitchFamily="18" charset="0"/>
              </a:rPr>
            </a:br>
            <a:r>
              <a:rPr lang="en-US" altLang="zh-CN" sz="2400" dirty="0">
                <a:solidFill>
                  <a:srgbClr val="000000"/>
                </a:solidFill>
                <a:latin typeface="微软雅黑" pitchFamily="18" charset="0"/>
                <a:cs typeface="微软雅黑" pitchFamily="18" charset="0"/>
              </a:rPr>
              <a:t/>
            </a:r>
            <a:br>
              <a:rPr lang="en-US" altLang="zh-CN" sz="2400" dirty="0">
                <a:solidFill>
                  <a:srgbClr val="000000"/>
                </a:solidFill>
                <a:latin typeface="微软雅黑" pitchFamily="18" charset="0"/>
                <a:cs typeface="微软雅黑" pitchFamily="18" charset="0"/>
              </a:rPr>
            </a:br>
            <a:endParaRPr lang="zh-CN" altLang="zh-CN" sz="2800" dirty="0"/>
          </a:p>
        </p:txBody>
      </p:sp>
    </p:spTree>
    <p:extLst>
      <p:ext uri="{BB962C8B-B14F-4D97-AF65-F5344CB8AC3E}">
        <p14:creationId xmlns:p14="http://schemas.microsoft.com/office/powerpoint/2010/main" xmlns="" val="628158047"/>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96331" y="268288"/>
            <a:ext cx="5616624" cy="504056"/>
          </a:xfrm>
        </p:spPr>
        <p:txBody>
          <a:bodyPr/>
          <a:lstStyle/>
          <a:p>
            <a:pPr algn="l"/>
            <a:r>
              <a:rPr lang="zh-CN" altLang="en-US" sz="2400" dirty="0" smtClean="0">
                <a:solidFill>
                  <a:srgbClr val="000000"/>
                </a:solidFill>
                <a:latin typeface="微软雅黑" pitchFamily="18" charset="0"/>
                <a:cs typeface="微软雅黑" pitchFamily="18" charset="0"/>
              </a:rPr>
              <a:t>十四、预防</a:t>
            </a:r>
            <a:r>
              <a:rPr lang="en-US" altLang="zh-CN" sz="2400" dirty="0">
                <a:solidFill>
                  <a:srgbClr val="000000"/>
                </a:solidFill>
                <a:latin typeface="微软雅黑" pitchFamily="18" charset="0"/>
                <a:cs typeface="微软雅黑" pitchFamily="18" charset="0"/>
              </a:rPr>
              <a:t/>
            </a:r>
            <a:br>
              <a:rPr lang="en-US" altLang="zh-CN" sz="2400" dirty="0">
                <a:solidFill>
                  <a:srgbClr val="000000"/>
                </a:solidFill>
                <a:latin typeface="微软雅黑" pitchFamily="18" charset="0"/>
                <a:cs typeface="微软雅黑" pitchFamily="18" charset="0"/>
              </a:rPr>
            </a:br>
            <a:r>
              <a:rPr lang="en-US" altLang="zh-CN" sz="2400" dirty="0">
                <a:solidFill>
                  <a:srgbClr val="000000"/>
                </a:solidFill>
                <a:latin typeface="微软雅黑" pitchFamily="18" charset="0"/>
                <a:cs typeface="微软雅黑" pitchFamily="18" charset="0"/>
              </a:rPr>
              <a:t/>
            </a:r>
            <a:br>
              <a:rPr lang="en-US" altLang="zh-CN" sz="2400" dirty="0">
                <a:solidFill>
                  <a:srgbClr val="000000"/>
                </a:solidFill>
                <a:latin typeface="微软雅黑" pitchFamily="18" charset="0"/>
                <a:cs typeface="微软雅黑" pitchFamily="18" charset="0"/>
              </a:rPr>
            </a:br>
            <a:endParaRPr lang="zh-CN" altLang="zh-CN" sz="2800" dirty="0"/>
          </a:p>
        </p:txBody>
      </p:sp>
      <p:sp>
        <p:nvSpPr>
          <p:cNvPr id="5" name="矩形 4"/>
          <p:cNvSpPr/>
          <p:nvPr/>
        </p:nvSpPr>
        <p:spPr>
          <a:xfrm>
            <a:off x="4440457" y="2572544"/>
            <a:ext cx="4320480" cy="2448272"/>
          </a:xfrm>
          <a:prstGeom prst="rect">
            <a:avLst/>
          </a:prstGeom>
          <a:blipFill dpi="0" rotWithShape="1">
            <a:blip r:embed="rId2"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内容占位符 2"/>
          <p:cNvSpPr txBox="1">
            <a:spLocks/>
          </p:cNvSpPr>
          <p:nvPr/>
        </p:nvSpPr>
        <p:spPr>
          <a:xfrm>
            <a:off x="378993" y="844352"/>
            <a:ext cx="8381944" cy="4176464"/>
          </a:xfrm>
          <a:prstGeom prst="rect">
            <a:avLst/>
          </a:prstGeom>
          <a:noFill/>
          <a:ln>
            <a:solidFill>
              <a:srgbClr val="C00000"/>
            </a:solidFill>
          </a:ln>
        </p:spPr>
        <p:txBody>
          <a:bodyPr/>
          <a:lstStyle>
            <a:lvl1pPr marL="342928" indent="-342928" algn="l" defTabSz="91447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3011" indent="-285774" algn="l" defTabSz="91447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94" indent="-228619" algn="l" defTabSz="91447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332" indent="-228619" algn="l" defTabSz="91447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569" indent="-228619" algn="l" defTabSz="91447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807" indent="-228619" algn="l" defTabSz="91447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044" indent="-228619" algn="l" defTabSz="91447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282" indent="-228619" algn="l" defTabSz="91447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519" indent="-228619" algn="l" defTabSz="91447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CN" sz="2000" dirty="0" smtClean="0">
                <a:solidFill>
                  <a:srgbClr val="000000"/>
                </a:solidFill>
                <a:latin typeface="黑体" pitchFamily="18" charset="0"/>
                <a:cs typeface="黑体" pitchFamily="18" charset="0"/>
              </a:rPr>
              <a:t>保持良好的个人及环境卫生，均衡营养、适量运动、充足休息，避免过度疲劳。</a:t>
            </a:r>
          </a:p>
          <a:p>
            <a:pPr>
              <a:lnSpc>
                <a:spcPct val="150000"/>
              </a:lnSpc>
            </a:pPr>
            <a:r>
              <a:rPr lang="en-US" altLang="zh-CN" sz="2000" dirty="0" smtClean="0">
                <a:solidFill>
                  <a:srgbClr val="000000"/>
                </a:solidFill>
                <a:latin typeface="黑体" pitchFamily="18" charset="0"/>
                <a:cs typeface="黑体" pitchFamily="18" charset="0"/>
              </a:rPr>
              <a:t>提高健康素养，养成“一米线”、勤洗手、戴口罩、公筷制等卫生习惯和生活方式，打喷嚏或咳嗽时应掩住口鼻。</a:t>
            </a:r>
          </a:p>
          <a:p>
            <a:pPr>
              <a:lnSpc>
                <a:spcPct val="150000"/>
              </a:lnSpc>
            </a:pPr>
            <a:r>
              <a:rPr lang="en-US" altLang="zh-CN" sz="2000" dirty="0" smtClean="0">
                <a:solidFill>
                  <a:srgbClr val="000000"/>
                </a:solidFill>
                <a:latin typeface="黑体" pitchFamily="18" charset="0"/>
                <a:cs typeface="黑体" pitchFamily="18" charset="0"/>
              </a:rPr>
              <a:t>保持室内通风良好，科学做好个人防护，出现呼吸道症状时应及时到发热门诊就医。</a:t>
            </a:r>
          </a:p>
          <a:p>
            <a:pPr>
              <a:lnSpc>
                <a:spcPct val="150000"/>
              </a:lnSpc>
            </a:pPr>
            <a:r>
              <a:rPr lang="en-US" altLang="zh-CN" sz="2000" dirty="0" smtClean="0">
                <a:solidFill>
                  <a:srgbClr val="000000"/>
                </a:solidFill>
                <a:latin typeface="黑体" pitchFamily="18" charset="0"/>
                <a:cs typeface="黑体" pitchFamily="18" charset="0"/>
              </a:rPr>
              <a:t>近期去过高风险地区或与确诊、疑似病例有接触史的，应主动进行新冠病毒核酸检测。</a:t>
            </a:r>
          </a:p>
          <a:p>
            <a:pPr>
              <a:lnSpc>
                <a:spcPts val="2328"/>
              </a:lnSpc>
            </a:pPr>
            <a:endParaRPr lang="en-US" altLang="zh-CN" sz="2000" dirty="0" smtClean="0">
              <a:solidFill>
                <a:srgbClr val="000000"/>
              </a:solidFill>
              <a:latin typeface="黑体" pitchFamily="18" charset="0"/>
              <a:cs typeface="黑体" pitchFamily="18" charset="0"/>
            </a:endParaRPr>
          </a:p>
          <a:p>
            <a:pPr>
              <a:lnSpc>
                <a:spcPts val="2328"/>
              </a:lnSpc>
            </a:pPr>
            <a:endParaRPr lang="en-US" altLang="zh-CN" sz="2000" dirty="0" smtClean="0">
              <a:solidFill>
                <a:srgbClr val="000000"/>
              </a:solidFill>
              <a:latin typeface="黑体" pitchFamily="18" charset="0"/>
              <a:cs typeface="黑体" pitchFamily="18" charset="0"/>
            </a:endParaRPr>
          </a:p>
          <a:p>
            <a:pPr>
              <a:lnSpc>
                <a:spcPts val="2328"/>
              </a:lnSpc>
            </a:pPr>
            <a:endParaRPr lang="en-US" altLang="zh-CN" sz="2000" dirty="0" smtClean="0">
              <a:solidFill>
                <a:srgbClr val="000000"/>
              </a:solidFill>
              <a:latin typeface="黑体" pitchFamily="18" charset="0"/>
              <a:cs typeface="黑体" pitchFamily="18" charset="0"/>
            </a:endParaRPr>
          </a:p>
          <a:p>
            <a:pPr>
              <a:lnSpc>
                <a:spcPts val="2328"/>
              </a:lnSpc>
            </a:pPr>
            <a:endParaRPr lang="en-US" altLang="zh-CN" sz="2000" dirty="0" smtClean="0">
              <a:solidFill>
                <a:srgbClr val="000000"/>
              </a:solidFill>
              <a:latin typeface="黑体" pitchFamily="18" charset="0"/>
              <a:cs typeface="黑体" pitchFamily="18" charset="0"/>
            </a:endParaRPr>
          </a:p>
          <a:p>
            <a:pPr>
              <a:lnSpc>
                <a:spcPts val="2328"/>
              </a:lnSpc>
            </a:pPr>
            <a:endParaRPr lang="en-US" altLang="zh-CN" sz="2000" dirty="0" smtClean="0">
              <a:solidFill>
                <a:srgbClr val="000000"/>
              </a:solidFill>
              <a:latin typeface="黑体" pitchFamily="18" charset="0"/>
              <a:cs typeface="黑体" pitchFamily="18" charset="0"/>
            </a:endParaRPr>
          </a:p>
          <a:p>
            <a:pPr>
              <a:lnSpc>
                <a:spcPts val="2704"/>
              </a:lnSpc>
            </a:pPr>
            <a:endParaRPr lang="en-US" altLang="zh-CN" sz="2000" dirty="0" smtClean="0">
              <a:solidFill>
                <a:srgbClr val="000000"/>
              </a:solidFill>
              <a:latin typeface="微软雅黑" pitchFamily="18" charset="0"/>
              <a:cs typeface="微软雅黑" pitchFamily="18" charset="0"/>
            </a:endParaRPr>
          </a:p>
          <a:p>
            <a:pPr>
              <a:lnSpc>
                <a:spcPts val="2478"/>
              </a:lnSpc>
              <a:tabLst>
                <a:tab pos="257518" algn="l"/>
              </a:tabLst>
            </a:pPr>
            <a:endParaRPr lang="en-US" altLang="zh-CN" sz="2000" dirty="0" smtClean="0">
              <a:solidFill>
                <a:srgbClr val="000000"/>
              </a:solidFill>
              <a:latin typeface="微软雅黑" pitchFamily="18" charset="0"/>
              <a:cs typeface="微软雅黑" pitchFamily="18" charset="0"/>
            </a:endParaRPr>
          </a:p>
          <a:p>
            <a:pPr>
              <a:lnSpc>
                <a:spcPct val="150000"/>
              </a:lnSpc>
            </a:pPr>
            <a:endParaRPr lang="en-US" altLang="zh-CN" sz="2000" dirty="0" smtClean="0">
              <a:solidFill>
                <a:srgbClr val="000000"/>
              </a:solidFill>
              <a:latin typeface="黑体" pitchFamily="18" charset="0"/>
              <a:cs typeface="黑体" pitchFamily="18" charset="0"/>
            </a:endParaRPr>
          </a:p>
          <a:p>
            <a:pPr>
              <a:lnSpc>
                <a:spcPts val="3004"/>
              </a:lnSpc>
            </a:pPr>
            <a:endParaRPr lang="en-US" altLang="zh-CN" sz="2000" dirty="0" smtClean="0">
              <a:solidFill>
                <a:srgbClr val="000000"/>
              </a:solidFill>
              <a:latin typeface="黑体" pitchFamily="18" charset="0"/>
              <a:cs typeface="黑体" pitchFamily="18" charset="0"/>
            </a:endParaRPr>
          </a:p>
          <a:p>
            <a:pPr>
              <a:lnSpc>
                <a:spcPts val="3004"/>
              </a:lnSpc>
            </a:pPr>
            <a:endParaRPr lang="en-US" altLang="zh-CN" sz="2000" dirty="0" smtClean="0">
              <a:solidFill>
                <a:srgbClr val="000000"/>
              </a:solidFill>
              <a:latin typeface="黑体" pitchFamily="18" charset="0"/>
              <a:cs typeface="黑体" pitchFamily="18" charset="0"/>
            </a:endParaRPr>
          </a:p>
          <a:p>
            <a:pPr>
              <a:lnSpc>
                <a:spcPts val="2103"/>
              </a:lnSpc>
            </a:pPr>
            <a:endParaRPr lang="en-US" altLang="zh-CN" sz="2000" dirty="0" smtClean="0">
              <a:solidFill>
                <a:srgbClr val="000000"/>
              </a:solidFill>
              <a:latin typeface="黑体" pitchFamily="18" charset="0"/>
              <a:cs typeface="黑体" pitchFamily="18" charset="0"/>
            </a:endParaRPr>
          </a:p>
          <a:p>
            <a:pPr>
              <a:lnSpc>
                <a:spcPts val="1953"/>
              </a:lnSpc>
            </a:pPr>
            <a:endParaRPr lang="en-US" altLang="zh-CN" sz="2000" dirty="0" smtClean="0">
              <a:solidFill>
                <a:srgbClr val="000000"/>
              </a:solidFill>
              <a:latin typeface="黑体" pitchFamily="18" charset="0"/>
              <a:cs typeface="黑体" pitchFamily="18" charset="0"/>
            </a:endParaRPr>
          </a:p>
          <a:p>
            <a:pPr>
              <a:lnSpc>
                <a:spcPts val="1953"/>
              </a:lnSpc>
            </a:pPr>
            <a:endParaRPr lang="en-US" altLang="zh-CN" sz="2000" dirty="0" smtClean="0">
              <a:solidFill>
                <a:srgbClr val="000000"/>
              </a:solidFill>
              <a:latin typeface="黑体" pitchFamily="18" charset="0"/>
              <a:cs typeface="黑体" pitchFamily="18" charset="0"/>
            </a:endParaRPr>
          </a:p>
          <a:p>
            <a:pPr>
              <a:lnSpc>
                <a:spcPts val="1953"/>
              </a:lnSpc>
            </a:pPr>
            <a:endParaRPr lang="en-US" altLang="zh-CN" sz="2000" dirty="0" smtClean="0">
              <a:solidFill>
                <a:srgbClr val="000000"/>
              </a:solidFill>
              <a:latin typeface="黑体" pitchFamily="18" charset="0"/>
              <a:cs typeface="黑体" pitchFamily="18" charset="0"/>
            </a:endParaRPr>
          </a:p>
          <a:p>
            <a:pPr>
              <a:lnSpc>
                <a:spcPts val="1953"/>
              </a:lnSpc>
            </a:pPr>
            <a:endParaRPr lang="en-US" altLang="zh-CN" sz="2000" dirty="0" smtClean="0">
              <a:solidFill>
                <a:srgbClr val="000000"/>
              </a:solidFill>
              <a:latin typeface="黑体" pitchFamily="18" charset="0"/>
              <a:cs typeface="黑体" pitchFamily="18" charset="0"/>
            </a:endParaRPr>
          </a:p>
          <a:p>
            <a:pPr>
              <a:lnSpc>
                <a:spcPts val="1953"/>
              </a:lnSpc>
            </a:pP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745635127"/>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5588" cy="5145088"/>
          </a:xfrm>
          <a:custGeom>
            <a:avLst/>
            <a:gdLst>
              <a:gd name="connsiteX0" fmla="*/ 0 w 12169775"/>
              <a:gd name="connsiteY0" fmla="*/ 6858000 h 6858000"/>
              <a:gd name="connsiteX1" fmla="*/ 12169775 w 12169775"/>
              <a:gd name="connsiteY1" fmla="*/ 6858000 h 6858000"/>
              <a:gd name="connsiteX2" fmla="*/ 12169775 w 12169775"/>
              <a:gd name="connsiteY2" fmla="*/ 0 h 6858000"/>
              <a:gd name="connsiteX3" fmla="*/ 0 w 12169775"/>
              <a:gd name="connsiteY3" fmla="*/ 0 h 6858000"/>
              <a:gd name="connsiteX4" fmla="*/ 0 w 1216977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169775" h="6858000">
                <a:moveTo>
                  <a:pt x="0" y="6858000"/>
                </a:moveTo>
                <a:lnTo>
                  <a:pt x="12169775" y="6858000"/>
                </a:lnTo>
                <a:lnTo>
                  <a:pt x="12169775"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671" tIns="34336" rIns="68671" bIns="34336"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32699" y="1975911"/>
            <a:ext cx="9145111" cy="1467303"/>
          </a:xfrm>
          <a:prstGeom prst="rect">
            <a:avLst/>
          </a:prstGeom>
          <a:solidFill>
            <a:schemeClr val="accent2"/>
          </a:solidFill>
        </p:spPr>
      </p:pic>
      <p:sp>
        <p:nvSpPr>
          <p:cNvPr id="2" name="TextBox 1"/>
          <p:cNvSpPr txBox="1"/>
          <p:nvPr/>
        </p:nvSpPr>
        <p:spPr>
          <a:xfrm>
            <a:off x="1937443" y="609788"/>
            <a:ext cx="5257850" cy="714345"/>
          </a:xfrm>
          <a:prstGeom prst="rect">
            <a:avLst/>
          </a:prstGeom>
          <a:noFill/>
        </p:spPr>
        <p:txBody>
          <a:bodyPr wrap="none" lIns="0" tIns="0" rIns="0" bIns="34336" rtlCol="0">
            <a:spAutoFit/>
          </a:bodyPr>
          <a:lstStyle/>
          <a:p>
            <a:pPr>
              <a:lnSpc>
                <a:spcPts val="5257"/>
              </a:lnSpc>
            </a:pPr>
            <a:r>
              <a:rPr lang="en-US" altLang="zh-CN" sz="4100" dirty="0" smtClean="0">
                <a:solidFill>
                  <a:srgbClr val="000000"/>
                </a:solidFill>
                <a:latin typeface="微软雅黑" pitchFamily="18" charset="0"/>
                <a:cs typeface="微软雅黑" pitchFamily="18" charset="0"/>
              </a:rPr>
              <a:t>科学防控，规范治疗！</a:t>
            </a:r>
          </a:p>
        </p:txBody>
      </p:sp>
      <p:sp>
        <p:nvSpPr>
          <p:cNvPr id="5" name="TextBox 1"/>
          <p:cNvSpPr txBox="1"/>
          <p:nvPr/>
        </p:nvSpPr>
        <p:spPr>
          <a:xfrm>
            <a:off x="3101817" y="2315290"/>
            <a:ext cx="3000821" cy="958001"/>
          </a:xfrm>
          <a:prstGeom prst="rect">
            <a:avLst/>
          </a:prstGeom>
          <a:noFill/>
        </p:spPr>
        <p:txBody>
          <a:bodyPr wrap="none" lIns="0" tIns="0" rIns="0" bIns="34336" rtlCol="0">
            <a:spAutoFit/>
          </a:bodyPr>
          <a:lstStyle/>
          <a:p>
            <a:pPr>
              <a:lnSpc>
                <a:spcPts val="7210"/>
              </a:lnSpc>
            </a:pPr>
            <a:r>
              <a:rPr lang="en-US" altLang="zh-CN" sz="7200" dirty="0" smtClean="0">
                <a:solidFill>
                  <a:srgbClr val="FFFFFF"/>
                </a:solidFill>
                <a:latin typeface="Times New Roman" pitchFamily="18" charset="0"/>
                <a:cs typeface="Times New Roman" pitchFamily="18" charset="0"/>
              </a:rPr>
              <a:t>谢</a:t>
            </a:r>
            <a:r>
              <a:rPr lang="en-US" altLang="zh-CN" sz="7200" dirty="0" smtClean="0">
                <a:latin typeface="Times New Roman" pitchFamily="18" charset="0"/>
                <a:cs typeface="Times New Roman" pitchFamily="18" charset="0"/>
              </a:rPr>
              <a:t> </a:t>
            </a:r>
            <a:r>
              <a:rPr lang="en-US" altLang="zh-CN" sz="7200" dirty="0" smtClean="0">
                <a:solidFill>
                  <a:srgbClr val="FFFFFF"/>
                </a:solidFill>
                <a:latin typeface="Times New Roman" pitchFamily="18" charset="0"/>
                <a:cs typeface="Times New Roman" pitchFamily="18" charset="0"/>
              </a:rPr>
              <a:t>谢！</a:t>
            </a:r>
          </a:p>
        </p:txBody>
      </p:sp>
      <p:pic>
        <p:nvPicPr>
          <p:cNvPr id="6" name="Picture 2" descr="\\Sy\e\我图PPT\00001PNG素材\企业文化\握手合作.png"/>
          <p:cNvPicPr>
            <a:picLocks noChangeAspect="1" noChangeArrowheads="1"/>
          </p:cNvPicPr>
          <p:nvPr/>
        </p:nvPicPr>
        <p:blipFill rotWithShape="1">
          <a:blip r:embed="rId3" cstate="screen">
            <a:extLst>
              <a:ext uri="{BEBA8EAE-BF5A-486C-A8C5-ECC9F3942E4B}">
                <a14:imgProps xmlns:a14="http://schemas.microsoft.com/office/drawing/2010/main" xmlns="">
                  <a14:imgLayer r:embed="rId4">
                    <a14:imgEffect>
                      <a14:brightnessContrast bright="3000" contrast="21000"/>
                    </a14:imgEffect>
                  </a14:imgLayer>
                </a14:imgProps>
              </a:ext>
              <a:ext uri="{28A0092B-C50C-407E-A947-70E740481C1C}">
                <a14:useLocalDpi xmlns:a14="http://schemas.microsoft.com/office/drawing/2010/main" xmlns=""/>
              </a:ext>
            </a:extLst>
          </a:blip>
          <a:srcRect/>
          <a:stretch/>
        </p:blipFill>
        <p:spPr bwMode="auto">
          <a:xfrm>
            <a:off x="4344194" y="2380540"/>
            <a:ext cx="4801394" cy="276454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31" y="268288"/>
            <a:ext cx="5616624" cy="504056"/>
          </a:xfrm>
        </p:spPr>
        <p:txBody>
          <a:bodyPr/>
          <a:lstStyle/>
          <a:p>
            <a:pPr algn="l"/>
            <a:r>
              <a:rPr lang="zh-CN" altLang="zh-CN" sz="2800" dirty="0"/>
              <a:t>三、病理改变</a:t>
            </a:r>
          </a:p>
        </p:txBody>
      </p:sp>
      <p:sp>
        <p:nvSpPr>
          <p:cNvPr id="3" name="内容占位符 2"/>
          <p:cNvSpPr>
            <a:spLocks noGrp="1"/>
          </p:cNvSpPr>
          <p:nvPr>
            <p:ph idx="1"/>
          </p:nvPr>
        </p:nvSpPr>
        <p:spPr>
          <a:xfrm>
            <a:off x="396330" y="988368"/>
            <a:ext cx="8381944" cy="3888432"/>
          </a:xfrm>
          <a:ln>
            <a:solidFill>
              <a:srgbClr val="C00000"/>
            </a:solidFill>
          </a:ln>
        </p:spPr>
        <p:txBody>
          <a:bodyPr/>
          <a:lstStyle/>
          <a:p>
            <a:pPr marL="306928">
              <a:lnSpc>
                <a:spcPts val="2600"/>
              </a:lnSpc>
            </a:pPr>
            <a:r>
              <a:rPr lang="en-US" altLang="zh-CN" sz="2000" dirty="0" smtClean="0">
                <a:latin typeface="+mn-ea"/>
                <a:cs typeface="STSong" charset="-122"/>
              </a:rPr>
              <a:t>  </a:t>
            </a:r>
            <a:r>
              <a:rPr lang="en-US" altLang="zh-CN" sz="1800" dirty="0" smtClean="0">
                <a:solidFill>
                  <a:srgbClr val="000000"/>
                </a:solidFill>
                <a:latin typeface="+mn-ea"/>
                <a:cs typeface="STSong" charset="-122"/>
              </a:rPr>
              <a:t>肺脏</a:t>
            </a:r>
          </a:p>
          <a:p>
            <a:pPr marL="306928">
              <a:lnSpc>
                <a:spcPts val="2600"/>
              </a:lnSpc>
              <a:buFont typeface="Wingdings" charset="2"/>
              <a:buChar char="ü"/>
              <a:tabLst/>
            </a:pPr>
            <a:r>
              <a:rPr lang="en-US" altLang="zh-CN" sz="1800" dirty="0" smtClean="0">
                <a:solidFill>
                  <a:srgbClr val="000000"/>
                </a:solidFill>
                <a:latin typeface="+mn-ea"/>
                <a:cs typeface="STSong" charset="-122"/>
              </a:rPr>
              <a:t>肺脏呈不同程度的实变</a:t>
            </a:r>
            <a:r>
              <a:rPr lang="en-US" altLang="zh-CN" sz="1800" dirty="0">
                <a:solidFill>
                  <a:srgbClr val="000000"/>
                </a:solidFill>
                <a:latin typeface="+mn-ea"/>
                <a:cs typeface="STSong" charset="-122"/>
              </a:rPr>
              <a:t>。</a:t>
            </a:r>
            <a:r>
              <a:rPr lang="en-US" altLang="zh-CN" sz="1800" u="sng" dirty="0">
                <a:solidFill>
                  <a:srgbClr val="000000"/>
                </a:solidFill>
                <a:latin typeface="+mn-ea"/>
                <a:cs typeface="STSong" charset="-122"/>
              </a:rPr>
              <a:t>实变区主要呈现弥漫性肺泡损伤和渗出性肺泡炎</a:t>
            </a:r>
            <a:r>
              <a:rPr lang="en-US" altLang="zh-CN" sz="1800" u="sng" dirty="0" smtClean="0">
                <a:solidFill>
                  <a:srgbClr val="000000"/>
                </a:solidFill>
                <a:latin typeface="+mn-ea"/>
                <a:cs typeface="STSong" charset="-122"/>
              </a:rPr>
              <a:t>；</a:t>
            </a:r>
            <a:endParaRPr lang="en-US" altLang="zh-CN" sz="1800" dirty="0">
              <a:latin typeface="+mn-ea"/>
              <a:cs typeface="STSong" charset="-122"/>
            </a:endParaRPr>
          </a:p>
          <a:p>
            <a:pPr marL="306928">
              <a:lnSpc>
                <a:spcPts val="2600"/>
              </a:lnSpc>
              <a:buFont typeface="Wingdings" charset="2"/>
              <a:buChar char="ü"/>
              <a:tabLst/>
            </a:pPr>
            <a:r>
              <a:rPr lang="en-US" altLang="zh-CN" sz="1800" dirty="0">
                <a:solidFill>
                  <a:srgbClr val="000000"/>
                </a:solidFill>
                <a:latin typeface="+mn-ea"/>
                <a:cs typeface="STSong" charset="-122"/>
              </a:rPr>
              <a:t>肺泡腔内见浆液、纤维蛋白性渗出物及透明膜形成</a:t>
            </a:r>
            <a:r>
              <a:rPr lang="en-US" altLang="zh-CN" sz="1800" dirty="0" smtClean="0">
                <a:solidFill>
                  <a:srgbClr val="000000"/>
                </a:solidFill>
                <a:latin typeface="+mn-ea"/>
                <a:cs typeface="STSong" charset="-122"/>
              </a:rPr>
              <a:t>；</a:t>
            </a:r>
            <a:endParaRPr lang="en-US" altLang="zh-CN" sz="1800" dirty="0">
              <a:latin typeface="+mn-ea"/>
              <a:cs typeface="STSong" charset="-122"/>
            </a:endParaRPr>
          </a:p>
          <a:p>
            <a:pPr marL="306928">
              <a:lnSpc>
                <a:spcPts val="2600"/>
              </a:lnSpc>
              <a:buFont typeface="Wingdings" charset="2"/>
              <a:buChar char="ü"/>
              <a:tabLst/>
            </a:pPr>
            <a:r>
              <a:rPr lang="en-US" altLang="zh-CN" sz="1800" dirty="0">
                <a:solidFill>
                  <a:srgbClr val="000000"/>
                </a:solidFill>
                <a:latin typeface="+mn-ea"/>
                <a:cs typeface="STSong" charset="-122"/>
              </a:rPr>
              <a:t>小支气管和细支气管易见黏液栓形成</a:t>
            </a:r>
            <a:r>
              <a:rPr lang="en-US" altLang="zh-CN" sz="1800" dirty="0" smtClean="0">
                <a:solidFill>
                  <a:srgbClr val="000000"/>
                </a:solidFill>
                <a:latin typeface="+mn-ea"/>
                <a:cs typeface="STSong" charset="-122"/>
              </a:rPr>
              <a:t>；</a:t>
            </a:r>
            <a:endParaRPr lang="en-US" altLang="zh-CN" sz="1800" dirty="0">
              <a:latin typeface="+mn-ea"/>
              <a:cs typeface="STSong" charset="-122"/>
            </a:endParaRPr>
          </a:p>
          <a:p>
            <a:pPr marL="306928">
              <a:lnSpc>
                <a:spcPts val="2600"/>
              </a:lnSpc>
              <a:buFont typeface="Wingdings" charset="2"/>
              <a:buChar char="ü"/>
              <a:tabLst/>
            </a:pPr>
            <a:r>
              <a:rPr lang="en-US" altLang="zh-CN" sz="1800" dirty="0">
                <a:solidFill>
                  <a:srgbClr val="000000"/>
                </a:solidFill>
                <a:latin typeface="+mn-ea"/>
                <a:cs typeface="STSong" charset="-122"/>
              </a:rPr>
              <a:t>病程较长的病例，可见肺泡腔渗出物机化（肉质变）和肺间质纤维化</a:t>
            </a:r>
            <a:r>
              <a:rPr lang="en-US" altLang="zh-CN" sz="1800" dirty="0" smtClean="0">
                <a:solidFill>
                  <a:srgbClr val="000000"/>
                </a:solidFill>
                <a:latin typeface="+mn-ea"/>
                <a:cs typeface="STSong" charset="-122"/>
              </a:rPr>
              <a:t>。</a:t>
            </a:r>
          </a:p>
          <a:p>
            <a:pPr marL="306928">
              <a:lnSpc>
                <a:spcPts val="2600"/>
              </a:lnSpc>
              <a:tabLst>
                <a:tab pos="342900" algn="l"/>
              </a:tabLst>
            </a:pPr>
            <a:r>
              <a:rPr lang="en-US" altLang="zh-CN" sz="1800" dirty="0">
                <a:solidFill>
                  <a:srgbClr val="000000"/>
                </a:solidFill>
                <a:latin typeface="+mn-ea"/>
                <a:cs typeface="STSong" charset="-122"/>
              </a:rPr>
              <a:t>心血管、肝、脾、肾及脑组织可见病变。</a:t>
            </a:r>
          </a:p>
          <a:p>
            <a:pPr marL="306928">
              <a:lnSpc>
                <a:spcPts val="2600"/>
              </a:lnSpc>
              <a:tabLst>
                <a:tab pos="342900" algn="l"/>
              </a:tabLst>
            </a:pPr>
            <a:r>
              <a:rPr lang="en-US" altLang="zh-CN" sz="1800" dirty="0" smtClean="0">
                <a:solidFill>
                  <a:srgbClr val="000000"/>
                </a:solidFill>
                <a:latin typeface="+mn-ea"/>
                <a:cs typeface="STSong" charset="-122"/>
              </a:rPr>
              <a:t>全身主要部位小血管可见内皮细胞脱落</a:t>
            </a:r>
            <a:r>
              <a:rPr lang="en-US" altLang="zh-CN" sz="1800" dirty="0">
                <a:solidFill>
                  <a:srgbClr val="000000"/>
                </a:solidFill>
                <a:latin typeface="+mn-ea"/>
                <a:cs typeface="STSong" charset="-122"/>
              </a:rPr>
              <a:t>、内膜或全层炎症；</a:t>
            </a:r>
            <a:r>
              <a:rPr lang="en-US" altLang="zh-CN" sz="1800" dirty="0" smtClean="0">
                <a:solidFill>
                  <a:srgbClr val="000000"/>
                </a:solidFill>
                <a:latin typeface="+mn-ea"/>
                <a:cs typeface="STSong" charset="-122"/>
              </a:rPr>
              <a:t>可见血管内混合血栓形成</a:t>
            </a:r>
            <a:r>
              <a:rPr lang="en-US" altLang="zh-CN" sz="1800" dirty="0">
                <a:solidFill>
                  <a:srgbClr val="000000"/>
                </a:solidFill>
                <a:latin typeface="+mn-ea"/>
                <a:cs typeface="STSong" charset="-122"/>
              </a:rPr>
              <a:t>、栓塞及相应部位的梗死。</a:t>
            </a:r>
            <a:r>
              <a:rPr lang="en-US" altLang="zh-CN" sz="1800" dirty="0" smtClean="0">
                <a:solidFill>
                  <a:srgbClr val="000000"/>
                </a:solidFill>
                <a:latin typeface="+mn-ea"/>
                <a:cs typeface="STSong" charset="-122"/>
              </a:rPr>
              <a:t>主要脏器微血管可见透明血栓形成。</a:t>
            </a:r>
            <a:endParaRPr lang="en-US" altLang="zh-CN" sz="1800" dirty="0">
              <a:latin typeface="+mn-ea"/>
              <a:cs typeface="STSong" charset="-122"/>
            </a:endParaRPr>
          </a:p>
          <a:p>
            <a:pPr marL="306928">
              <a:lnSpc>
                <a:spcPts val="2600"/>
              </a:lnSpc>
              <a:tabLst>
                <a:tab pos="342900" algn="l"/>
              </a:tabLst>
            </a:pPr>
            <a:r>
              <a:rPr lang="en-US" altLang="zh-CN" sz="1800" dirty="0" err="1" smtClean="0">
                <a:solidFill>
                  <a:srgbClr val="000000"/>
                </a:solidFill>
                <a:latin typeface="+mn-ea"/>
                <a:cs typeface="STSong" charset="-122"/>
              </a:rPr>
              <a:t>是一种以肺脏为主要靶器官的病毒病</a:t>
            </a:r>
            <a:r>
              <a:rPr lang="en-US" altLang="zh-CN" sz="1800" dirty="0">
                <a:solidFill>
                  <a:srgbClr val="7F7F7F"/>
                </a:solidFill>
                <a:latin typeface="+mn-ea"/>
                <a:cs typeface="STSong" charset="-122"/>
              </a:rPr>
              <a:t>。</a:t>
            </a:r>
          </a:p>
          <a:p>
            <a:pPr marL="306928">
              <a:tabLst/>
            </a:pPr>
            <a:endParaRPr lang="en-US" altLang="zh-CN" sz="2000" dirty="0">
              <a:solidFill>
                <a:srgbClr val="000000"/>
              </a:solidFill>
              <a:latin typeface="黑体" pitchFamily="18" charset="0"/>
              <a:cs typeface="黑体" pitchFamily="18" charset="0"/>
            </a:endParaRPr>
          </a:p>
        </p:txBody>
      </p:sp>
    </p:spTree>
    <p:extLst>
      <p:ext uri="{BB962C8B-B14F-4D97-AF65-F5344CB8AC3E}">
        <p14:creationId xmlns:p14="http://schemas.microsoft.com/office/powerpoint/2010/main" xmlns="" val="2040797292"/>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31" y="268288"/>
            <a:ext cx="5616624" cy="504056"/>
          </a:xfrm>
        </p:spPr>
        <p:txBody>
          <a:bodyPr/>
          <a:lstStyle/>
          <a:p>
            <a:pPr algn="l"/>
            <a:r>
              <a:rPr lang="zh-CN" altLang="zh-CN" sz="2800" dirty="0"/>
              <a:t>四、临床特点</a:t>
            </a:r>
          </a:p>
        </p:txBody>
      </p:sp>
      <p:sp>
        <p:nvSpPr>
          <p:cNvPr id="3" name="内容占位符 2"/>
          <p:cNvSpPr>
            <a:spLocks noGrp="1"/>
          </p:cNvSpPr>
          <p:nvPr>
            <p:ph idx="1"/>
          </p:nvPr>
        </p:nvSpPr>
        <p:spPr>
          <a:xfrm>
            <a:off x="396330" y="988368"/>
            <a:ext cx="8381944" cy="3888432"/>
          </a:xfrm>
          <a:ln>
            <a:solidFill>
              <a:srgbClr val="C00000"/>
            </a:solidFill>
          </a:ln>
        </p:spPr>
        <p:txBody>
          <a:bodyPr/>
          <a:lstStyle/>
          <a:p>
            <a:pPr marL="0" indent="0">
              <a:buNone/>
            </a:pPr>
            <a:r>
              <a:rPr lang="zh-CN" altLang="zh-CN" sz="1800" dirty="0">
                <a:latin typeface="+mn-ea"/>
              </a:rPr>
              <a:t>（一）临床表现。</a:t>
            </a:r>
          </a:p>
          <a:p>
            <a:r>
              <a:rPr lang="zh-CN" altLang="zh-CN" sz="1800" dirty="0">
                <a:latin typeface="+mn-ea"/>
              </a:rPr>
              <a:t>潜伏期</a:t>
            </a:r>
            <a:r>
              <a:rPr lang="en-US" altLang="zh-CN" sz="1800" dirty="0">
                <a:latin typeface="+mn-ea"/>
              </a:rPr>
              <a:t> 1</a:t>
            </a:r>
            <a:r>
              <a:rPr lang="zh-CN" altLang="zh-CN" sz="1800" dirty="0">
                <a:latin typeface="+mn-ea"/>
              </a:rPr>
              <a:t>～</a:t>
            </a:r>
            <a:r>
              <a:rPr lang="en-US" altLang="zh-CN" sz="1800" dirty="0">
                <a:latin typeface="+mn-ea"/>
              </a:rPr>
              <a:t>14 </a:t>
            </a:r>
            <a:r>
              <a:rPr lang="zh-CN" altLang="zh-CN" sz="1800" dirty="0">
                <a:latin typeface="+mn-ea"/>
              </a:rPr>
              <a:t>天，多为</a:t>
            </a:r>
            <a:r>
              <a:rPr lang="en-US" altLang="zh-CN" sz="1800" dirty="0">
                <a:latin typeface="+mn-ea"/>
              </a:rPr>
              <a:t> 3</a:t>
            </a:r>
            <a:r>
              <a:rPr lang="zh-CN" altLang="zh-CN" sz="1800" dirty="0">
                <a:latin typeface="+mn-ea"/>
              </a:rPr>
              <a:t>～</a:t>
            </a:r>
            <a:r>
              <a:rPr lang="en-US" altLang="zh-CN" sz="1800" dirty="0">
                <a:latin typeface="+mn-ea"/>
              </a:rPr>
              <a:t>7 </a:t>
            </a:r>
            <a:r>
              <a:rPr lang="zh-CN" altLang="zh-CN" sz="1800" dirty="0">
                <a:latin typeface="+mn-ea"/>
              </a:rPr>
              <a:t>天。</a:t>
            </a:r>
          </a:p>
          <a:p>
            <a:pPr>
              <a:tabLst/>
            </a:pPr>
            <a:r>
              <a:rPr lang="en-US" altLang="zh-CN" sz="1800" dirty="0">
                <a:solidFill>
                  <a:srgbClr val="000000"/>
                </a:solidFill>
                <a:latin typeface="+mn-ea"/>
                <a:cs typeface="黑体" pitchFamily="18" charset="0"/>
              </a:rPr>
              <a:t>以发热、干咳、乏力为主要表现</a:t>
            </a:r>
            <a:r>
              <a:rPr lang="en-US" altLang="zh-CN" sz="1800" dirty="0" smtClean="0">
                <a:solidFill>
                  <a:srgbClr val="000000"/>
                </a:solidFill>
                <a:latin typeface="+mn-ea"/>
                <a:cs typeface="黑体" pitchFamily="18" charset="0"/>
              </a:rPr>
              <a:t>。</a:t>
            </a:r>
            <a:endParaRPr lang="en-US" altLang="zh-CN" sz="1800" dirty="0">
              <a:latin typeface="+mn-ea"/>
            </a:endParaRPr>
          </a:p>
          <a:p>
            <a:pPr>
              <a:tabLst/>
            </a:pPr>
            <a:r>
              <a:rPr lang="en-US" altLang="zh-CN" sz="1800" dirty="0">
                <a:solidFill>
                  <a:srgbClr val="000000"/>
                </a:solidFill>
                <a:latin typeface="+mn-ea"/>
                <a:cs typeface="黑体" pitchFamily="18" charset="0"/>
              </a:rPr>
              <a:t>部分患者以嗅觉、味觉减退或丧失等为首发症状</a:t>
            </a:r>
            <a:r>
              <a:rPr lang="en-US" altLang="zh-CN" sz="1800" dirty="0" smtClean="0">
                <a:solidFill>
                  <a:srgbClr val="000000"/>
                </a:solidFill>
                <a:latin typeface="+mn-ea"/>
                <a:cs typeface="黑体" pitchFamily="18" charset="0"/>
              </a:rPr>
              <a:t>。</a:t>
            </a:r>
            <a:endParaRPr lang="en-US" altLang="zh-CN" sz="1800" dirty="0">
              <a:latin typeface="+mn-ea"/>
            </a:endParaRPr>
          </a:p>
          <a:p>
            <a:pPr>
              <a:lnSpc>
                <a:spcPts val="2600"/>
              </a:lnSpc>
              <a:tabLst/>
            </a:pPr>
            <a:r>
              <a:rPr lang="en-US" altLang="zh-CN" sz="1800" dirty="0">
                <a:solidFill>
                  <a:srgbClr val="000000"/>
                </a:solidFill>
                <a:latin typeface="+mn-ea"/>
                <a:cs typeface="黑体" pitchFamily="18" charset="0"/>
              </a:rPr>
              <a:t>少数病例伴有鼻塞、流涕、咽痛和腹泻等症状</a:t>
            </a:r>
            <a:r>
              <a:rPr lang="en-US" altLang="zh-CN" sz="1800" dirty="0" smtClean="0">
                <a:solidFill>
                  <a:srgbClr val="000000"/>
                </a:solidFill>
                <a:latin typeface="+mn-ea"/>
                <a:cs typeface="黑体" pitchFamily="18" charset="0"/>
              </a:rPr>
              <a:t>。</a:t>
            </a:r>
            <a:endParaRPr lang="en-US" altLang="zh-CN" sz="1800" dirty="0">
              <a:latin typeface="+mn-ea"/>
            </a:endParaRPr>
          </a:p>
          <a:p>
            <a:pPr>
              <a:tabLst/>
            </a:pPr>
            <a:r>
              <a:rPr lang="en-US" altLang="zh-CN" sz="1800" dirty="0">
                <a:solidFill>
                  <a:srgbClr val="000000"/>
                </a:solidFill>
                <a:latin typeface="+mn-ea"/>
                <a:cs typeface="黑体" pitchFamily="18" charset="0"/>
              </a:rPr>
              <a:t>重症患者多在一周后出现呼吸困难和/或低氧血症</a:t>
            </a:r>
            <a:r>
              <a:rPr lang="en-US" altLang="zh-CN" sz="1800" dirty="0">
                <a:latin typeface="+mn-ea"/>
                <a:cs typeface="Times New Roman" pitchFamily="18" charset="0"/>
              </a:rPr>
              <a:t>  </a:t>
            </a:r>
            <a:r>
              <a:rPr lang="en-US" altLang="zh-CN" sz="1800" dirty="0" smtClean="0">
                <a:solidFill>
                  <a:srgbClr val="000000"/>
                </a:solidFill>
                <a:latin typeface="+mn-ea"/>
                <a:cs typeface="黑体" pitchFamily="18" charset="0"/>
              </a:rPr>
              <a:t>。</a:t>
            </a:r>
            <a:endParaRPr lang="en-US" altLang="zh-CN" sz="1800" dirty="0">
              <a:latin typeface="+mn-ea"/>
            </a:endParaRPr>
          </a:p>
          <a:p>
            <a:pPr>
              <a:tabLst/>
            </a:pPr>
            <a:r>
              <a:rPr lang="en-US" altLang="zh-CN" sz="1800" dirty="0">
                <a:solidFill>
                  <a:srgbClr val="000000"/>
                </a:solidFill>
                <a:latin typeface="+mn-ea"/>
                <a:cs typeface="黑体" pitchFamily="18" charset="0"/>
              </a:rPr>
              <a:t>部分重症患者病程中可为中低热，甚至无明显发热</a:t>
            </a:r>
            <a:r>
              <a:rPr lang="en-US" altLang="zh-CN" sz="1800" dirty="0" smtClean="0">
                <a:solidFill>
                  <a:srgbClr val="000000"/>
                </a:solidFill>
                <a:latin typeface="+mn-ea"/>
                <a:cs typeface="黑体" pitchFamily="18" charset="0"/>
              </a:rPr>
              <a:t>。</a:t>
            </a:r>
            <a:endParaRPr lang="en-US" altLang="zh-CN" sz="1800" dirty="0">
              <a:latin typeface="+mn-ea"/>
            </a:endParaRPr>
          </a:p>
          <a:p>
            <a:pPr>
              <a:tabLst/>
            </a:pPr>
            <a:r>
              <a:rPr lang="en-US" altLang="zh-CN" sz="1800" dirty="0">
                <a:solidFill>
                  <a:srgbClr val="000000"/>
                </a:solidFill>
                <a:latin typeface="+mn-ea"/>
                <a:cs typeface="黑体" pitchFamily="18" charset="0"/>
              </a:rPr>
              <a:t>严重者快速进展为急性呼吸窘迫综合征、脓毒症休克、</a:t>
            </a:r>
            <a:r>
              <a:rPr lang="en-US" altLang="zh-CN" sz="1800" dirty="0" smtClean="0">
                <a:solidFill>
                  <a:srgbClr val="000000"/>
                </a:solidFill>
                <a:latin typeface="+mn-ea"/>
                <a:cs typeface="黑体" pitchFamily="18" charset="0"/>
              </a:rPr>
              <a:t>难以纠正的代谢性酸中毒和出凝血功能障碍。</a:t>
            </a:r>
            <a:endParaRPr lang="en-US" altLang="zh-CN" sz="1800" dirty="0">
              <a:latin typeface="+mn-ea"/>
            </a:endParaRPr>
          </a:p>
          <a:p>
            <a:pPr>
              <a:tabLst/>
            </a:pPr>
            <a:r>
              <a:rPr lang="en-US" altLang="zh-CN" sz="1800" u="sng" dirty="0">
                <a:solidFill>
                  <a:srgbClr val="000000"/>
                </a:solidFill>
                <a:latin typeface="+mn-ea"/>
                <a:cs typeface="黑体" pitchFamily="18" charset="0"/>
              </a:rPr>
              <a:t>极少数患者还可有中枢神经系统受累及肢端缺血性坏死等表现。</a:t>
            </a:r>
          </a:p>
          <a:p>
            <a:endParaRPr kumimoji="1" lang="zh-CN" altLang="en-US" sz="2000" dirty="0"/>
          </a:p>
        </p:txBody>
      </p:sp>
    </p:spTree>
    <p:extLst>
      <p:ext uri="{BB962C8B-B14F-4D97-AF65-F5344CB8AC3E}">
        <p14:creationId xmlns:p14="http://schemas.microsoft.com/office/powerpoint/2010/main" xmlns="" val="71276760"/>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6330" y="556320"/>
            <a:ext cx="8424936" cy="4248472"/>
          </a:xfrm>
          <a:ln>
            <a:solidFill>
              <a:srgbClr val="C00000"/>
            </a:solidFill>
          </a:ln>
        </p:spPr>
        <p:txBody>
          <a:bodyPr/>
          <a:lstStyle/>
          <a:p>
            <a:pPr>
              <a:lnSpc>
                <a:spcPct val="150000"/>
              </a:lnSpc>
              <a:tabLst/>
            </a:pPr>
            <a:r>
              <a:rPr lang="en-US" altLang="zh-CN" sz="1800" dirty="0" err="1">
                <a:solidFill>
                  <a:srgbClr val="000000"/>
                </a:solidFill>
                <a:latin typeface="+mn-ea"/>
                <a:cs typeface="黑体" pitchFamily="18" charset="0"/>
              </a:rPr>
              <a:t>轻型患者可表现为低热、轻微乏力、嗅觉、味觉障碍等，无肺炎表现</a:t>
            </a:r>
            <a:r>
              <a:rPr lang="en-US" altLang="zh-CN" sz="1800" dirty="0" smtClean="0">
                <a:solidFill>
                  <a:srgbClr val="000000"/>
                </a:solidFill>
                <a:latin typeface="+mn-ea"/>
                <a:cs typeface="黑体" pitchFamily="18" charset="0"/>
              </a:rPr>
              <a:t>。</a:t>
            </a:r>
          </a:p>
          <a:p>
            <a:pPr>
              <a:lnSpc>
                <a:spcPct val="150000"/>
              </a:lnSpc>
            </a:pPr>
            <a:r>
              <a:rPr lang="zh-CN" altLang="zh-CN" sz="1800" dirty="0" smtClean="0"/>
              <a:t>多数患者预后良好，少数患者病情危重，多见于老年人、有慢性基础疾病者、</a:t>
            </a:r>
            <a:r>
              <a:rPr lang="zh-CN" altLang="zh-CN" sz="1800" u="sng" dirty="0" smtClean="0"/>
              <a:t>晚期妊娠和围产期女性、肥胖人群。</a:t>
            </a:r>
            <a:endParaRPr lang="en-US" altLang="zh-CN" sz="1800" u="sng" dirty="0">
              <a:latin typeface="+mn-ea"/>
            </a:endParaRPr>
          </a:p>
          <a:p>
            <a:pPr>
              <a:lnSpc>
                <a:spcPct val="150000"/>
              </a:lnSpc>
            </a:pPr>
            <a:r>
              <a:rPr lang="en-US" altLang="zh-CN" sz="1800" dirty="0" err="1" smtClean="0">
                <a:solidFill>
                  <a:srgbClr val="000000"/>
                </a:solidFill>
                <a:latin typeface="+mn-ea"/>
                <a:cs typeface="黑体" pitchFamily="18" charset="0"/>
              </a:rPr>
              <a:t>儿童病例症状相对较轻</a:t>
            </a:r>
            <a:r>
              <a:rPr lang="en-US" altLang="zh-CN" sz="1800" dirty="0" err="1">
                <a:solidFill>
                  <a:srgbClr val="000000"/>
                </a:solidFill>
                <a:latin typeface="+mn-ea"/>
                <a:cs typeface="黑体" pitchFamily="18" charset="0"/>
              </a:rPr>
              <a:t>，</a:t>
            </a:r>
            <a:r>
              <a:rPr lang="en-US" altLang="zh-CN" sz="1800" u="sng" dirty="0" err="1">
                <a:solidFill>
                  <a:srgbClr val="000000"/>
                </a:solidFill>
                <a:latin typeface="+mn-ea"/>
                <a:cs typeface="黑体" pitchFamily="18" charset="0"/>
              </a:rPr>
              <a:t>部分儿童及新生儿病例症状可不典型，表现为呕吐</a:t>
            </a:r>
            <a:r>
              <a:rPr lang="en-US" altLang="zh-CN" sz="1800" u="sng" dirty="0" err="1" smtClean="0">
                <a:solidFill>
                  <a:srgbClr val="000000"/>
                </a:solidFill>
                <a:latin typeface="+mn-ea"/>
                <a:cs typeface="黑体" pitchFamily="18" charset="0"/>
              </a:rPr>
              <a:t>、</a:t>
            </a:r>
            <a:r>
              <a:rPr lang="en-US" altLang="zh-CN" sz="1800" u="sng" dirty="0" err="1">
                <a:solidFill>
                  <a:srgbClr val="000000"/>
                </a:solidFill>
                <a:latin typeface="+mn-ea"/>
                <a:cs typeface="黑体" pitchFamily="18" charset="0"/>
              </a:rPr>
              <a:t>腹泻等消化道症状或仅表现为反应差、呼吸急促</a:t>
            </a:r>
            <a:r>
              <a:rPr lang="en-US" altLang="zh-CN" sz="1800" u="sng" dirty="0">
                <a:solidFill>
                  <a:srgbClr val="000000"/>
                </a:solidFill>
                <a:latin typeface="+mn-ea"/>
                <a:cs typeface="黑体" pitchFamily="18" charset="0"/>
              </a:rPr>
              <a:t>。</a:t>
            </a:r>
          </a:p>
          <a:p>
            <a:pPr>
              <a:lnSpc>
                <a:spcPct val="150000"/>
              </a:lnSpc>
              <a:tabLst>
                <a:tab pos="292100" algn="l"/>
              </a:tabLst>
            </a:pPr>
            <a:r>
              <a:rPr lang="en-US" altLang="zh-CN" sz="1800" u="sng" dirty="0">
                <a:solidFill>
                  <a:srgbClr val="000000"/>
                </a:solidFill>
                <a:latin typeface="+mn-ea"/>
                <a:cs typeface="黑体" pitchFamily="18" charset="0"/>
              </a:rPr>
              <a:t>极少数儿童可有多系统炎症综合征，出现类似川崎病或不典型川崎病</a:t>
            </a:r>
            <a:r>
              <a:rPr lang="zh-CN" altLang="en-US" sz="1800" u="sng" dirty="0">
                <a:solidFill>
                  <a:srgbClr val="000000"/>
                </a:solidFill>
                <a:latin typeface="+mn-ea"/>
                <a:cs typeface="黑体" pitchFamily="18" charset="0"/>
              </a:rPr>
              <a:t>、</a:t>
            </a:r>
            <a:r>
              <a:rPr lang="en-US" altLang="zh-CN" sz="1800" u="sng" dirty="0" smtClean="0">
                <a:solidFill>
                  <a:srgbClr val="000000"/>
                </a:solidFill>
                <a:latin typeface="+mn-ea"/>
                <a:cs typeface="黑体" pitchFamily="18" charset="0"/>
              </a:rPr>
              <a:t>中毒性</a:t>
            </a:r>
            <a:endParaRPr lang="en-US" altLang="zh-CN" sz="1800" u="sng" dirty="0" smtClean="0">
              <a:latin typeface="+mn-ea"/>
            </a:endParaRPr>
          </a:p>
          <a:p>
            <a:pPr>
              <a:lnSpc>
                <a:spcPct val="150000"/>
              </a:lnSpc>
              <a:tabLst>
                <a:tab pos="292100" algn="l"/>
              </a:tabLst>
            </a:pPr>
            <a:r>
              <a:rPr lang="en-US" altLang="zh-CN" sz="1800" u="sng" dirty="0" smtClean="0">
                <a:solidFill>
                  <a:srgbClr val="000000"/>
                </a:solidFill>
                <a:latin typeface="+mn-ea"/>
                <a:cs typeface="黑体" pitchFamily="18" charset="0"/>
              </a:rPr>
              <a:t>休克综合征或巨噬细胞活化综合征等</a:t>
            </a:r>
            <a:r>
              <a:rPr lang="en-US" altLang="zh-CN" sz="1800" u="sng" dirty="0">
                <a:solidFill>
                  <a:srgbClr val="000000"/>
                </a:solidFill>
                <a:latin typeface="+mn-ea"/>
                <a:cs typeface="黑体" pitchFamily="18" charset="0"/>
              </a:rPr>
              <a:t>，多发生于恢复期</a:t>
            </a:r>
            <a:r>
              <a:rPr lang="en-US" altLang="zh-CN" sz="1800" u="sng" dirty="0">
                <a:solidFill>
                  <a:srgbClr val="7F7F7F"/>
                </a:solidFill>
                <a:latin typeface="+mn-ea"/>
                <a:cs typeface="黑体" pitchFamily="18" charset="0"/>
              </a:rPr>
              <a:t>（感染后免疫反应</a:t>
            </a:r>
            <a:r>
              <a:rPr lang="en-US" altLang="zh-CN" sz="1800" u="sng" dirty="0" smtClean="0">
                <a:solidFill>
                  <a:srgbClr val="7F7F7F"/>
                </a:solidFill>
                <a:latin typeface="+mn-ea"/>
                <a:cs typeface="黑体" pitchFamily="18" charset="0"/>
              </a:rPr>
              <a:t>）</a:t>
            </a:r>
            <a:endParaRPr lang="en-US" altLang="zh-CN" sz="1800" u="sng" dirty="0" smtClean="0">
              <a:solidFill>
                <a:srgbClr val="000000"/>
              </a:solidFill>
              <a:latin typeface="+mn-ea"/>
              <a:cs typeface="黑体" pitchFamily="18" charset="0"/>
            </a:endParaRPr>
          </a:p>
          <a:p>
            <a:pPr>
              <a:lnSpc>
                <a:spcPct val="150000"/>
              </a:lnSpc>
              <a:tabLst>
                <a:tab pos="292100" algn="l"/>
              </a:tabLst>
            </a:pPr>
            <a:r>
              <a:rPr lang="en-US" altLang="zh-CN" sz="1800" u="sng" dirty="0">
                <a:solidFill>
                  <a:srgbClr val="000000"/>
                </a:solidFill>
                <a:latin typeface="+mn-ea"/>
                <a:cs typeface="黑体" pitchFamily="18" charset="0"/>
              </a:rPr>
              <a:t>主要表现为发热伴皮疹、非化脓性结膜炎、黏膜炎症、低血压或休克、凝血障碍、</a:t>
            </a:r>
            <a:r>
              <a:rPr lang="en-US" altLang="zh-CN" sz="1800" u="sng" dirty="0" smtClean="0">
                <a:solidFill>
                  <a:srgbClr val="000000"/>
                </a:solidFill>
                <a:latin typeface="+mn-ea"/>
                <a:cs typeface="黑体" pitchFamily="18" charset="0"/>
              </a:rPr>
              <a:t>急性消化</a:t>
            </a:r>
            <a:r>
              <a:rPr lang="en-US" altLang="zh-CN" sz="1800" u="sng" dirty="0">
                <a:solidFill>
                  <a:srgbClr val="000000"/>
                </a:solidFill>
                <a:latin typeface="+mn-ea"/>
                <a:cs typeface="黑体" pitchFamily="18" charset="0"/>
              </a:rPr>
              <a:t>道症状等。一旦发生，病情可在短期内急剧恶化</a:t>
            </a:r>
            <a:r>
              <a:rPr lang="en-US" altLang="zh-CN" sz="1800" u="sng" dirty="0" smtClean="0">
                <a:solidFill>
                  <a:srgbClr val="000000"/>
                </a:solidFill>
                <a:latin typeface="+mn-ea"/>
                <a:cs typeface="黑体" pitchFamily="18" charset="0"/>
              </a:rPr>
              <a:t>。</a:t>
            </a:r>
            <a:endParaRPr lang="en-US" altLang="zh-CN" sz="1800" u="sng" dirty="0">
              <a:solidFill>
                <a:srgbClr val="000000"/>
              </a:solidFill>
              <a:latin typeface="+mn-ea"/>
              <a:cs typeface="黑体" pitchFamily="18" charset="0"/>
            </a:endParaRPr>
          </a:p>
        </p:txBody>
      </p:sp>
    </p:spTree>
    <p:extLst>
      <p:ext uri="{BB962C8B-B14F-4D97-AF65-F5344CB8AC3E}">
        <p14:creationId xmlns:p14="http://schemas.microsoft.com/office/powerpoint/2010/main" xmlns="" val="7691461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31" y="268288"/>
            <a:ext cx="5616624" cy="504056"/>
          </a:xfrm>
        </p:spPr>
        <p:txBody>
          <a:bodyPr/>
          <a:lstStyle/>
          <a:p>
            <a:pPr algn="l"/>
            <a:endParaRPr lang="zh-CN" altLang="zh-CN" sz="2800" dirty="0"/>
          </a:p>
        </p:txBody>
      </p:sp>
      <p:sp>
        <p:nvSpPr>
          <p:cNvPr id="3" name="内容占位符 2"/>
          <p:cNvSpPr>
            <a:spLocks noGrp="1"/>
          </p:cNvSpPr>
          <p:nvPr>
            <p:ph idx="1"/>
          </p:nvPr>
        </p:nvSpPr>
        <p:spPr>
          <a:xfrm>
            <a:off x="396330" y="988368"/>
            <a:ext cx="8381944" cy="3888432"/>
          </a:xfrm>
          <a:ln>
            <a:solidFill>
              <a:srgbClr val="C00000"/>
            </a:solidFill>
          </a:ln>
        </p:spPr>
        <p:txBody>
          <a:bodyPr/>
          <a:lstStyle/>
          <a:p>
            <a:pPr marL="0" indent="0">
              <a:lnSpc>
                <a:spcPct val="150000"/>
              </a:lnSpc>
              <a:buNone/>
              <a:tabLst/>
            </a:pPr>
            <a:r>
              <a:rPr lang="zh-CN" altLang="en-US" sz="2000" dirty="0" smtClean="0">
                <a:solidFill>
                  <a:srgbClr val="000000"/>
                </a:solidFill>
                <a:latin typeface="+mn-ea"/>
                <a:cs typeface="黑体" pitchFamily="18" charset="0"/>
              </a:rPr>
              <a:t>（二）实验室检查</a:t>
            </a:r>
            <a:endParaRPr lang="en-US" altLang="zh-CN" sz="2000" dirty="0" smtClean="0">
              <a:solidFill>
                <a:srgbClr val="000000"/>
              </a:solidFill>
              <a:latin typeface="+mn-ea"/>
              <a:cs typeface="黑体" pitchFamily="18" charset="0"/>
            </a:endParaRPr>
          </a:p>
          <a:p>
            <a:pPr marL="0" indent="0">
              <a:lnSpc>
                <a:spcPct val="150000"/>
              </a:lnSpc>
              <a:buNone/>
            </a:pPr>
            <a:r>
              <a:rPr lang="en-US" altLang="zh-CN" sz="1800" dirty="0">
                <a:latin typeface="+mn-ea"/>
              </a:rPr>
              <a:t>1</a:t>
            </a:r>
            <a:r>
              <a:rPr lang="zh-CN" altLang="zh-CN" sz="1800" dirty="0">
                <a:latin typeface="+mn-ea"/>
              </a:rPr>
              <a:t>．一般检查</a:t>
            </a:r>
          </a:p>
          <a:p>
            <a:pPr>
              <a:lnSpc>
                <a:spcPct val="150000"/>
              </a:lnSpc>
            </a:pPr>
            <a:r>
              <a:rPr lang="en-US" altLang="zh-CN" sz="1800" dirty="0">
                <a:solidFill>
                  <a:srgbClr val="000000"/>
                </a:solidFill>
                <a:latin typeface="+mn-ea"/>
                <a:cs typeface="黑体" pitchFamily="18" charset="0"/>
              </a:rPr>
              <a:t>发病早期外周血白细胞总数正常或减低，可见淋巴细胞计数减少；</a:t>
            </a:r>
          </a:p>
          <a:p>
            <a:pPr>
              <a:lnSpc>
                <a:spcPct val="150000"/>
              </a:lnSpc>
            </a:pPr>
            <a:r>
              <a:rPr lang="en-US" altLang="zh-CN" sz="1800" dirty="0">
                <a:solidFill>
                  <a:srgbClr val="000000"/>
                </a:solidFill>
                <a:latin typeface="+mn-ea"/>
                <a:cs typeface="黑体" pitchFamily="18" charset="0"/>
              </a:rPr>
              <a:t>部分患者可出现肝酶、乳酸脱氢酶、肌酶和肌红蛋白、肌钙蛋白、</a:t>
            </a:r>
            <a:r>
              <a:rPr lang="en-US" altLang="zh-CN" sz="1800" dirty="0" smtClean="0">
                <a:solidFill>
                  <a:srgbClr val="000000"/>
                </a:solidFill>
                <a:latin typeface="+mn-ea"/>
                <a:cs typeface="黑体" pitchFamily="18" charset="0"/>
              </a:rPr>
              <a:t>铁蛋白增</a:t>
            </a:r>
            <a:r>
              <a:rPr lang="en-US" altLang="zh-CN" sz="1800" dirty="0">
                <a:solidFill>
                  <a:srgbClr val="000000"/>
                </a:solidFill>
                <a:latin typeface="+mn-ea"/>
                <a:cs typeface="黑体" pitchFamily="18" charset="0"/>
              </a:rPr>
              <a:t>高</a:t>
            </a:r>
            <a:r>
              <a:rPr lang="en-US" altLang="zh-CN" sz="1800" dirty="0">
                <a:solidFill>
                  <a:srgbClr val="7F7F7F"/>
                </a:solidFill>
                <a:latin typeface="+mn-ea"/>
                <a:cs typeface="黑体" pitchFamily="18" charset="0"/>
              </a:rPr>
              <a:t>（多为一过性）</a:t>
            </a:r>
            <a:r>
              <a:rPr lang="en-US" altLang="zh-CN" sz="1800" dirty="0">
                <a:solidFill>
                  <a:srgbClr val="000000"/>
                </a:solidFill>
                <a:latin typeface="+mn-ea"/>
                <a:cs typeface="黑体" pitchFamily="18" charset="0"/>
              </a:rPr>
              <a:t>；</a:t>
            </a:r>
          </a:p>
          <a:p>
            <a:pPr>
              <a:lnSpc>
                <a:spcPct val="150000"/>
              </a:lnSpc>
              <a:tabLst/>
            </a:pPr>
            <a:r>
              <a:rPr lang="en-US" altLang="zh-CN" sz="1800" dirty="0" err="1">
                <a:solidFill>
                  <a:srgbClr val="000000"/>
                </a:solidFill>
                <a:latin typeface="+mn-ea"/>
                <a:cs typeface="黑体" pitchFamily="18" charset="0"/>
              </a:rPr>
              <a:t>多数患者C反应蛋白和血沉升高，降钙素原正常</a:t>
            </a:r>
            <a:r>
              <a:rPr lang="en-US" altLang="zh-CN" sz="1800" dirty="0" smtClean="0">
                <a:solidFill>
                  <a:srgbClr val="000000"/>
                </a:solidFill>
                <a:latin typeface="+mn-ea"/>
                <a:cs typeface="黑体" pitchFamily="18" charset="0"/>
              </a:rPr>
              <a:t>；</a:t>
            </a:r>
            <a:endParaRPr lang="en-US" altLang="zh-CN" sz="1800" dirty="0">
              <a:latin typeface="+mn-ea"/>
            </a:endParaRPr>
          </a:p>
          <a:p>
            <a:pPr>
              <a:lnSpc>
                <a:spcPct val="150000"/>
              </a:lnSpc>
            </a:pPr>
            <a:r>
              <a:rPr lang="en-US" altLang="zh-CN" sz="1800" dirty="0">
                <a:solidFill>
                  <a:srgbClr val="000000"/>
                </a:solidFill>
                <a:latin typeface="+mn-ea"/>
                <a:cs typeface="Times New Roman" pitchFamily="18" charset="0"/>
              </a:rPr>
              <a:t>–</a:t>
            </a:r>
            <a:r>
              <a:rPr lang="en-US" altLang="zh-CN" sz="1800" dirty="0">
                <a:latin typeface="+mn-ea"/>
                <a:cs typeface="Times New Roman" pitchFamily="18" charset="0"/>
              </a:rPr>
              <a:t> </a:t>
            </a:r>
            <a:r>
              <a:rPr lang="en-US" altLang="zh-CN" sz="1800" dirty="0" err="1">
                <a:solidFill>
                  <a:srgbClr val="000000"/>
                </a:solidFill>
                <a:latin typeface="+mn-ea"/>
                <a:cs typeface="黑体" pitchFamily="18" charset="0"/>
              </a:rPr>
              <a:t>重型、危重型患者可见D-二聚体升高，炎症因子升高</a:t>
            </a:r>
            <a:r>
              <a:rPr lang="en-US" altLang="zh-CN" sz="1800" dirty="0">
                <a:solidFill>
                  <a:srgbClr val="000000"/>
                </a:solidFill>
                <a:latin typeface="+mn-ea"/>
                <a:cs typeface="黑体" pitchFamily="18" charset="0"/>
              </a:rPr>
              <a:t>。</a:t>
            </a:r>
          </a:p>
          <a:p>
            <a:endParaRPr lang="en-US" altLang="zh-CN" sz="2000" dirty="0">
              <a:solidFill>
                <a:srgbClr val="000000"/>
              </a:solidFill>
              <a:latin typeface="黑体" pitchFamily="18" charset="0"/>
              <a:cs typeface="黑体" pitchFamily="18" charset="0"/>
            </a:endParaRPr>
          </a:p>
          <a:p>
            <a:pPr>
              <a:tabLst/>
            </a:pPr>
            <a:endParaRPr lang="en-US" altLang="zh-CN" sz="2000" dirty="0">
              <a:solidFill>
                <a:srgbClr val="000000"/>
              </a:solidFill>
              <a:latin typeface="+mn-ea"/>
              <a:cs typeface="黑体" pitchFamily="18" charset="0"/>
            </a:endParaRPr>
          </a:p>
        </p:txBody>
      </p:sp>
    </p:spTree>
    <p:extLst>
      <p:ext uri="{BB962C8B-B14F-4D97-AF65-F5344CB8AC3E}">
        <p14:creationId xmlns:p14="http://schemas.microsoft.com/office/powerpoint/2010/main" xmlns="" val="801911076"/>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4322" y="628328"/>
            <a:ext cx="8381944" cy="4032448"/>
          </a:xfrm>
          <a:ln>
            <a:solidFill>
              <a:srgbClr val="C00000"/>
            </a:solidFill>
          </a:ln>
        </p:spPr>
        <p:txBody>
          <a:bodyPr/>
          <a:lstStyle/>
          <a:p>
            <a:pPr marL="0" indent="0">
              <a:lnSpc>
                <a:spcPct val="150000"/>
              </a:lnSpc>
              <a:buNone/>
            </a:pPr>
            <a:r>
              <a:rPr lang="en-US" altLang="zh-CN" sz="2000" dirty="0" smtClean="0">
                <a:solidFill>
                  <a:srgbClr val="000000"/>
                </a:solidFill>
                <a:latin typeface="+mn-ea"/>
                <a:cs typeface="黑体" pitchFamily="18" charset="0"/>
              </a:rPr>
              <a:t>2</a:t>
            </a:r>
            <a:r>
              <a:rPr lang="zh-CN" altLang="en-US" sz="2000" dirty="0" smtClean="0">
                <a:solidFill>
                  <a:srgbClr val="000000"/>
                </a:solidFill>
                <a:latin typeface="+mn-ea"/>
                <a:cs typeface="黑体" pitchFamily="18" charset="0"/>
              </a:rPr>
              <a:t>、</a:t>
            </a:r>
            <a:r>
              <a:rPr lang="en-US" altLang="zh-CN" sz="1800" dirty="0" smtClean="0">
                <a:solidFill>
                  <a:srgbClr val="000000"/>
                </a:solidFill>
                <a:latin typeface="+mn-ea"/>
                <a:cs typeface="黑体" pitchFamily="18" charset="0"/>
              </a:rPr>
              <a:t>病原学检查</a:t>
            </a:r>
            <a:endParaRPr lang="en-US" altLang="zh-CN" sz="1800" dirty="0">
              <a:solidFill>
                <a:srgbClr val="000000"/>
              </a:solidFill>
              <a:latin typeface="+mn-ea"/>
              <a:cs typeface="黑体" pitchFamily="18" charset="0"/>
            </a:endParaRPr>
          </a:p>
          <a:p>
            <a:pPr>
              <a:lnSpc>
                <a:spcPct val="150000"/>
              </a:lnSpc>
              <a:tabLst/>
            </a:pPr>
            <a:r>
              <a:rPr lang="en-US" altLang="zh-CN" sz="1800" dirty="0" err="1">
                <a:solidFill>
                  <a:srgbClr val="000000"/>
                </a:solidFill>
                <a:latin typeface="+mn-ea"/>
                <a:cs typeface="黑体" pitchFamily="18" charset="0"/>
              </a:rPr>
              <a:t>采用RT-PCR或</a:t>
            </a:r>
            <a:r>
              <a:rPr lang="en-US" altLang="zh-CN" sz="1800" dirty="0">
                <a:solidFill>
                  <a:srgbClr val="000000"/>
                </a:solidFill>
                <a:latin typeface="+mn-ea"/>
                <a:cs typeface="黑体" pitchFamily="18" charset="0"/>
              </a:rPr>
              <a:t>/和NGS方法在鼻咽拭子、痰和其他下呼吸道分泌物、血液、</a:t>
            </a:r>
            <a:r>
              <a:rPr lang="en-US" altLang="zh-CN" sz="1800" dirty="0" smtClean="0">
                <a:solidFill>
                  <a:srgbClr val="000000"/>
                </a:solidFill>
                <a:latin typeface="+mn-ea"/>
                <a:cs typeface="黑体" pitchFamily="18" charset="0"/>
              </a:rPr>
              <a:t>粪</a:t>
            </a:r>
            <a:r>
              <a:rPr lang="en-US" altLang="zh-CN" sz="1800" dirty="0">
                <a:solidFill>
                  <a:srgbClr val="000000"/>
                </a:solidFill>
                <a:latin typeface="+mn-ea"/>
                <a:cs typeface="黑体" pitchFamily="18" charset="0"/>
              </a:rPr>
              <a:t>便等标本中可检测出新冠病毒2019-nCoV核酸</a:t>
            </a:r>
            <a:r>
              <a:rPr lang="en-US" altLang="zh-CN" sz="1800" dirty="0" smtClean="0">
                <a:solidFill>
                  <a:srgbClr val="000000"/>
                </a:solidFill>
                <a:latin typeface="+mn-ea"/>
                <a:cs typeface="黑体" pitchFamily="18" charset="0"/>
              </a:rPr>
              <a:t>。</a:t>
            </a:r>
          </a:p>
          <a:p>
            <a:pPr>
              <a:lnSpc>
                <a:spcPct val="150000"/>
              </a:lnSpc>
              <a:tabLst/>
            </a:pPr>
            <a:r>
              <a:rPr lang="en-US" altLang="zh-CN" sz="1800" dirty="0" smtClean="0">
                <a:solidFill>
                  <a:srgbClr val="000000"/>
                </a:solidFill>
                <a:latin typeface="+mn-ea"/>
                <a:cs typeface="黑体" pitchFamily="18" charset="0"/>
              </a:rPr>
              <a:t>检测下呼吸道标本</a:t>
            </a:r>
            <a:r>
              <a:rPr lang="en-US" altLang="zh-CN" sz="1800" dirty="0">
                <a:solidFill>
                  <a:srgbClr val="000000"/>
                </a:solidFill>
                <a:latin typeface="+mn-ea"/>
                <a:cs typeface="黑体" pitchFamily="18" charset="0"/>
              </a:rPr>
              <a:t>（</a:t>
            </a:r>
            <a:r>
              <a:rPr lang="en-US" altLang="zh-CN" sz="1800" dirty="0" smtClean="0">
                <a:solidFill>
                  <a:srgbClr val="000000"/>
                </a:solidFill>
                <a:latin typeface="+mn-ea"/>
                <a:cs typeface="黑体" pitchFamily="18" charset="0"/>
              </a:rPr>
              <a:t>痰或气道抽取物</a:t>
            </a:r>
            <a:r>
              <a:rPr lang="en-US" altLang="zh-CN" sz="1800" dirty="0">
                <a:solidFill>
                  <a:srgbClr val="000000"/>
                </a:solidFill>
                <a:latin typeface="+mn-ea"/>
                <a:cs typeface="黑体" pitchFamily="18" charset="0"/>
              </a:rPr>
              <a:t>）更加准确</a:t>
            </a:r>
            <a:r>
              <a:rPr lang="en-US" altLang="zh-CN" sz="1800" dirty="0" smtClean="0">
                <a:solidFill>
                  <a:srgbClr val="000000"/>
                </a:solidFill>
                <a:latin typeface="+mn-ea"/>
                <a:cs typeface="黑体" pitchFamily="18" charset="0"/>
              </a:rPr>
              <a:t>。</a:t>
            </a:r>
          </a:p>
          <a:p>
            <a:pPr>
              <a:lnSpc>
                <a:spcPct val="150000"/>
              </a:lnSpc>
              <a:tabLst>
                <a:tab pos="342900" algn="l"/>
              </a:tabLst>
            </a:pPr>
            <a:r>
              <a:rPr lang="en-US" altLang="zh-CN" sz="1800" u="sng" dirty="0">
                <a:solidFill>
                  <a:srgbClr val="000000"/>
                </a:solidFill>
                <a:latin typeface="+mn-ea"/>
                <a:cs typeface="黑体" pitchFamily="18" charset="0"/>
              </a:rPr>
              <a:t>核酸检测会受到病程、标本采集、检测过程、</a:t>
            </a:r>
            <a:r>
              <a:rPr lang="en-US" altLang="zh-CN" sz="1800" u="sng" dirty="0" smtClean="0">
                <a:solidFill>
                  <a:srgbClr val="000000"/>
                </a:solidFill>
                <a:latin typeface="+mn-ea"/>
                <a:cs typeface="黑体" pitchFamily="18" charset="0"/>
              </a:rPr>
              <a:t>检测试剂等因素的影响</a:t>
            </a:r>
            <a:r>
              <a:rPr lang="en-US" altLang="zh-CN" sz="1800" u="sng" dirty="0">
                <a:solidFill>
                  <a:srgbClr val="000000"/>
                </a:solidFill>
                <a:latin typeface="+mn-ea"/>
                <a:cs typeface="黑体" pitchFamily="18" charset="0"/>
              </a:rPr>
              <a:t>，为提高检测阳性率，应规范采集标本，标本采集后尽快送检</a:t>
            </a:r>
          </a:p>
          <a:p>
            <a:endParaRPr lang="en-US" altLang="zh-CN" sz="2000" dirty="0" smtClean="0">
              <a:solidFill>
                <a:srgbClr val="000000"/>
              </a:solidFill>
              <a:latin typeface="黑体" pitchFamily="18" charset="0"/>
              <a:cs typeface="黑体" pitchFamily="18" charset="0"/>
            </a:endParaRPr>
          </a:p>
          <a:p>
            <a:pPr>
              <a:tabLst/>
            </a:pPr>
            <a:endParaRPr lang="en-US" altLang="zh-CN" sz="2000" dirty="0">
              <a:solidFill>
                <a:srgbClr val="000000"/>
              </a:solidFill>
              <a:latin typeface="+mn-ea"/>
              <a:cs typeface="黑体" pitchFamily="18" charset="0"/>
            </a:endParaRPr>
          </a:p>
        </p:txBody>
      </p:sp>
      <p:sp>
        <p:nvSpPr>
          <p:cNvPr id="4" name="TextBox 1"/>
          <p:cNvSpPr txBox="1"/>
          <p:nvPr/>
        </p:nvSpPr>
        <p:spPr>
          <a:xfrm>
            <a:off x="3132634" y="3580656"/>
            <a:ext cx="65" cy="447367"/>
          </a:xfrm>
          <a:prstGeom prst="rect">
            <a:avLst/>
          </a:prstGeom>
          <a:solidFill>
            <a:schemeClr val="accent2">
              <a:lumMod val="75000"/>
            </a:schemeClr>
          </a:solidFill>
        </p:spPr>
        <p:txBody>
          <a:bodyPr wrap="none" lIns="0" tIns="0" rIns="0" rtlCol="0">
            <a:spAutoFit/>
          </a:bodyPr>
          <a:lstStyle/>
          <a:p>
            <a:pPr>
              <a:lnSpc>
                <a:spcPts val="3600"/>
              </a:lnSpc>
              <a:tabLst/>
            </a:pPr>
            <a:endParaRPr lang="en-US" altLang="zh-CN" dirty="0" smtClean="0">
              <a:solidFill>
                <a:srgbClr val="000000"/>
              </a:solidFill>
              <a:latin typeface="+mn-ea"/>
              <a:cs typeface="微软雅黑" pitchFamily="18" charset="0"/>
            </a:endParaRPr>
          </a:p>
        </p:txBody>
      </p:sp>
    </p:spTree>
    <p:extLst>
      <p:ext uri="{BB962C8B-B14F-4D97-AF65-F5344CB8AC3E}">
        <p14:creationId xmlns:p14="http://schemas.microsoft.com/office/powerpoint/2010/main" xmlns="" val="482209901"/>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38" y="484312"/>
            <a:ext cx="8309936" cy="4392488"/>
          </a:xfrm>
          <a:ln>
            <a:solidFill>
              <a:srgbClr val="C00000"/>
            </a:solidFill>
          </a:ln>
        </p:spPr>
        <p:txBody>
          <a:bodyPr/>
          <a:lstStyle/>
          <a:p>
            <a:pPr marL="0" indent="0">
              <a:lnSpc>
                <a:spcPts val="2600"/>
              </a:lnSpc>
              <a:buNone/>
            </a:pPr>
            <a:r>
              <a:rPr lang="en-US" altLang="zh-CN" sz="1800" dirty="0" smtClean="0">
                <a:solidFill>
                  <a:srgbClr val="000000"/>
                </a:solidFill>
                <a:latin typeface="+mn-ea"/>
                <a:cs typeface="Times New Roman" pitchFamily="18" charset="0"/>
              </a:rPr>
              <a:t>3</a:t>
            </a:r>
            <a:r>
              <a:rPr lang="zh-CN" altLang="en-US" sz="1800" dirty="0" smtClean="0">
                <a:solidFill>
                  <a:srgbClr val="000000"/>
                </a:solidFill>
                <a:latin typeface="+mn-ea"/>
                <a:cs typeface="Times New Roman" pitchFamily="18" charset="0"/>
              </a:rPr>
              <a:t>、</a:t>
            </a:r>
            <a:r>
              <a:rPr lang="en-US" altLang="zh-CN" sz="1800" dirty="0" smtClean="0">
                <a:latin typeface="+mn-ea"/>
                <a:cs typeface="Times New Roman" pitchFamily="18" charset="0"/>
              </a:rPr>
              <a:t> </a:t>
            </a:r>
            <a:r>
              <a:rPr lang="en-US" altLang="zh-CN" sz="1800" dirty="0">
                <a:solidFill>
                  <a:srgbClr val="000000"/>
                </a:solidFill>
                <a:latin typeface="+mn-ea"/>
                <a:cs typeface="黑体" pitchFamily="18" charset="0"/>
              </a:rPr>
              <a:t>血清学检查</a:t>
            </a:r>
          </a:p>
          <a:p>
            <a:pPr>
              <a:lnSpc>
                <a:spcPts val="2600"/>
              </a:lnSpc>
              <a:tabLst/>
            </a:pPr>
            <a:r>
              <a:rPr lang="en-US" altLang="zh-CN" sz="1800" dirty="0">
                <a:solidFill>
                  <a:srgbClr val="000000"/>
                </a:solidFill>
                <a:latin typeface="+mn-ea"/>
                <a:cs typeface="黑体" pitchFamily="18" charset="0"/>
              </a:rPr>
              <a:t>2019-nCoV特异性IgM抗体、IgG</a:t>
            </a:r>
            <a:r>
              <a:rPr lang="en-US" altLang="zh-CN" sz="1800" dirty="0" smtClean="0">
                <a:solidFill>
                  <a:srgbClr val="000000"/>
                </a:solidFill>
                <a:latin typeface="+mn-ea"/>
                <a:cs typeface="黑体" pitchFamily="18" charset="0"/>
              </a:rPr>
              <a:t>抗体</a:t>
            </a:r>
            <a:r>
              <a:rPr lang="zh-CN" altLang="en-US" sz="1800" dirty="0" smtClean="0">
                <a:solidFill>
                  <a:srgbClr val="000000"/>
                </a:solidFill>
                <a:latin typeface="+mn-ea"/>
                <a:cs typeface="黑体" pitchFamily="18" charset="0"/>
              </a:rPr>
              <a:t>，</a:t>
            </a:r>
            <a:r>
              <a:rPr lang="en-US" altLang="zh-CN" sz="1800" dirty="0" smtClean="0">
                <a:solidFill>
                  <a:srgbClr val="000000"/>
                </a:solidFill>
                <a:latin typeface="+mn-ea"/>
                <a:cs typeface="黑体" pitchFamily="18" charset="0"/>
              </a:rPr>
              <a:t>发病一周内阳性率均较低</a:t>
            </a:r>
            <a:r>
              <a:rPr lang="en-US" altLang="zh-CN" sz="1800" dirty="0">
                <a:solidFill>
                  <a:srgbClr val="000000"/>
                </a:solidFill>
                <a:latin typeface="+mn-ea"/>
                <a:cs typeface="黑体" pitchFamily="18" charset="0"/>
              </a:rPr>
              <a:t>。</a:t>
            </a:r>
          </a:p>
          <a:p>
            <a:pPr>
              <a:lnSpc>
                <a:spcPts val="2600"/>
              </a:lnSpc>
              <a:tabLst/>
            </a:pPr>
            <a:r>
              <a:rPr lang="en-US" altLang="zh-CN" sz="1800" dirty="0" smtClean="0">
                <a:solidFill>
                  <a:srgbClr val="000000"/>
                </a:solidFill>
                <a:latin typeface="+mn-ea"/>
                <a:cs typeface="黑体" pitchFamily="18" charset="0"/>
              </a:rPr>
              <a:t>抗体检测可能会出现假阳性</a:t>
            </a:r>
            <a:endParaRPr lang="en-US" altLang="zh-CN" sz="1800" dirty="0">
              <a:solidFill>
                <a:srgbClr val="000000"/>
              </a:solidFill>
              <a:latin typeface="+mn-ea"/>
              <a:cs typeface="黑体" pitchFamily="18" charset="0"/>
            </a:endParaRPr>
          </a:p>
          <a:p>
            <a:pPr marL="0" indent="0">
              <a:lnSpc>
                <a:spcPts val="2600"/>
              </a:lnSpc>
              <a:buNone/>
            </a:pP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-试剂本身阳性判断值原因</a:t>
            </a:r>
            <a:r>
              <a:rPr lang="en-US" altLang="zh-CN" sz="1800" dirty="0">
                <a:solidFill>
                  <a:srgbClr val="000000"/>
                </a:solidFill>
                <a:latin typeface="+mn-ea"/>
                <a:cs typeface="黑体" pitchFamily="18" charset="0"/>
              </a:rPr>
              <a:t>；</a:t>
            </a:r>
          </a:p>
          <a:p>
            <a:pPr marL="0" indent="0">
              <a:lnSpc>
                <a:spcPts val="2600"/>
              </a:lnSpc>
              <a:buNone/>
            </a:pPr>
            <a:r>
              <a:rPr lang="zh-CN" altLang="en-US" sz="1800" dirty="0">
                <a:solidFill>
                  <a:srgbClr val="000000"/>
                </a:solidFill>
                <a:latin typeface="+mn-ea"/>
                <a:cs typeface="黑体" pitchFamily="18" charset="0"/>
              </a:rPr>
              <a:t> </a:t>
            </a: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-体内存在干扰物质</a:t>
            </a:r>
            <a:r>
              <a:rPr lang="en-US" altLang="zh-CN" sz="1800" dirty="0">
                <a:solidFill>
                  <a:srgbClr val="000000"/>
                </a:solidFill>
                <a:latin typeface="+mn-ea"/>
                <a:cs typeface="黑体" pitchFamily="18" charset="0"/>
              </a:rPr>
              <a:t>：类风湿因子、嗜异性抗体、补体、溶菌酶等；</a:t>
            </a:r>
          </a:p>
          <a:p>
            <a:pPr marL="0" indent="0">
              <a:lnSpc>
                <a:spcPts val="2600"/>
              </a:lnSpc>
              <a:buNone/>
              <a:tabLst/>
            </a:pP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-标本原因：溶血、被细菌污染、贮存时间过长、凝固不全等</a:t>
            </a:r>
          </a:p>
          <a:p>
            <a:pPr>
              <a:lnSpc>
                <a:spcPts val="2600"/>
              </a:lnSpc>
              <a:tabLst/>
            </a:pPr>
            <a:r>
              <a:rPr lang="en-US" altLang="zh-CN" sz="1800" dirty="0" smtClean="0">
                <a:solidFill>
                  <a:srgbClr val="FF0000"/>
                </a:solidFill>
                <a:latin typeface="+mn-ea"/>
                <a:cs typeface="黑体" pitchFamily="18" charset="0"/>
              </a:rPr>
              <a:t>需结合流行病学史和临床表现和基础病等情况进行综合判断</a:t>
            </a:r>
            <a:r>
              <a:rPr lang="en-US" altLang="zh-CN" sz="1800" dirty="0">
                <a:solidFill>
                  <a:srgbClr val="000000"/>
                </a:solidFill>
                <a:latin typeface="+mn-ea"/>
                <a:cs typeface="黑体" pitchFamily="18" charset="0"/>
              </a:rPr>
              <a:t>。</a:t>
            </a:r>
          </a:p>
          <a:p>
            <a:pPr>
              <a:lnSpc>
                <a:spcPts val="2600"/>
              </a:lnSpc>
              <a:tabLst/>
            </a:pPr>
            <a:r>
              <a:rPr lang="en-US" altLang="zh-CN" sz="1800" dirty="0" smtClean="0">
                <a:solidFill>
                  <a:srgbClr val="000000"/>
                </a:solidFill>
                <a:latin typeface="+mn-ea"/>
                <a:cs typeface="黑体" pitchFamily="18" charset="0"/>
              </a:rPr>
              <a:t>对以下患者可通过抗体检测进行诊断</a:t>
            </a:r>
          </a:p>
          <a:p>
            <a:pPr marL="0" indent="0">
              <a:lnSpc>
                <a:spcPts val="2600"/>
              </a:lnSpc>
              <a:buNone/>
              <a:tabLst/>
            </a:pPr>
            <a:r>
              <a:rPr lang="zh-CN" altLang="en-US" sz="1800" dirty="0" smtClean="0">
                <a:solidFill>
                  <a:srgbClr val="000000"/>
                </a:solidFill>
                <a:latin typeface="+mn-ea"/>
                <a:cs typeface="黑体" pitchFamily="18" charset="0"/>
              </a:rPr>
              <a:t>    </a:t>
            </a:r>
            <a:r>
              <a:rPr lang="en-US" altLang="zh-CN" sz="1800" dirty="0" smtClean="0">
                <a:solidFill>
                  <a:srgbClr val="000000"/>
                </a:solidFill>
                <a:latin typeface="+mn-ea"/>
                <a:cs typeface="黑体" pitchFamily="18" charset="0"/>
              </a:rPr>
              <a:t>-临床怀疑新冠肺炎</a:t>
            </a:r>
            <a:r>
              <a:rPr lang="en-US" altLang="zh-CN" sz="1800" dirty="0">
                <a:solidFill>
                  <a:srgbClr val="000000"/>
                </a:solidFill>
                <a:latin typeface="+mn-ea"/>
                <a:cs typeface="黑体" pitchFamily="18" charset="0"/>
              </a:rPr>
              <a:t>、核酸检测阴性的患者；</a:t>
            </a:r>
          </a:p>
          <a:p>
            <a:pPr marL="0" indent="0">
              <a:lnSpc>
                <a:spcPts val="2600"/>
              </a:lnSpc>
              <a:buNone/>
              <a:tabLst/>
            </a:pPr>
            <a:r>
              <a:rPr lang="en-US" altLang="zh-CN" sz="1800" dirty="0" smtClean="0">
                <a:latin typeface="+mn-ea"/>
                <a:cs typeface="Times New Roman" pitchFamily="18" charset="0"/>
              </a:rPr>
              <a:t> </a:t>
            </a:r>
            <a:r>
              <a:rPr lang="zh-CN" altLang="en-US" sz="1800" dirty="0" smtClean="0">
                <a:latin typeface="+mn-ea"/>
                <a:cs typeface="Times New Roman" pitchFamily="18" charset="0"/>
              </a:rPr>
              <a:t>   </a:t>
            </a:r>
            <a:r>
              <a:rPr lang="en-US" altLang="zh-CN" sz="1800" dirty="0" smtClean="0">
                <a:latin typeface="+mn-ea"/>
                <a:cs typeface="Times New Roman" pitchFamily="18" charset="0"/>
              </a:rPr>
              <a:t>-</a:t>
            </a:r>
            <a:r>
              <a:rPr lang="en-US" altLang="zh-CN" sz="1800" dirty="0" smtClean="0">
                <a:solidFill>
                  <a:srgbClr val="000000"/>
                </a:solidFill>
                <a:latin typeface="+mn-ea"/>
                <a:cs typeface="黑体" pitchFamily="18" charset="0"/>
              </a:rPr>
              <a:t>病情处于恢复期</a:t>
            </a:r>
            <a:r>
              <a:rPr lang="en-US" altLang="zh-CN" sz="1800" dirty="0">
                <a:solidFill>
                  <a:srgbClr val="000000"/>
                </a:solidFill>
                <a:latin typeface="+mn-ea"/>
                <a:cs typeface="黑体" pitchFamily="18" charset="0"/>
              </a:rPr>
              <a:t>、</a:t>
            </a:r>
            <a:r>
              <a:rPr lang="en-US" altLang="zh-CN" sz="1800" dirty="0" smtClean="0">
                <a:solidFill>
                  <a:srgbClr val="000000"/>
                </a:solidFill>
                <a:latin typeface="+mn-ea"/>
                <a:cs typeface="黑体" pitchFamily="18" charset="0"/>
              </a:rPr>
              <a:t>核酸检测阴性的患者</a:t>
            </a:r>
          </a:p>
          <a:p>
            <a:pPr>
              <a:lnSpc>
                <a:spcPts val="2600"/>
              </a:lnSpc>
            </a:pPr>
            <a:r>
              <a:rPr lang="en-US" altLang="zh-CN" sz="1800" dirty="0">
                <a:solidFill>
                  <a:srgbClr val="000000"/>
                </a:solidFill>
                <a:latin typeface="+mn-ea"/>
                <a:cs typeface="黑体" pitchFamily="18" charset="0"/>
              </a:rPr>
              <a:t>不适用于一般人群的筛查。</a:t>
            </a:r>
          </a:p>
          <a:p>
            <a:pPr>
              <a:lnSpc>
                <a:spcPts val="2800"/>
              </a:lnSpc>
              <a:tabLst/>
            </a:pPr>
            <a:endParaRPr lang="en-US" altLang="zh-CN" sz="2000" dirty="0">
              <a:solidFill>
                <a:srgbClr val="000000"/>
              </a:solidFill>
              <a:latin typeface="+mn-ea"/>
              <a:cs typeface="黑体" pitchFamily="18" charset="0"/>
            </a:endParaRPr>
          </a:p>
        </p:txBody>
      </p:sp>
    </p:spTree>
    <p:extLst>
      <p:ext uri="{BB962C8B-B14F-4D97-AF65-F5344CB8AC3E}">
        <p14:creationId xmlns:p14="http://schemas.microsoft.com/office/powerpoint/2010/main" xmlns="" val="2046005976"/>
      </p:ext>
    </p:extLst>
  </p:cSld>
  <p:clrMapOvr>
    <a:masterClrMapping/>
  </p:clrMapOvr>
  <p:transition spd="med">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cf779f76140b889421db1ee92d38cd6ed4ffff"/>
</p:tagLst>
</file>

<file path=ppt/theme/theme1.xml><?xml version="1.0" encoding="utf-8"?>
<a:theme xmlns:a="http://schemas.openxmlformats.org/drawingml/2006/main" name="第一PPT，www.1ppt.com">
  <a:themeElements>
    <a:clrScheme name="自定义 40">
      <a:dk1>
        <a:sysClr val="windowText" lastClr="000000"/>
      </a:dk1>
      <a:lt1>
        <a:sysClr val="window" lastClr="FFFFFF"/>
      </a:lt1>
      <a:dk2>
        <a:srgbClr val="C00000"/>
      </a:dk2>
      <a:lt2>
        <a:srgbClr val="FF0000"/>
      </a:lt2>
      <a:accent1>
        <a:srgbClr val="FF6600"/>
      </a:accent1>
      <a:accent2>
        <a:srgbClr val="FFC000"/>
      </a:accent2>
      <a:accent3>
        <a:srgbClr val="92D050"/>
      </a:accent3>
      <a:accent4>
        <a:srgbClr val="00B0F0"/>
      </a:accent4>
      <a:accent5>
        <a:srgbClr val="7F7F7F"/>
      </a:accent5>
      <a:accent6>
        <a:srgbClr val="262626"/>
      </a:accent6>
      <a:hlink>
        <a:srgbClr val="262626"/>
      </a:hlink>
      <a:folHlink>
        <a:srgbClr val="7F7F7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4045</TotalTime>
  <Words>2494</Words>
  <Application>Microsoft Office PowerPoint</Application>
  <PresentationFormat>自定义</PresentationFormat>
  <Paragraphs>283</Paragraphs>
  <Slides>35</Slides>
  <Notes>3</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第一PPT，www.1ppt.com</vt:lpstr>
      <vt:lpstr>幻灯片 1</vt:lpstr>
      <vt:lpstr>一、病原学特点</vt:lpstr>
      <vt:lpstr>二、流行病学特点</vt:lpstr>
      <vt:lpstr>三、病理改变</vt:lpstr>
      <vt:lpstr>四、临床特点</vt:lpstr>
      <vt:lpstr>幻灯片 6</vt:lpstr>
      <vt:lpstr>幻灯片 7</vt:lpstr>
      <vt:lpstr>幻灯片 8</vt:lpstr>
      <vt:lpstr>幻灯片 9</vt:lpstr>
      <vt:lpstr>幻灯片 10</vt:lpstr>
      <vt:lpstr>幻灯片 11</vt:lpstr>
      <vt:lpstr>幻灯片 12</vt:lpstr>
      <vt:lpstr>五、诊断标准 </vt:lpstr>
      <vt:lpstr>幻灯片 14</vt:lpstr>
      <vt:lpstr>六、临床分型</vt:lpstr>
      <vt:lpstr>幻灯片 16</vt:lpstr>
      <vt:lpstr>幻灯片 17</vt:lpstr>
      <vt:lpstr>幻灯片 18</vt:lpstr>
      <vt:lpstr>七、重型/危重型高危人群 </vt:lpstr>
      <vt:lpstr>八、重型/危重型早期预警指标</vt:lpstr>
      <vt:lpstr>幻灯片 21</vt:lpstr>
      <vt:lpstr>九、鉴别诊断 </vt:lpstr>
      <vt:lpstr>十、病例的发现与报告 </vt:lpstr>
      <vt:lpstr>幻灯片 24</vt:lpstr>
      <vt:lpstr>十一、治疗</vt:lpstr>
      <vt:lpstr>幻灯片 26</vt:lpstr>
      <vt:lpstr>幻灯片 27</vt:lpstr>
      <vt:lpstr>幻灯片 28</vt:lpstr>
      <vt:lpstr>幻灯片 29</vt:lpstr>
      <vt:lpstr>幻灯片 30</vt:lpstr>
      <vt:lpstr>十二、护理 </vt:lpstr>
      <vt:lpstr>十三、出院标准 </vt:lpstr>
      <vt:lpstr>出院后注意事项  </vt:lpstr>
      <vt:lpstr>十四、预防  </vt:lpstr>
      <vt:lpstr>幻灯片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dc:description>典藏馆 hccthy.taobao.com</dc:description>
  <cp:lastModifiedBy>Administrator</cp:lastModifiedBy>
  <cp:revision>424</cp:revision>
  <dcterms:created xsi:type="dcterms:W3CDTF">2013-07-25T03:25:48Z</dcterms:created>
  <dcterms:modified xsi:type="dcterms:W3CDTF">2021-06-17T02:38:20Z</dcterms:modified>
</cp:coreProperties>
</file>