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9" r:id="rId4"/>
    <p:sldId id="269" r:id="rId5"/>
    <p:sldId id="263" r:id="rId6"/>
    <p:sldId id="264" r:id="rId7"/>
    <p:sldId id="258" r:id="rId8"/>
    <p:sldId id="262" r:id="rId9"/>
    <p:sldId id="265" r:id="rId10"/>
    <p:sldId id="273" r:id="rId11"/>
    <p:sldId id="270" r:id="rId12"/>
    <p:sldId id="274" r:id="rId13"/>
    <p:sldId id="272" r:id="rId14"/>
    <p:sldId id="271"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F6221-8760-022F-1710-8ADFE09B4E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27BCE3-416E-7D73-70ED-8E6EA26678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562322-045B-391D-BCF7-E29EED983205}"/>
              </a:ext>
            </a:extLst>
          </p:cNvPr>
          <p:cNvSpPr>
            <a:spLocks noGrp="1"/>
          </p:cNvSpPr>
          <p:nvPr>
            <p:ph type="dt" sz="half" idx="10"/>
          </p:nvPr>
        </p:nvSpPr>
        <p:spPr/>
        <p:txBody>
          <a:bodyPr/>
          <a:lstStyle/>
          <a:p>
            <a:fld id="{65B910DF-B555-4D30-B35E-2297D59E32D0}" type="datetime1">
              <a:rPr lang="en-US" smtClean="0"/>
              <a:t>4/21/2024</a:t>
            </a:fld>
            <a:endParaRPr lang="en-US" dirty="0"/>
          </a:p>
        </p:txBody>
      </p:sp>
      <p:sp>
        <p:nvSpPr>
          <p:cNvPr id="5" name="Footer Placeholder 4">
            <a:extLst>
              <a:ext uri="{FF2B5EF4-FFF2-40B4-BE49-F238E27FC236}">
                <a16:creationId xmlns:a16="http://schemas.microsoft.com/office/drawing/2014/main" id="{A5F649D1-E7B9-0163-07DF-565B3939DD3A}"/>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2FE7C53A-BD88-925E-C493-C161EC9BA04E}"/>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882950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AEBFE-28BD-9793-BC07-FC8F9BFE0B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7DEEE1-AC1E-F3E5-F292-EBF98FA10D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A014D6-2C51-1253-08C5-F2217D741ED2}"/>
              </a:ext>
            </a:extLst>
          </p:cNvPr>
          <p:cNvSpPr>
            <a:spLocks noGrp="1"/>
          </p:cNvSpPr>
          <p:nvPr>
            <p:ph type="dt" sz="half" idx="10"/>
          </p:nvPr>
        </p:nvSpPr>
        <p:spPr/>
        <p:txBody>
          <a:bodyPr/>
          <a:lstStyle/>
          <a:p>
            <a:fld id="{29D1D79F-E600-4AC1-A639-0B9FB8286C38}" type="datetime1">
              <a:rPr lang="en-US" smtClean="0"/>
              <a:t>4/21/2024</a:t>
            </a:fld>
            <a:endParaRPr lang="en-US" dirty="0"/>
          </a:p>
        </p:txBody>
      </p:sp>
      <p:sp>
        <p:nvSpPr>
          <p:cNvPr id="5" name="Footer Placeholder 4">
            <a:extLst>
              <a:ext uri="{FF2B5EF4-FFF2-40B4-BE49-F238E27FC236}">
                <a16:creationId xmlns:a16="http://schemas.microsoft.com/office/drawing/2014/main" id="{4F680A67-8849-9077-4C07-D72C2498279A}"/>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BAC56C2-779C-6E13-D0FF-68C4DB968149}"/>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46162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F0208B-85A5-09C6-496C-BAED4A8B3A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3C235E-8FF8-CE26-A411-292F1326F1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FC8DBE-66B2-4A26-5C4B-13FC62F19FEA}"/>
              </a:ext>
            </a:extLst>
          </p:cNvPr>
          <p:cNvSpPr>
            <a:spLocks noGrp="1"/>
          </p:cNvSpPr>
          <p:nvPr>
            <p:ph type="dt" sz="half" idx="10"/>
          </p:nvPr>
        </p:nvSpPr>
        <p:spPr/>
        <p:txBody>
          <a:bodyPr/>
          <a:lstStyle/>
          <a:p>
            <a:fld id="{390F5D60-A842-4D08-9D7D-A7A57AB501A2}" type="datetime1">
              <a:rPr lang="en-US" smtClean="0"/>
              <a:t>4/21/2024</a:t>
            </a:fld>
            <a:endParaRPr lang="en-US" dirty="0"/>
          </a:p>
        </p:txBody>
      </p:sp>
      <p:sp>
        <p:nvSpPr>
          <p:cNvPr id="5" name="Footer Placeholder 4">
            <a:extLst>
              <a:ext uri="{FF2B5EF4-FFF2-40B4-BE49-F238E27FC236}">
                <a16:creationId xmlns:a16="http://schemas.microsoft.com/office/drawing/2014/main" id="{ED389B20-C73F-98A2-F2C0-B3000CA5A4E8}"/>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2B44965-85BE-5CDE-7097-64A413287594}"/>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52995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9725-AC85-08D1-930F-4D1EF41094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4E3DDB-EAAA-D28E-7325-9CCAEB9AB7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6C746B-7E0E-6FFE-BAE8-FEFAA9DF1674}"/>
              </a:ext>
            </a:extLst>
          </p:cNvPr>
          <p:cNvSpPr>
            <a:spLocks noGrp="1"/>
          </p:cNvSpPr>
          <p:nvPr>
            <p:ph type="dt" sz="half" idx="10"/>
          </p:nvPr>
        </p:nvSpPr>
        <p:spPr/>
        <p:txBody>
          <a:bodyPr/>
          <a:lstStyle/>
          <a:p>
            <a:fld id="{0DF2F1F9-9322-493A-A9EE-BB75692CE5F5}" type="datetime1">
              <a:rPr lang="en-US" smtClean="0"/>
              <a:t>4/21/2024</a:t>
            </a:fld>
            <a:endParaRPr lang="en-US" dirty="0"/>
          </a:p>
        </p:txBody>
      </p:sp>
      <p:sp>
        <p:nvSpPr>
          <p:cNvPr id="5" name="Footer Placeholder 4">
            <a:extLst>
              <a:ext uri="{FF2B5EF4-FFF2-40B4-BE49-F238E27FC236}">
                <a16:creationId xmlns:a16="http://schemas.microsoft.com/office/drawing/2014/main" id="{1ED7BFF5-3B16-1AF1-909A-FBC930E9E93A}"/>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47514AF9-7C02-5C62-E405-178BA5AA0AA9}"/>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848979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A2878-8013-3C67-9EC2-95E27AD315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9816EC-8206-620A-9632-CD08224C10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94C921-9B8B-1698-EB06-EE5584CB10A9}"/>
              </a:ext>
            </a:extLst>
          </p:cNvPr>
          <p:cNvSpPr>
            <a:spLocks noGrp="1"/>
          </p:cNvSpPr>
          <p:nvPr>
            <p:ph type="dt" sz="half" idx="10"/>
          </p:nvPr>
        </p:nvSpPr>
        <p:spPr/>
        <p:txBody>
          <a:bodyPr/>
          <a:lstStyle/>
          <a:p>
            <a:fld id="{7858DE51-4D5E-4D23-8181-86A5B05D5351}" type="datetime1">
              <a:rPr lang="en-US" smtClean="0"/>
              <a:t>4/21/2024</a:t>
            </a:fld>
            <a:endParaRPr lang="en-US" dirty="0"/>
          </a:p>
        </p:txBody>
      </p:sp>
      <p:sp>
        <p:nvSpPr>
          <p:cNvPr id="5" name="Footer Placeholder 4">
            <a:extLst>
              <a:ext uri="{FF2B5EF4-FFF2-40B4-BE49-F238E27FC236}">
                <a16:creationId xmlns:a16="http://schemas.microsoft.com/office/drawing/2014/main" id="{085931EC-00D9-751B-3781-CC2ECB6B1BCD}"/>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86513C2E-D7E4-363D-FF83-70082351C2E4}"/>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008568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E7B3-4640-6274-D6A2-4C2663ADDE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6BB821-CAB0-8702-9EBA-F59552708D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EBA77D-907F-34BE-A03A-E2B46286B1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259BDC-0F84-C7FE-2B6C-3334A2BC4A24}"/>
              </a:ext>
            </a:extLst>
          </p:cNvPr>
          <p:cNvSpPr>
            <a:spLocks noGrp="1"/>
          </p:cNvSpPr>
          <p:nvPr>
            <p:ph type="dt" sz="half" idx="10"/>
          </p:nvPr>
        </p:nvSpPr>
        <p:spPr/>
        <p:txBody>
          <a:bodyPr/>
          <a:lstStyle/>
          <a:p>
            <a:fld id="{9C399FCA-87F3-427A-B1A2-15346103C68A}" type="datetime1">
              <a:rPr lang="en-US" smtClean="0"/>
              <a:t>4/21/2024</a:t>
            </a:fld>
            <a:endParaRPr lang="en-US" dirty="0"/>
          </a:p>
        </p:txBody>
      </p:sp>
      <p:sp>
        <p:nvSpPr>
          <p:cNvPr id="6" name="Footer Placeholder 5">
            <a:extLst>
              <a:ext uri="{FF2B5EF4-FFF2-40B4-BE49-F238E27FC236}">
                <a16:creationId xmlns:a16="http://schemas.microsoft.com/office/drawing/2014/main" id="{B4B645C9-B9C1-19B2-F16B-0E17940C6125}"/>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3CC0BD8-C684-C5CF-5004-F25DFF377CA2}"/>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43249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2970C-3DA5-650A-E4AE-B2EAAA21A1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603334-CBAC-16A7-0F7F-67BAB37EB4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01117E-119C-D0B0-512F-4363BFCFDE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2B7012-DFA4-5C7A-6B8B-0831CA2285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578F04-3018-B5BF-94C8-A549C4A002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0F7465-7C97-507B-9B56-5EDACC8FFACA}"/>
              </a:ext>
            </a:extLst>
          </p:cNvPr>
          <p:cNvSpPr>
            <a:spLocks noGrp="1"/>
          </p:cNvSpPr>
          <p:nvPr>
            <p:ph type="dt" sz="half" idx="10"/>
          </p:nvPr>
        </p:nvSpPr>
        <p:spPr/>
        <p:txBody>
          <a:bodyPr/>
          <a:lstStyle/>
          <a:p>
            <a:fld id="{693DF709-7E2D-49E6-A629-D8E3363D194F}" type="datetime1">
              <a:rPr lang="en-US" smtClean="0"/>
              <a:t>4/21/2024</a:t>
            </a:fld>
            <a:endParaRPr lang="en-US" dirty="0"/>
          </a:p>
        </p:txBody>
      </p:sp>
      <p:sp>
        <p:nvSpPr>
          <p:cNvPr id="8" name="Footer Placeholder 7">
            <a:extLst>
              <a:ext uri="{FF2B5EF4-FFF2-40B4-BE49-F238E27FC236}">
                <a16:creationId xmlns:a16="http://schemas.microsoft.com/office/drawing/2014/main" id="{ED5AA0D1-F233-B50D-FC82-EF8DBD6CE4C8}"/>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D7A39807-DD3D-EE0C-B528-4C5D9856BE22}"/>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69118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7F95-107D-BE36-C744-B6C584BCEA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E18335-F2C2-57B5-22C8-5D2E0C5B2F4C}"/>
              </a:ext>
            </a:extLst>
          </p:cNvPr>
          <p:cNvSpPr>
            <a:spLocks noGrp="1"/>
          </p:cNvSpPr>
          <p:nvPr>
            <p:ph type="dt" sz="half" idx="10"/>
          </p:nvPr>
        </p:nvSpPr>
        <p:spPr/>
        <p:txBody>
          <a:bodyPr/>
          <a:lstStyle/>
          <a:p>
            <a:fld id="{85D0A921-9375-4BAA-A7C2-7975528669FA}" type="datetime1">
              <a:rPr lang="en-US" smtClean="0"/>
              <a:t>4/21/2024</a:t>
            </a:fld>
            <a:endParaRPr lang="en-US" dirty="0"/>
          </a:p>
        </p:txBody>
      </p:sp>
      <p:sp>
        <p:nvSpPr>
          <p:cNvPr id="4" name="Footer Placeholder 3">
            <a:extLst>
              <a:ext uri="{FF2B5EF4-FFF2-40B4-BE49-F238E27FC236}">
                <a16:creationId xmlns:a16="http://schemas.microsoft.com/office/drawing/2014/main" id="{3B613056-87BB-4EB7-0AB2-3E4B9DFADDDB}"/>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5E39CDD4-0449-17DE-0A6E-6CCB1727CEFB}"/>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712916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202AA0-CB6D-8B9E-EE91-D5CCAC725B11}"/>
              </a:ext>
            </a:extLst>
          </p:cNvPr>
          <p:cNvSpPr>
            <a:spLocks noGrp="1"/>
          </p:cNvSpPr>
          <p:nvPr>
            <p:ph type="dt" sz="half" idx="10"/>
          </p:nvPr>
        </p:nvSpPr>
        <p:spPr/>
        <p:txBody>
          <a:bodyPr/>
          <a:lstStyle/>
          <a:p>
            <a:fld id="{A5D25425-F285-48AE-A409-A618E3EEA628}" type="datetime1">
              <a:rPr lang="en-US" smtClean="0"/>
              <a:t>4/21/2024</a:t>
            </a:fld>
            <a:endParaRPr lang="en-US" dirty="0"/>
          </a:p>
        </p:txBody>
      </p:sp>
      <p:sp>
        <p:nvSpPr>
          <p:cNvPr id="3" name="Footer Placeholder 2">
            <a:extLst>
              <a:ext uri="{FF2B5EF4-FFF2-40B4-BE49-F238E27FC236}">
                <a16:creationId xmlns:a16="http://schemas.microsoft.com/office/drawing/2014/main" id="{F7FAB472-B6FA-AC3A-74B8-4AFF9B67136C}"/>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1B2D6668-E825-2774-BD29-DF5FD8FD738D}"/>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244211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F7755-403B-61D9-96D0-B1C710575F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7A3291-E577-07D6-C4ED-AD49F9A74E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65348B-9C8F-3E92-9471-A2914FCA3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8F163B-E925-533D-EAF2-E4E99C795985}"/>
              </a:ext>
            </a:extLst>
          </p:cNvPr>
          <p:cNvSpPr>
            <a:spLocks noGrp="1"/>
          </p:cNvSpPr>
          <p:nvPr>
            <p:ph type="dt" sz="half" idx="10"/>
          </p:nvPr>
        </p:nvSpPr>
        <p:spPr/>
        <p:txBody>
          <a:bodyPr/>
          <a:lstStyle/>
          <a:p>
            <a:fld id="{EB56A94D-7D6A-4378-93F6-A3A33186E34B}" type="datetime1">
              <a:rPr lang="en-US" smtClean="0"/>
              <a:t>4/21/2024</a:t>
            </a:fld>
            <a:endParaRPr lang="en-US" dirty="0"/>
          </a:p>
        </p:txBody>
      </p:sp>
      <p:sp>
        <p:nvSpPr>
          <p:cNvPr id="6" name="Footer Placeholder 5">
            <a:extLst>
              <a:ext uri="{FF2B5EF4-FFF2-40B4-BE49-F238E27FC236}">
                <a16:creationId xmlns:a16="http://schemas.microsoft.com/office/drawing/2014/main" id="{947A5F6C-C45F-557C-2BEB-CADD63116DF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116FBB78-9ED5-9962-3451-D636096EADFA}"/>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245347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FA9F-9E3B-F353-A229-3098A5D0D2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11F683-AC6C-1CF5-7E8B-291AF5793E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F83274-835D-6FB5-3375-C4C1A5FF3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F42BD3-7519-9476-B62A-416F01BB9486}"/>
              </a:ext>
            </a:extLst>
          </p:cNvPr>
          <p:cNvSpPr>
            <a:spLocks noGrp="1"/>
          </p:cNvSpPr>
          <p:nvPr>
            <p:ph type="dt" sz="half" idx="10"/>
          </p:nvPr>
        </p:nvSpPr>
        <p:spPr/>
        <p:txBody>
          <a:bodyPr/>
          <a:lstStyle/>
          <a:p>
            <a:fld id="{285FC0F9-687B-4417-9D77-CE2D7AD8C321}" type="datetime1">
              <a:rPr lang="en-US" smtClean="0"/>
              <a:t>4/21/2024</a:t>
            </a:fld>
            <a:endParaRPr lang="en-US" dirty="0"/>
          </a:p>
        </p:txBody>
      </p:sp>
      <p:sp>
        <p:nvSpPr>
          <p:cNvPr id="6" name="Footer Placeholder 5">
            <a:extLst>
              <a:ext uri="{FF2B5EF4-FFF2-40B4-BE49-F238E27FC236}">
                <a16:creationId xmlns:a16="http://schemas.microsoft.com/office/drawing/2014/main" id="{69F6437A-FD61-CA5E-9EF8-914350DC146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19AF8BB9-A358-55B2-35F6-AF9FA8AB4977}"/>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037267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636581-42ED-70A9-8A42-E6DA8DB6EC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08236D-53BE-726F-9D07-EA5D1CD785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C745E2-704C-6992-25D5-D08ADA319C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DFD30-2122-4F4A-97B4-D0A849E36C5F}" type="datetime1">
              <a:rPr lang="en-US" smtClean="0"/>
              <a:t>4/21/2024</a:t>
            </a:fld>
            <a:endParaRPr lang="en-US" dirty="0"/>
          </a:p>
        </p:txBody>
      </p:sp>
      <p:sp>
        <p:nvSpPr>
          <p:cNvPr id="5" name="Footer Placeholder 4">
            <a:extLst>
              <a:ext uri="{FF2B5EF4-FFF2-40B4-BE49-F238E27FC236}">
                <a16:creationId xmlns:a16="http://schemas.microsoft.com/office/drawing/2014/main" id="{1DF54DC0-C55C-01B3-D88E-1ABE3BAFF1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57A8473A-554C-E4AC-D938-4F4063310C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57283063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AD3F-2951-6BE9-C5C6-37EE995880D0}"/>
              </a:ext>
            </a:extLst>
          </p:cNvPr>
          <p:cNvSpPr>
            <a:spLocks noGrp="1"/>
          </p:cNvSpPr>
          <p:nvPr>
            <p:ph type="ctrTitle"/>
          </p:nvPr>
        </p:nvSpPr>
        <p:spPr/>
        <p:txBody>
          <a:bodyPr/>
          <a:lstStyle/>
          <a:p>
            <a:r>
              <a:rPr lang="en-US" dirty="0"/>
              <a:t>ECE 721 Project 4</a:t>
            </a:r>
            <a:endParaRPr lang="en-IN" dirty="0"/>
          </a:p>
        </p:txBody>
      </p:sp>
      <p:sp>
        <p:nvSpPr>
          <p:cNvPr id="3" name="Subtitle 2">
            <a:extLst>
              <a:ext uri="{FF2B5EF4-FFF2-40B4-BE49-F238E27FC236}">
                <a16:creationId xmlns:a16="http://schemas.microsoft.com/office/drawing/2014/main" id="{0070636A-81CD-9406-B399-0E3CDC6C3135}"/>
              </a:ext>
            </a:extLst>
          </p:cNvPr>
          <p:cNvSpPr>
            <a:spLocks noGrp="1"/>
          </p:cNvSpPr>
          <p:nvPr>
            <p:ph type="subTitle" idx="1"/>
          </p:nvPr>
        </p:nvSpPr>
        <p:spPr/>
        <p:txBody>
          <a:bodyPr/>
          <a:lstStyle/>
          <a:p>
            <a:r>
              <a:rPr lang="en-US" dirty="0"/>
              <a:t>Team 09</a:t>
            </a:r>
          </a:p>
          <a:p>
            <a:r>
              <a:rPr lang="en-US" sz="1800" dirty="0"/>
              <a:t>Viren Sanjay Mehra</a:t>
            </a:r>
          </a:p>
          <a:p>
            <a:r>
              <a:rPr lang="en-US" sz="1800" dirty="0"/>
              <a:t>Avit Ramakant Rane</a:t>
            </a:r>
            <a:endParaRPr lang="en-IN" sz="1800" dirty="0"/>
          </a:p>
        </p:txBody>
      </p:sp>
    </p:spTree>
    <p:extLst>
      <p:ext uri="{BB962C8B-B14F-4D97-AF65-F5344CB8AC3E}">
        <p14:creationId xmlns:p14="http://schemas.microsoft.com/office/powerpoint/2010/main" val="2913250622"/>
      </p:ext>
    </p:extLst>
  </p:cSld>
  <p:clrMapOvr>
    <a:masterClrMapping/>
  </p:clrMapOvr>
  <mc:AlternateContent xmlns:mc="http://schemas.openxmlformats.org/markup-compatibility/2006">
    <mc:Choice xmlns:p14="http://schemas.microsoft.com/office/powerpoint/2010/main" Requires="p14">
      <p:transition spd="slow" p14:dur="2000" advTm="2802"/>
    </mc:Choice>
    <mc:Fallback>
      <p:transition spd="slow" advTm="280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95460-8155-290A-D1EA-D3ACBF200C6D}"/>
              </a:ext>
            </a:extLst>
          </p:cNvPr>
          <p:cNvSpPr>
            <a:spLocks noGrp="1"/>
          </p:cNvSpPr>
          <p:nvPr>
            <p:ph type="title"/>
          </p:nvPr>
        </p:nvSpPr>
        <p:spPr/>
        <p:txBody>
          <a:bodyPr/>
          <a:lstStyle/>
          <a:p>
            <a:r>
              <a:rPr lang="en-US" dirty="0"/>
              <a:t>Experiments – Base SVP</a:t>
            </a:r>
            <a:endParaRPr lang="en-IN" dirty="0"/>
          </a:p>
        </p:txBody>
      </p:sp>
      <p:sp>
        <p:nvSpPr>
          <p:cNvPr id="3" name="Content Placeholder 2">
            <a:extLst>
              <a:ext uri="{FF2B5EF4-FFF2-40B4-BE49-F238E27FC236}">
                <a16:creationId xmlns:a16="http://schemas.microsoft.com/office/drawing/2014/main" id="{8A0E8E83-9494-AD49-9208-682A93DAB646}"/>
              </a:ext>
            </a:extLst>
          </p:cNvPr>
          <p:cNvSpPr>
            <a:spLocks noGrp="1"/>
          </p:cNvSpPr>
          <p:nvPr>
            <p:ph idx="1"/>
          </p:nvPr>
        </p:nvSpPr>
        <p:spPr/>
        <p:txBody>
          <a:bodyPr>
            <a:normAutofit/>
          </a:bodyPr>
          <a:lstStyle/>
          <a:p>
            <a:r>
              <a:rPr lang="en-IN" sz="1800" dirty="0"/>
              <a:t>--</a:t>
            </a:r>
            <a:r>
              <a:rPr lang="en-IN" sz="1800" dirty="0" err="1"/>
              <a:t>vp</a:t>
            </a:r>
            <a:r>
              <a:rPr lang="en-IN" sz="1800" dirty="0"/>
              <a:t>-enable=1 --</a:t>
            </a:r>
            <a:r>
              <a:rPr lang="en-IN" sz="1800" dirty="0" err="1"/>
              <a:t>vp-svp</a:t>
            </a:r>
            <a:r>
              <a:rPr lang="en-IN" sz="1800" dirty="0"/>
              <a:t>=300,0,10,10,15,1,0,15,15,1,1,1,0 --</a:t>
            </a:r>
            <a:r>
              <a:rPr lang="en-IN" sz="1800" dirty="0" err="1"/>
              <a:t>mdp</a:t>
            </a:r>
            <a:r>
              <a:rPr lang="en-IN" sz="1800" dirty="0"/>
              <a:t>=3,31 --perf=0,0,0,1 -t --</a:t>
            </a:r>
            <a:r>
              <a:rPr lang="en-IN" sz="1800" dirty="0" err="1"/>
              <a:t>cbpALG</a:t>
            </a:r>
            <a:r>
              <a:rPr lang="en-IN" sz="1800" dirty="0"/>
              <a:t>=0 --</a:t>
            </a:r>
            <a:r>
              <a:rPr lang="en-IN" sz="1800" dirty="0" err="1"/>
              <a:t>fq</a:t>
            </a:r>
            <a:r>
              <a:rPr lang="en-IN" sz="1800" dirty="0"/>
              <a:t>=64 --cp=32 --al=256 --</a:t>
            </a:r>
            <a:r>
              <a:rPr lang="en-IN" sz="1800" dirty="0" err="1"/>
              <a:t>lsq</a:t>
            </a:r>
            <a:r>
              <a:rPr lang="en-IN" sz="1800" dirty="0"/>
              <a:t>=128 --</a:t>
            </a:r>
            <a:r>
              <a:rPr lang="en-IN" sz="1800" dirty="0" err="1"/>
              <a:t>iq</a:t>
            </a:r>
            <a:r>
              <a:rPr lang="en-IN" sz="1800" dirty="0"/>
              <a:t>=64 --</a:t>
            </a:r>
            <a:r>
              <a:rPr lang="en-IN" sz="1800" dirty="0" err="1"/>
              <a:t>iqnp</a:t>
            </a:r>
            <a:r>
              <a:rPr lang="en-IN" sz="1800" dirty="0"/>
              <a:t>=4 --</a:t>
            </a:r>
            <a:r>
              <a:rPr lang="en-IN" sz="1800" dirty="0" err="1"/>
              <a:t>fw</a:t>
            </a:r>
            <a:r>
              <a:rPr lang="en-IN" sz="1800" dirty="0"/>
              <a:t>=8 --</a:t>
            </a:r>
            <a:r>
              <a:rPr lang="en-IN" sz="1800" dirty="0" err="1"/>
              <a:t>dw</a:t>
            </a:r>
            <a:r>
              <a:rPr lang="en-IN" sz="1800" dirty="0"/>
              <a:t>=8 --</a:t>
            </a:r>
            <a:r>
              <a:rPr lang="en-IN" sz="1800" dirty="0" err="1"/>
              <a:t>iw</a:t>
            </a:r>
            <a:r>
              <a:rPr lang="en-IN" sz="1800" dirty="0"/>
              <a:t>=16 --</a:t>
            </a:r>
            <a:r>
              <a:rPr lang="en-IN" sz="1800" dirty="0" err="1"/>
              <a:t>rw</a:t>
            </a:r>
            <a:r>
              <a:rPr lang="en-IN" sz="1800" dirty="0"/>
              <a:t>=8 -e10000000"</a:t>
            </a:r>
          </a:p>
        </p:txBody>
      </p:sp>
      <p:pic>
        <p:nvPicPr>
          <p:cNvPr id="9" name="Picture 8">
            <a:extLst>
              <a:ext uri="{FF2B5EF4-FFF2-40B4-BE49-F238E27FC236}">
                <a16:creationId xmlns:a16="http://schemas.microsoft.com/office/drawing/2014/main" id="{E9530997-343D-9F10-0C24-6007A60FA104}"/>
              </a:ext>
            </a:extLst>
          </p:cNvPr>
          <p:cNvPicPr>
            <a:picLocks noChangeAspect="1"/>
          </p:cNvPicPr>
          <p:nvPr/>
        </p:nvPicPr>
        <p:blipFill rotWithShape="1">
          <a:blip r:embed="rId2"/>
          <a:srcRect t="1526"/>
          <a:stretch/>
        </p:blipFill>
        <p:spPr>
          <a:xfrm>
            <a:off x="1402961" y="2651760"/>
            <a:ext cx="3753374" cy="3752354"/>
          </a:xfrm>
          <a:prstGeom prst="rect">
            <a:avLst/>
          </a:prstGeom>
        </p:spPr>
      </p:pic>
      <p:pic>
        <p:nvPicPr>
          <p:cNvPr id="5" name="Picture 4">
            <a:extLst>
              <a:ext uri="{FF2B5EF4-FFF2-40B4-BE49-F238E27FC236}">
                <a16:creationId xmlns:a16="http://schemas.microsoft.com/office/drawing/2014/main" id="{CD2F1DDF-2EC8-FDB7-1839-9C1777C31E30}"/>
              </a:ext>
            </a:extLst>
          </p:cNvPr>
          <p:cNvPicPr>
            <a:picLocks noChangeAspect="1"/>
          </p:cNvPicPr>
          <p:nvPr/>
        </p:nvPicPr>
        <p:blipFill>
          <a:blip r:embed="rId3"/>
          <a:stretch>
            <a:fillRect/>
          </a:stretch>
        </p:blipFill>
        <p:spPr>
          <a:xfrm>
            <a:off x="5488990" y="2772285"/>
            <a:ext cx="6554115" cy="3400900"/>
          </a:xfrm>
          <a:prstGeom prst="rect">
            <a:avLst/>
          </a:prstGeom>
        </p:spPr>
      </p:pic>
    </p:spTree>
    <p:extLst>
      <p:ext uri="{BB962C8B-B14F-4D97-AF65-F5344CB8AC3E}">
        <p14:creationId xmlns:p14="http://schemas.microsoft.com/office/powerpoint/2010/main" val="1879714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95460-8155-290A-D1EA-D3ACBF200C6D}"/>
              </a:ext>
            </a:extLst>
          </p:cNvPr>
          <p:cNvSpPr>
            <a:spLocks noGrp="1"/>
          </p:cNvSpPr>
          <p:nvPr>
            <p:ph type="title"/>
          </p:nvPr>
        </p:nvSpPr>
        <p:spPr/>
        <p:txBody>
          <a:bodyPr/>
          <a:lstStyle/>
          <a:p>
            <a:r>
              <a:rPr lang="en-US" dirty="0"/>
              <a:t>Experiments – Enhanced SVP</a:t>
            </a:r>
            <a:endParaRPr lang="en-IN" dirty="0"/>
          </a:p>
        </p:txBody>
      </p:sp>
      <p:sp>
        <p:nvSpPr>
          <p:cNvPr id="3" name="Content Placeholder 2">
            <a:extLst>
              <a:ext uri="{FF2B5EF4-FFF2-40B4-BE49-F238E27FC236}">
                <a16:creationId xmlns:a16="http://schemas.microsoft.com/office/drawing/2014/main" id="{8A0E8E83-9494-AD49-9208-682A93DAB646}"/>
              </a:ext>
            </a:extLst>
          </p:cNvPr>
          <p:cNvSpPr>
            <a:spLocks noGrp="1"/>
          </p:cNvSpPr>
          <p:nvPr>
            <p:ph idx="1"/>
          </p:nvPr>
        </p:nvSpPr>
        <p:spPr/>
        <p:txBody>
          <a:bodyPr>
            <a:normAutofit/>
          </a:bodyPr>
          <a:lstStyle/>
          <a:p>
            <a:r>
              <a:rPr lang="en-IN" sz="1800" dirty="0"/>
              <a:t>--</a:t>
            </a:r>
            <a:r>
              <a:rPr lang="en-IN" sz="1800" dirty="0" err="1"/>
              <a:t>vp</a:t>
            </a:r>
            <a:r>
              <a:rPr lang="en-IN" sz="1800" dirty="0"/>
              <a:t>-enable=1 --</a:t>
            </a:r>
            <a:r>
              <a:rPr lang="en-IN" sz="1800" dirty="0" err="1"/>
              <a:t>vp-esvp</a:t>
            </a:r>
            <a:r>
              <a:rPr lang="en-IN" sz="1800" dirty="0"/>
              <a:t>=300,0,10,0,7,1,0,7,7,1,1,1,0,3 --</a:t>
            </a:r>
            <a:r>
              <a:rPr lang="en-IN" sz="1800" dirty="0" err="1"/>
              <a:t>mdp</a:t>
            </a:r>
            <a:r>
              <a:rPr lang="en-IN" sz="1800" dirty="0"/>
              <a:t>=3,31 --perf=0,0,0,1 -t --</a:t>
            </a:r>
            <a:r>
              <a:rPr lang="en-IN" sz="1800" dirty="0" err="1"/>
              <a:t>cbpALG</a:t>
            </a:r>
            <a:r>
              <a:rPr lang="en-IN" sz="1800" dirty="0"/>
              <a:t>=0 --</a:t>
            </a:r>
            <a:r>
              <a:rPr lang="en-IN" sz="1800" dirty="0" err="1"/>
              <a:t>fq</a:t>
            </a:r>
            <a:r>
              <a:rPr lang="en-IN" sz="1800" dirty="0"/>
              <a:t>=64 --cp=32 --al=256 --</a:t>
            </a:r>
            <a:r>
              <a:rPr lang="en-IN" sz="1800" dirty="0" err="1"/>
              <a:t>lsq</a:t>
            </a:r>
            <a:r>
              <a:rPr lang="en-IN" sz="1800" dirty="0"/>
              <a:t>=128 --</a:t>
            </a:r>
            <a:r>
              <a:rPr lang="en-IN" sz="1800" dirty="0" err="1"/>
              <a:t>iq</a:t>
            </a:r>
            <a:r>
              <a:rPr lang="en-IN" sz="1800" dirty="0"/>
              <a:t>=64 --</a:t>
            </a:r>
            <a:r>
              <a:rPr lang="en-IN" sz="1800" dirty="0" err="1"/>
              <a:t>iqnp</a:t>
            </a:r>
            <a:r>
              <a:rPr lang="en-IN" sz="1800" dirty="0"/>
              <a:t>=4 --</a:t>
            </a:r>
            <a:r>
              <a:rPr lang="en-IN" sz="1800" dirty="0" err="1"/>
              <a:t>fw</a:t>
            </a:r>
            <a:r>
              <a:rPr lang="en-IN" sz="1800" dirty="0"/>
              <a:t>=8 --</a:t>
            </a:r>
            <a:r>
              <a:rPr lang="en-IN" sz="1800" dirty="0" err="1"/>
              <a:t>dw</a:t>
            </a:r>
            <a:r>
              <a:rPr lang="en-IN" sz="1800" dirty="0"/>
              <a:t>=8 --</a:t>
            </a:r>
            <a:r>
              <a:rPr lang="en-IN" sz="1800" dirty="0" err="1"/>
              <a:t>iw</a:t>
            </a:r>
            <a:r>
              <a:rPr lang="en-IN" sz="1800" dirty="0"/>
              <a:t>=16 --</a:t>
            </a:r>
            <a:r>
              <a:rPr lang="en-IN" sz="1800" dirty="0" err="1"/>
              <a:t>rw</a:t>
            </a:r>
            <a:r>
              <a:rPr lang="en-IN" sz="1800" dirty="0"/>
              <a:t>=8 -e10000000"</a:t>
            </a:r>
          </a:p>
        </p:txBody>
      </p:sp>
      <p:pic>
        <p:nvPicPr>
          <p:cNvPr id="5" name="Picture 4">
            <a:extLst>
              <a:ext uri="{FF2B5EF4-FFF2-40B4-BE49-F238E27FC236}">
                <a16:creationId xmlns:a16="http://schemas.microsoft.com/office/drawing/2014/main" id="{6B68327A-5BE8-8BFD-8A3D-0C6F66ACC1F8}"/>
              </a:ext>
            </a:extLst>
          </p:cNvPr>
          <p:cNvPicPr>
            <a:picLocks noChangeAspect="1"/>
          </p:cNvPicPr>
          <p:nvPr/>
        </p:nvPicPr>
        <p:blipFill rotWithShape="1">
          <a:blip r:embed="rId2"/>
          <a:srcRect t="646"/>
          <a:stretch/>
        </p:blipFill>
        <p:spPr>
          <a:xfrm>
            <a:off x="930914" y="2697480"/>
            <a:ext cx="3581900" cy="3795395"/>
          </a:xfrm>
          <a:prstGeom prst="rect">
            <a:avLst/>
          </a:prstGeom>
        </p:spPr>
      </p:pic>
      <p:pic>
        <p:nvPicPr>
          <p:cNvPr id="10" name="Picture 9">
            <a:extLst>
              <a:ext uri="{FF2B5EF4-FFF2-40B4-BE49-F238E27FC236}">
                <a16:creationId xmlns:a16="http://schemas.microsoft.com/office/drawing/2014/main" id="{8001877B-D91A-85BC-CF83-0017965E8553}"/>
              </a:ext>
            </a:extLst>
          </p:cNvPr>
          <p:cNvPicPr>
            <a:picLocks noChangeAspect="1"/>
          </p:cNvPicPr>
          <p:nvPr/>
        </p:nvPicPr>
        <p:blipFill>
          <a:blip r:embed="rId3"/>
          <a:stretch>
            <a:fillRect/>
          </a:stretch>
        </p:blipFill>
        <p:spPr>
          <a:xfrm>
            <a:off x="5605865" y="2599822"/>
            <a:ext cx="5747935" cy="3990709"/>
          </a:xfrm>
          <a:prstGeom prst="rect">
            <a:avLst/>
          </a:prstGeom>
        </p:spPr>
      </p:pic>
    </p:spTree>
    <p:extLst>
      <p:ext uri="{BB962C8B-B14F-4D97-AF65-F5344CB8AC3E}">
        <p14:creationId xmlns:p14="http://schemas.microsoft.com/office/powerpoint/2010/main" val="3826162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95460-8155-290A-D1EA-D3ACBF200C6D}"/>
              </a:ext>
            </a:extLst>
          </p:cNvPr>
          <p:cNvSpPr>
            <a:spLocks noGrp="1"/>
          </p:cNvSpPr>
          <p:nvPr>
            <p:ph type="title"/>
          </p:nvPr>
        </p:nvSpPr>
        <p:spPr/>
        <p:txBody>
          <a:bodyPr/>
          <a:lstStyle/>
          <a:p>
            <a:r>
              <a:rPr lang="en-US" dirty="0"/>
              <a:t>Experiments – Enhanced SVP</a:t>
            </a:r>
            <a:endParaRPr lang="en-IN" dirty="0"/>
          </a:p>
        </p:txBody>
      </p:sp>
      <p:sp>
        <p:nvSpPr>
          <p:cNvPr id="3" name="Content Placeholder 2">
            <a:extLst>
              <a:ext uri="{FF2B5EF4-FFF2-40B4-BE49-F238E27FC236}">
                <a16:creationId xmlns:a16="http://schemas.microsoft.com/office/drawing/2014/main" id="{8A0E8E83-9494-AD49-9208-682A93DAB646}"/>
              </a:ext>
            </a:extLst>
          </p:cNvPr>
          <p:cNvSpPr>
            <a:spLocks noGrp="1"/>
          </p:cNvSpPr>
          <p:nvPr>
            <p:ph idx="1"/>
          </p:nvPr>
        </p:nvSpPr>
        <p:spPr/>
        <p:txBody>
          <a:bodyPr>
            <a:normAutofit/>
          </a:bodyPr>
          <a:lstStyle/>
          <a:p>
            <a:r>
              <a:rPr lang="en-IN" sz="1800" dirty="0"/>
              <a:t>--</a:t>
            </a:r>
            <a:r>
              <a:rPr lang="en-IN" sz="1800" dirty="0" err="1"/>
              <a:t>vp</a:t>
            </a:r>
            <a:r>
              <a:rPr lang="en-IN" sz="1800" dirty="0"/>
              <a:t>-enable=1 --</a:t>
            </a:r>
            <a:r>
              <a:rPr lang="en-IN" sz="1800" dirty="0" err="1"/>
              <a:t>vp-esvp</a:t>
            </a:r>
            <a:r>
              <a:rPr lang="en-IN" sz="1800" dirty="0"/>
              <a:t>=300,0,10,0,7,1,0,7,7,1,1,1,0,3 --</a:t>
            </a:r>
            <a:r>
              <a:rPr lang="en-IN" sz="1800" dirty="0" err="1"/>
              <a:t>mdp</a:t>
            </a:r>
            <a:r>
              <a:rPr lang="en-IN" sz="1800" dirty="0"/>
              <a:t>=3,31 --perf=0,0,0,1 -t --</a:t>
            </a:r>
            <a:r>
              <a:rPr lang="en-IN" sz="1800" dirty="0" err="1"/>
              <a:t>cbpALG</a:t>
            </a:r>
            <a:r>
              <a:rPr lang="en-IN" sz="1800" dirty="0"/>
              <a:t>=0 --</a:t>
            </a:r>
            <a:r>
              <a:rPr lang="en-IN" sz="1800" dirty="0" err="1"/>
              <a:t>fq</a:t>
            </a:r>
            <a:r>
              <a:rPr lang="en-IN" sz="1800" dirty="0"/>
              <a:t>=64 --cp=32 --al=256 --</a:t>
            </a:r>
            <a:r>
              <a:rPr lang="en-IN" sz="1800" dirty="0" err="1"/>
              <a:t>lsq</a:t>
            </a:r>
            <a:r>
              <a:rPr lang="en-IN" sz="1800" dirty="0"/>
              <a:t>=128 --</a:t>
            </a:r>
            <a:r>
              <a:rPr lang="en-IN" sz="1800" dirty="0" err="1"/>
              <a:t>iq</a:t>
            </a:r>
            <a:r>
              <a:rPr lang="en-IN" sz="1800" dirty="0"/>
              <a:t>=64 --</a:t>
            </a:r>
            <a:r>
              <a:rPr lang="en-IN" sz="1800" dirty="0" err="1"/>
              <a:t>iqnp</a:t>
            </a:r>
            <a:r>
              <a:rPr lang="en-IN" sz="1800" dirty="0"/>
              <a:t>=4 --</a:t>
            </a:r>
            <a:r>
              <a:rPr lang="en-IN" sz="1800" dirty="0" err="1"/>
              <a:t>fw</a:t>
            </a:r>
            <a:r>
              <a:rPr lang="en-IN" sz="1800" dirty="0"/>
              <a:t>=8 --</a:t>
            </a:r>
            <a:r>
              <a:rPr lang="en-IN" sz="1800" dirty="0" err="1"/>
              <a:t>dw</a:t>
            </a:r>
            <a:r>
              <a:rPr lang="en-IN" sz="1800" dirty="0"/>
              <a:t>=8 --</a:t>
            </a:r>
            <a:r>
              <a:rPr lang="en-IN" sz="1800" dirty="0" err="1"/>
              <a:t>iw</a:t>
            </a:r>
            <a:r>
              <a:rPr lang="en-IN" sz="1800" dirty="0"/>
              <a:t>=16 --</a:t>
            </a:r>
            <a:r>
              <a:rPr lang="en-IN" sz="1800" dirty="0" err="1"/>
              <a:t>rw</a:t>
            </a:r>
            <a:r>
              <a:rPr lang="en-IN" sz="1800" dirty="0"/>
              <a:t>=8 -e10000000“</a:t>
            </a:r>
          </a:p>
          <a:p>
            <a:r>
              <a:rPr lang="en-IN" sz="1800" dirty="0"/>
              <a:t>Predicting simple ALU Instructions more </a:t>
            </a:r>
            <a:r>
              <a:rPr lang="en-IN" sz="1800" dirty="0" err="1"/>
              <a:t>addressively</a:t>
            </a:r>
            <a:r>
              <a:rPr lang="en-IN" sz="1800" dirty="0"/>
              <a:t> compared to previous slide</a:t>
            </a:r>
          </a:p>
        </p:txBody>
      </p:sp>
      <p:pic>
        <p:nvPicPr>
          <p:cNvPr id="10" name="Picture 9">
            <a:extLst>
              <a:ext uri="{FF2B5EF4-FFF2-40B4-BE49-F238E27FC236}">
                <a16:creationId xmlns:a16="http://schemas.microsoft.com/office/drawing/2014/main" id="{8001877B-D91A-85BC-CF83-0017965E8553}"/>
              </a:ext>
            </a:extLst>
          </p:cNvPr>
          <p:cNvPicPr>
            <a:picLocks noChangeAspect="1"/>
          </p:cNvPicPr>
          <p:nvPr/>
        </p:nvPicPr>
        <p:blipFill>
          <a:blip r:embed="rId2"/>
          <a:stretch>
            <a:fillRect/>
          </a:stretch>
        </p:blipFill>
        <p:spPr>
          <a:xfrm>
            <a:off x="5826770" y="2907792"/>
            <a:ext cx="5747935" cy="3796927"/>
          </a:xfrm>
          <a:prstGeom prst="rect">
            <a:avLst/>
          </a:prstGeom>
        </p:spPr>
      </p:pic>
      <p:pic>
        <p:nvPicPr>
          <p:cNvPr id="6" name="Picture 5">
            <a:extLst>
              <a:ext uri="{FF2B5EF4-FFF2-40B4-BE49-F238E27FC236}">
                <a16:creationId xmlns:a16="http://schemas.microsoft.com/office/drawing/2014/main" id="{623DBB34-C891-EFE4-4763-AE63B76555A9}"/>
              </a:ext>
            </a:extLst>
          </p:cNvPr>
          <p:cNvPicPr>
            <a:picLocks noChangeAspect="1"/>
          </p:cNvPicPr>
          <p:nvPr/>
        </p:nvPicPr>
        <p:blipFill>
          <a:blip r:embed="rId3"/>
          <a:stretch>
            <a:fillRect/>
          </a:stretch>
        </p:blipFill>
        <p:spPr>
          <a:xfrm>
            <a:off x="1059105" y="3044951"/>
            <a:ext cx="3801005" cy="3659767"/>
          </a:xfrm>
          <a:prstGeom prst="rect">
            <a:avLst/>
          </a:prstGeom>
        </p:spPr>
      </p:pic>
    </p:spTree>
    <p:extLst>
      <p:ext uri="{BB962C8B-B14F-4D97-AF65-F5344CB8AC3E}">
        <p14:creationId xmlns:p14="http://schemas.microsoft.com/office/powerpoint/2010/main" val="3684640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95460-8155-290A-D1EA-D3ACBF200C6D}"/>
              </a:ext>
            </a:extLst>
          </p:cNvPr>
          <p:cNvSpPr>
            <a:spLocks noGrp="1"/>
          </p:cNvSpPr>
          <p:nvPr>
            <p:ph type="title"/>
          </p:nvPr>
        </p:nvSpPr>
        <p:spPr/>
        <p:txBody>
          <a:bodyPr/>
          <a:lstStyle/>
          <a:p>
            <a:r>
              <a:rPr lang="en-US" dirty="0"/>
              <a:t>Experiments – Enhanced SVP</a:t>
            </a:r>
            <a:endParaRPr lang="en-IN" dirty="0"/>
          </a:p>
        </p:txBody>
      </p:sp>
      <p:sp>
        <p:nvSpPr>
          <p:cNvPr id="3" name="Content Placeholder 2">
            <a:extLst>
              <a:ext uri="{FF2B5EF4-FFF2-40B4-BE49-F238E27FC236}">
                <a16:creationId xmlns:a16="http://schemas.microsoft.com/office/drawing/2014/main" id="{8A0E8E83-9494-AD49-9208-682A93DAB646}"/>
              </a:ext>
            </a:extLst>
          </p:cNvPr>
          <p:cNvSpPr>
            <a:spLocks noGrp="1"/>
          </p:cNvSpPr>
          <p:nvPr>
            <p:ph idx="1"/>
          </p:nvPr>
        </p:nvSpPr>
        <p:spPr/>
        <p:txBody>
          <a:bodyPr>
            <a:normAutofit/>
          </a:bodyPr>
          <a:lstStyle/>
          <a:p>
            <a:r>
              <a:rPr lang="en-IN" sz="1800" dirty="0"/>
              <a:t>--</a:t>
            </a:r>
            <a:r>
              <a:rPr lang="en-IN" sz="1800" dirty="0" err="1"/>
              <a:t>vp</a:t>
            </a:r>
            <a:r>
              <a:rPr lang="en-IN" sz="1800" dirty="0"/>
              <a:t>-enable=1 --</a:t>
            </a:r>
            <a:r>
              <a:rPr lang="en-IN" sz="1800" dirty="0" err="1"/>
              <a:t>vp-esvp</a:t>
            </a:r>
            <a:r>
              <a:rPr lang="en-IN" sz="1800" dirty="0"/>
              <a:t>=300,0,10,10,7,1,0,7,7,1,1,1,0,3 --</a:t>
            </a:r>
            <a:r>
              <a:rPr lang="en-IN" sz="1800" dirty="0" err="1"/>
              <a:t>mdp</a:t>
            </a:r>
            <a:r>
              <a:rPr lang="en-IN" sz="1800" dirty="0"/>
              <a:t>=3,31 --perf=0,0,0,1 -t --</a:t>
            </a:r>
            <a:r>
              <a:rPr lang="en-IN" sz="1800" dirty="0" err="1"/>
              <a:t>cbpALG</a:t>
            </a:r>
            <a:r>
              <a:rPr lang="en-IN" sz="1800" dirty="0"/>
              <a:t>=0 --</a:t>
            </a:r>
            <a:r>
              <a:rPr lang="en-IN" sz="1800" dirty="0" err="1"/>
              <a:t>fq</a:t>
            </a:r>
            <a:r>
              <a:rPr lang="en-IN" sz="1800" dirty="0"/>
              <a:t>=64 --cp=32 --al=256 --</a:t>
            </a:r>
            <a:r>
              <a:rPr lang="en-IN" sz="1800" dirty="0" err="1"/>
              <a:t>lsq</a:t>
            </a:r>
            <a:r>
              <a:rPr lang="en-IN" sz="1800" dirty="0"/>
              <a:t>=128 --</a:t>
            </a:r>
            <a:r>
              <a:rPr lang="en-IN" sz="1800" dirty="0" err="1"/>
              <a:t>iq</a:t>
            </a:r>
            <a:r>
              <a:rPr lang="en-IN" sz="1800" dirty="0"/>
              <a:t>=64 --</a:t>
            </a:r>
            <a:r>
              <a:rPr lang="en-IN" sz="1800" dirty="0" err="1"/>
              <a:t>iqnp</a:t>
            </a:r>
            <a:r>
              <a:rPr lang="en-IN" sz="1800" dirty="0"/>
              <a:t>=4 --</a:t>
            </a:r>
            <a:r>
              <a:rPr lang="en-IN" sz="1800" dirty="0" err="1"/>
              <a:t>fw</a:t>
            </a:r>
            <a:r>
              <a:rPr lang="en-IN" sz="1800" dirty="0"/>
              <a:t>=8 --</a:t>
            </a:r>
            <a:r>
              <a:rPr lang="en-IN" sz="1800" dirty="0" err="1"/>
              <a:t>dw</a:t>
            </a:r>
            <a:r>
              <a:rPr lang="en-IN" sz="1800" dirty="0"/>
              <a:t>=8 --</a:t>
            </a:r>
            <a:r>
              <a:rPr lang="en-IN" sz="1800" dirty="0" err="1"/>
              <a:t>iw</a:t>
            </a:r>
            <a:r>
              <a:rPr lang="en-IN" sz="1800" dirty="0"/>
              <a:t>=16 --</a:t>
            </a:r>
            <a:r>
              <a:rPr lang="en-IN" sz="1800" dirty="0" err="1"/>
              <a:t>rw</a:t>
            </a:r>
            <a:r>
              <a:rPr lang="en-IN" sz="1800" dirty="0"/>
              <a:t>=8 -e10000000</a:t>
            </a:r>
          </a:p>
        </p:txBody>
      </p:sp>
      <p:pic>
        <p:nvPicPr>
          <p:cNvPr id="9" name="Picture 8">
            <a:extLst>
              <a:ext uri="{FF2B5EF4-FFF2-40B4-BE49-F238E27FC236}">
                <a16:creationId xmlns:a16="http://schemas.microsoft.com/office/drawing/2014/main" id="{1C76A869-87D0-8082-937E-2997DE0EFE14}"/>
              </a:ext>
            </a:extLst>
          </p:cNvPr>
          <p:cNvPicPr>
            <a:picLocks noChangeAspect="1"/>
          </p:cNvPicPr>
          <p:nvPr/>
        </p:nvPicPr>
        <p:blipFill>
          <a:blip r:embed="rId2"/>
          <a:stretch>
            <a:fillRect/>
          </a:stretch>
        </p:blipFill>
        <p:spPr>
          <a:xfrm>
            <a:off x="838200" y="2701396"/>
            <a:ext cx="4010585" cy="3791479"/>
          </a:xfrm>
          <a:prstGeom prst="rect">
            <a:avLst/>
          </a:prstGeom>
        </p:spPr>
      </p:pic>
      <p:pic>
        <p:nvPicPr>
          <p:cNvPr id="11" name="Picture 10">
            <a:extLst>
              <a:ext uri="{FF2B5EF4-FFF2-40B4-BE49-F238E27FC236}">
                <a16:creationId xmlns:a16="http://schemas.microsoft.com/office/drawing/2014/main" id="{F6D533C5-5766-9640-65F9-3DCAA2BE5266}"/>
              </a:ext>
            </a:extLst>
          </p:cNvPr>
          <p:cNvPicPr>
            <a:picLocks noChangeAspect="1"/>
          </p:cNvPicPr>
          <p:nvPr/>
        </p:nvPicPr>
        <p:blipFill>
          <a:blip r:embed="rId3"/>
          <a:stretch>
            <a:fillRect/>
          </a:stretch>
        </p:blipFill>
        <p:spPr>
          <a:xfrm>
            <a:off x="5302988" y="2701396"/>
            <a:ext cx="6584212" cy="3646007"/>
          </a:xfrm>
          <a:prstGeom prst="rect">
            <a:avLst/>
          </a:prstGeom>
        </p:spPr>
      </p:pic>
    </p:spTree>
    <p:extLst>
      <p:ext uri="{BB962C8B-B14F-4D97-AF65-F5344CB8AC3E}">
        <p14:creationId xmlns:p14="http://schemas.microsoft.com/office/powerpoint/2010/main" val="2316591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95460-8155-290A-D1EA-D3ACBF200C6D}"/>
              </a:ext>
            </a:extLst>
          </p:cNvPr>
          <p:cNvSpPr>
            <a:spLocks noGrp="1"/>
          </p:cNvSpPr>
          <p:nvPr>
            <p:ph type="title"/>
          </p:nvPr>
        </p:nvSpPr>
        <p:spPr/>
        <p:txBody>
          <a:bodyPr/>
          <a:lstStyle/>
          <a:p>
            <a:r>
              <a:rPr lang="en-US" dirty="0"/>
              <a:t>Experiments – E-SVP with Branch History</a:t>
            </a:r>
            <a:endParaRPr lang="en-IN" dirty="0"/>
          </a:p>
        </p:txBody>
      </p:sp>
      <p:sp>
        <p:nvSpPr>
          <p:cNvPr id="3" name="Content Placeholder 2">
            <a:extLst>
              <a:ext uri="{FF2B5EF4-FFF2-40B4-BE49-F238E27FC236}">
                <a16:creationId xmlns:a16="http://schemas.microsoft.com/office/drawing/2014/main" id="{8A0E8E83-9494-AD49-9208-682A93DAB646}"/>
              </a:ext>
            </a:extLst>
          </p:cNvPr>
          <p:cNvSpPr>
            <a:spLocks noGrp="1"/>
          </p:cNvSpPr>
          <p:nvPr>
            <p:ph idx="1"/>
          </p:nvPr>
        </p:nvSpPr>
        <p:spPr/>
        <p:txBody>
          <a:bodyPr>
            <a:normAutofit/>
          </a:bodyPr>
          <a:lstStyle/>
          <a:p>
            <a:r>
              <a:rPr lang="en-IN" sz="1800" dirty="0"/>
              <a:t>--</a:t>
            </a:r>
            <a:r>
              <a:rPr lang="en-IN" sz="1800" dirty="0" err="1"/>
              <a:t>vp</a:t>
            </a:r>
            <a:r>
              <a:rPr lang="en-IN" sz="1800" dirty="0"/>
              <a:t>-enable=1 --</a:t>
            </a:r>
            <a:r>
              <a:rPr lang="en-IN" sz="1800" dirty="0" err="1"/>
              <a:t>vp-esvp-bhr</a:t>
            </a:r>
            <a:r>
              <a:rPr lang="en-IN" sz="1800" dirty="0"/>
              <a:t>=256,0,11,5,7,1,0,7,7,1,1,1,0,3,6 --</a:t>
            </a:r>
            <a:r>
              <a:rPr lang="en-IN" sz="1800" dirty="0" err="1"/>
              <a:t>mdp</a:t>
            </a:r>
            <a:r>
              <a:rPr lang="en-IN" sz="1800" dirty="0"/>
              <a:t>=3,31 --perf=0,0,0,1 -t --</a:t>
            </a:r>
            <a:r>
              <a:rPr lang="en-IN" sz="1800" dirty="0" err="1"/>
              <a:t>cbpALG</a:t>
            </a:r>
            <a:r>
              <a:rPr lang="en-IN" sz="1800" dirty="0"/>
              <a:t>=0 --</a:t>
            </a:r>
            <a:r>
              <a:rPr lang="en-IN" sz="1800" dirty="0" err="1"/>
              <a:t>fq</a:t>
            </a:r>
            <a:r>
              <a:rPr lang="en-IN" sz="1800" dirty="0"/>
              <a:t>=64 --cp=32 --al=256 --</a:t>
            </a:r>
            <a:r>
              <a:rPr lang="en-IN" sz="1800" dirty="0" err="1"/>
              <a:t>lsq</a:t>
            </a:r>
            <a:r>
              <a:rPr lang="en-IN" sz="1800" dirty="0"/>
              <a:t>=128 --</a:t>
            </a:r>
            <a:r>
              <a:rPr lang="en-IN" sz="1800" dirty="0" err="1"/>
              <a:t>iq</a:t>
            </a:r>
            <a:r>
              <a:rPr lang="en-IN" sz="1800" dirty="0"/>
              <a:t>=64 --</a:t>
            </a:r>
            <a:r>
              <a:rPr lang="en-IN" sz="1800" dirty="0" err="1"/>
              <a:t>iqnp</a:t>
            </a:r>
            <a:r>
              <a:rPr lang="en-IN" sz="1800" dirty="0"/>
              <a:t>=4 --</a:t>
            </a:r>
            <a:r>
              <a:rPr lang="en-IN" sz="1800" dirty="0" err="1"/>
              <a:t>fw</a:t>
            </a:r>
            <a:r>
              <a:rPr lang="en-IN" sz="1800" dirty="0"/>
              <a:t>=8 --</a:t>
            </a:r>
            <a:r>
              <a:rPr lang="en-IN" sz="1800" dirty="0" err="1"/>
              <a:t>dw</a:t>
            </a:r>
            <a:r>
              <a:rPr lang="en-IN" sz="1800" dirty="0"/>
              <a:t>=8 --</a:t>
            </a:r>
            <a:r>
              <a:rPr lang="en-IN" sz="1800" dirty="0" err="1"/>
              <a:t>iw</a:t>
            </a:r>
            <a:r>
              <a:rPr lang="en-IN" sz="1800" dirty="0"/>
              <a:t>=16 --</a:t>
            </a:r>
            <a:r>
              <a:rPr lang="en-IN" sz="1800" dirty="0" err="1"/>
              <a:t>rw</a:t>
            </a:r>
            <a:r>
              <a:rPr lang="en-IN" sz="1800" dirty="0"/>
              <a:t>=8 -e10000000“</a:t>
            </a:r>
          </a:p>
          <a:p>
            <a:r>
              <a:rPr lang="en-IN" sz="1800"/>
              <a:t>Used 6 </a:t>
            </a:r>
            <a:r>
              <a:rPr lang="en-IN" sz="1800" dirty="0"/>
              <a:t>BHR bits for indexing</a:t>
            </a:r>
          </a:p>
        </p:txBody>
      </p:sp>
      <p:pic>
        <p:nvPicPr>
          <p:cNvPr id="14" name="Picture 13">
            <a:extLst>
              <a:ext uri="{FF2B5EF4-FFF2-40B4-BE49-F238E27FC236}">
                <a16:creationId xmlns:a16="http://schemas.microsoft.com/office/drawing/2014/main" id="{33FC7783-EDC3-9817-6B3F-7707E98ECE00}"/>
              </a:ext>
            </a:extLst>
          </p:cNvPr>
          <p:cNvPicPr>
            <a:picLocks noChangeAspect="1"/>
          </p:cNvPicPr>
          <p:nvPr/>
        </p:nvPicPr>
        <p:blipFill>
          <a:blip r:embed="rId2"/>
          <a:stretch>
            <a:fillRect/>
          </a:stretch>
        </p:blipFill>
        <p:spPr>
          <a:xfrm>
            <a:off x="5375535" y="3013512"/>
            <a:ext cx="6629022" cy="3081505"/>
          </a:xfrm>
          <a:prstGeom prst="rect">
            <a:avLst/>
          </a:prstGeom>
        </p:spPr>
      </p:pic>
      <p:pic>
        <p:nvPicPr>
          <p:cNvPr id="16" name="Picture 15">
            <a:extLst>
              <a:ext uri="{FF2B5EF4-FFF2-40B4-BE49-F238E27FC236}">
                <a16:creationId xmlns:a16="http://schemas.microsoft.com/office/drawing/2014/main" id="{DD5E0437-DF49-EFE8-3CCE-12053D4FA789}"/>
              </a:ext>
            </a:extLst>
          </p:cNvPr>
          <p:cNvPicPr>
            <a:picLocks noChangeAspect="1"/>
          </p:cNvPicPr>
          <p:nvPr/>
        </p:nvPicPr>
        <p:blipFill>
          <a:blip r:embed="rId3"/>
          <a:stretch>
            <a:fillRect/>
          </a:stretch>
        </p:blipFill>
        <p:spPr>
          <a:xfrm>
            <a:off x="924797" y="2840470"/>
            <a:ext cx="3886742" cy="3810532"/>
          </a:xfrm>
          <a:prstGeom prst="rect">
            <a:avLst/>
          </a:prstGeom>
        </p:spPr>
      </p:pic>
    </p:spTree>
    <p:extLst>
      <p:ext uri="{BB962C8B-B14F-4D97-AF65-F5344CB8AC3E}">
        <p14:creationId xmlns:p14="http://schemas.microsoft.com/office/powerpoint/2010/main" val="3498871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AD3F-2951-6BE9-C5C6-37EE995880D0}"/>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185152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95460-8155-290A-D1EA-D3ACBF200C6D}"/>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8A0E8E83-9494-AD49-9208-682A93DAB646}"/>
              </a:ext>
            </a:extLst>
          </p:cNvPr>
          <p:cNvSpPr>
            <a:spLocks noGrp="1"/>
          </p:cNvSpPr>
          <p:nvPr>
            <p:ph idx="1"/>
          </p:nvPr>
        </p:nvSpPr>
        <p:spPr/>
        <p:txBody>
          <a:bodyPr/>
          <a:lstStyle/>
          <a:p>
            <a:r>
              <a:rPr lang="en-US" dirty="0"/>
              <a:t>Immediate Recovery on Value Misprediction (VR-5)</a:t>
            </a:r>
          </a:p>
          <a:p>
            <a:r>
              <a:rPr lang="en-US" dirty="0"/>
              <a:t>Enhanced SVP</a:t>
            </a:r>
          </a:p>
          <a:p>
            <a:r>
              <a:rPr lang="en-US" dirty="0"/>
              <a:t>SVP indexed with Branch History</a:t>
            </a:r>
          </a:p>
          <a:p>
            <a:r>
              <a:rPr lang="en-US" dirty="0"/>
              <a:t>Experiments</a:t>
            </a:r>
          </a:p>
        </p:txBody>
      </p:sp>
    </p:spTree>
    <p:extLst>
      <p:ext uri="{BB962C8B-B14F-4D97-AF65-F5344CB8AC3E}">
        <p14:creationId xmlns:p14="http://schemas.microsoft.com/office/powerpoint/2010/main" val="1476108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B4D9-30F4-EB5A-585F-8380D90BD060}"/>
              </a:ext>
            </a:extLst>
          </p:cNvPr>
          <p:cNvSpPr>
            <a:spLocks noGrp="1"/>
          </p:cNvSpPr>
          <p:nvPr>
            <p:ph type="title"/>
          </p:nvPr>
        </p:nvSpPr>
        <p:spPr/>
        <p:txBody>
          <a:bodyPr>
            <a:normAutofit fontScale="90000"/>
          </a:bodyPr>
          <a:lstStyle/>
          <a:p>
            <a:r>
              <a:rPr lang="en-US" sz="3800" dirty="0"/>
              <a:t>Immediate Recovery on Value Misprediction (VR-5) - </a:t>
            </a:r>
            <a:br>
              <a:rPr lang="en-US" sz="3800" dirty="0"/>
            </a:br>
            <a:r>
              <a:rPr lang="en-US" sz="3800" dirty="0"/>
              <a:t>Proposition</a:t>
            </a:r>
            <a:br>
              <a:rPr lang="en-US" sz="3800" dirty="0"/>
            </a:br>
            <a:endParaRPr lang="en-IN" sz="3800" dirty="0"/>
          </a:p>
        </p:txBody>
      </p:sp>
      <p:sp>
        <p:nvSpPr>
          <p:cNvPr id="3" name="Content Placeholder 2">
            <a:extLst>
              <a:ext uri="{FF2B5EF4-FFF2-40B4-BE49-F238E27FC236}">
                <a16:creationId xmlns:a16="http://schemas.microsoft.com/office/drawing/2014/main" id="{837BDEC9-DB75-16EF-FA1C-A719874D6EED}"/>
              </a:ext>
            </a:extLst>
          </p:cNvPr>
          <p:cNvSpPr>
            <a:spLocks noGrp="1"/>
          </p:cNvSpPr>
          <p:nvPr>
            <p:ph idx="1"/>
          </p:nvPr>
        </p:nvSpPr>
        <p:spPr/>
        <p:txBody>
          <a:bodyPr/>
          <a:lstStyle/>
          <a:p>
            <a:r>
              <a:rPr lang="en-US" dirty="0"/>
              <a:t>Do not wait till the </a:t>
            </a:r>
            <a:r>
              <a:rPr lang="en-US" dirty="0" err="1"/>
              <a:t>mispredicted</a:t>
            </a:r>
            <a:r>
              <a:rPr lang="en-US" dirty="0"/>
              <a:t> instruction reaches the head of the Active List, start recovery immediately after </a:t>
            </a:r>
            <a:r>
              <a:rPr lang="en-US" dirty="0" err="1"/>
              <a:t>mispredict</a:t>
            </a:r>
            <a:r>
              <a:rPr lang="en-US" dirty="0"/>
              <a:t> is detected</a:t>
            </a:r>
          </a:p>
          <a:p>
            <a:r>
              <a:rPr lang="en-US" dirty="0"/>
              <a:t>Could improve IPC because time to resolve </a:t>
            </a:r>
            <a:r>
              <a:rPr lang="en-US" dirty="0" err="1"/>
              <a:t>mispredicted</a:t>
            </a:r>
            <a:r>
              <a:rPr lang="en-US" dirty="0"/>
              <a:t> instruction is lesser</a:t>
            </a:r>
          </a:p>
          <a:p>
            <a:r>
              <a:rPr lang="en-US" dirty="0"/>
              <a:t>Tradeoff – GBM has to be shared by branches and value predictions, which puts extra strain on the GBM</a:t>
            </a:r>
            <a:endParaRPr lang="en-IN" dirty="0"/>
          </a:p>
        </p:txBody>
      </p:sp>
    </p:spTree>
    <p:extLst>
      <p:ext uri="{BB962C8B-B14F-4D97-AF65-F5344CB8AC3E}">
        <p14:creationId xmlns:p14="http://schemas.microsoft.com/office/powerpoint/2010/main" val="2996733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B4D9-30F4-EB5A-585F-8380D90BD060}"/>
              </a:ext>
            </a:extLst>
          </p:cNvPr>
          <p:cNvSpPr>
            <a:spLocks noGrp="1"/>
          </p:cNvSpPr>
          <p:nvPr>
            <p:ph type="title"/>
          </p:nvPr>
        </p:nvSpPr>
        <p:spPr/>
        <p:txBody>
          <a:bodyPr>
            <a:normAutofit fontScale="90000"/>
          </a:bodyPr>
          <a:lstStyle/>
          <a:p>
            <a:r>
              <a:rPr lang="en-US" sz="3800" dirty="0"/>
              <a:t>Immediate Recovery on Value Misprediction (VR-5) - </a:t>
            </a:r>
            <a:br>
              <a:rPr lang="en-US" sz="3800" dirty="0"/>
            </a:br>
            <a:r>
              <a:rPr lang="en-US" sz="3800" dirty="0"/>
              <a:t>Implementation</a:t>
            </a:r>
            <a:br>
              <a:rPr lang="en-US" sz="3800" dirty="0"/>
            </a:br>
            <a:endParaRPr lang="en-IN" sz="3800" dirty="0"/>
          </a:p>
        </p:txBody>
      </p:sp>
      <p:sp>
        <p:nvSpPr>
          <p:cNvPr id="3" name="Content Placeholder 2">
            <a:extLst>
              <a:ext uri="{FF2B5EF4-FFF2-40B4-BE49-F238E27FC236}">
                <a16:creationId xmlns:a16="http://schemas.microsoft.com/office/drawing/2014/main" id="{837BDEC9-DB75-16EF-FA1C-A719874D6EED}"/>
              </a:ext>
            </a:extLst>
          </p:cNvPr>
          <p:cNvSpPr>
            <a:spLocks noGrp="1"/>
          </p:cNvSpPr>
          <p:nvPr>
            <p:ph idx="1"/>
          </p:nvPr>
        </p:nvSpPr>
        <p:spPr/>
        <p:txBody>
          <a:bodyPr>
            <a:normAutofit lnSpcReduction="10000"/>
          </a:bodyPr>
          <a:lstStyle/>
          <a:p>
            <a:r>
              <a:rPr lang="en-US" dirty="0"/>
              <a:t>In Fetch stage -  checkpoint the branch queue tail and </a:t>
            </a:r>
            <a:r>
              <a:rPr lang="en-US" dirty="0" err="1"/>
              <a:t>tailphase</a:t>
            </a:r>
            <a:r>
              <a:rPr lang="en-US" dirty="0"/>
              <a:t> for instructions that are not a branch.</a:t>
            </a:r>
          </a:p>
          <a:p>
            <a:r>
              <a:rPr lang="en-US" dirty="0"/>
              <a:t>In Rename stage -  check if GBM has enough bits for both branches and value prediction eligible instructions, if yes create those checkpoints</a:t>
            </a:r>
          </a:p>
          <a:p>
            <a:r>
              <a:rPr lang="en-US" dirty="0"/>
              <a:t>In Execute stage - if value is correctly predicted, clear its GBM bit using the resolve functions of </a:t>
            </a:r>
            <a:r>
              <a:rPr lang="en-US" dirty="0" err="1"/>
              <a:t>renamer</a:t>
            </a:r>
            <a:r>
              <a:rPr lang="en-US" dirty="0"/>
              <a:t> and pipeline. In case of a misprediction repair the LSQ, VPQ ,branch queue and pipeline like we did in branches but we don’t need to push the instruction back into the branch queue again. We just roll back to the checkpointed tail and BHR value.</a:t>
            </a:r>
          </a:p>
          <a:p>
            <a:pPr marL="0" indent="0">
              <a:buNone/>
            </a:pPr>
            <a:endParaRPr lang="en-IN" dirty="0"/>
          </a:p>
        </p:txBody>
      </p:sp>
    </p:spTree>
    <p:extLst>
      <p:ext uri="{BB962C8B-B14F-4D97-AF65-F5344CB8AC3E}">
        <p14:creationId xmlns:p14="http://schemas.microsoft.com/office/powerpoint/2010/main" val="531121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3AD92-4BAF-AC01-BD69-CAEC7B87FBE0}"/>
              </a:ext>
            </a:extLst>
          </p:cNvPr>
          <p:cNvSpPr>
            <a:spLocks noGrp="1"/>
          </p:cNvSpPr>
          <p:nvPr>
            <p:ph type="title"/>
          </p:nvPr>
        </p:nvSpPr>
        <p:spPr/>
        <p:txBody>
          <a:bodyPr/>
          <a:lstStyle/>
          <a:p>
            <a:r>
              <a:rPr lang="en-US" dirty="0"/>
              <a:t>Enhanced SVP</a:t>
            </a:r>
            <a:br>
              <a:rPr lang="en-US" dirty="0"/>
            </a:br>
            <a:r>
              <a:rPr lang="en-US" dirty="0"/>
              <a:t>Proposition</a:t>
            </a:r>
            <a:endParaRPr lang="en-IN" dirty="0"/>
          </a:p>
        </p:txBody>
      </p:sp>
      <p:sp>
        <p:nvSpPr>
          <p:cNvPr id="3" name="Content Placeholder 2">
            <a:extLst>
              <a:ext uri="{FF2B5EF4-FFF2-40B4-BE49-F238E27FC236}">
                <a16:creationId xmlns:a16="http://schemas.microsoft.com/office/drawing/2014/main" id="{179181AB-9893-8B2A-FDC4-D768167B8818}"/>
              </a:ext>
            </a:extLst>
          </p:cNvPr>
          <p:cNvSpPr>
            <a:spLocks noGrp="1"/>
          </p:cNvSpPr>
          <p:nvPr>
            <p:ph idx="1"/>
          </p:nvPr>
        </p:nvSpPr>
        <p:spPr/>
        <p:txBody>
          <a:bodyPr/>
          <a:lstStyle/>
          <a:p>
            <a:r>
              <a:rPr lang="en-US" dirty="0"/>
              <a:t>Introduce Probabilistic counters (Morris Counters) to have the effect of a larger counter using fewer bits</a:t>
            </a:r>
          </a:p>
          <a:p>
            <a:r>
              <a:rPr lang="en-US" dirty="0"/>
              <a:t>Different probabilities for different instruction types – since cost vs. benefit of value prediction might be different for different instructions</a:t>
            </a:r>
          </a:p>
          <a:p>
            <a:r>
              <a:rPr lang="en-US" dirty="0"/>
              <a:t>Add an age counter to enable replacing of stale entries. There could be instructions in the SVP have high confidence but are not referenced by the program anymore, so we would have a tag miss and new instructions will not replace this entry.</a:t>
            </a:r>
            <a:endParaRPr lang="en-IN" dirty="0"/>
          </a:p>
        </p:txBody>
      </p:sp>
    </p:spTree>
    <p:extLst>
      <p:ext uri="{BB962C8B-B14F-4D97-AF65-F5344CB8AC3E}">
        <p14:creationId xmlns:p14="http://schemas.microsoft.com/office/powerpoint/2010/main" val="387521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7EBEE-8704-6E43-1A21-339B2BF01C29}"/>
              </a:ext>
            </a:extLst>
          </p:cNvPr>
          <p:cNvSpPr>
            <a:spLocks noGrp="1"/>
          </p:cNvSpPr>
          <p:nvPr>
            <p:ph type="title"/>
          </p:nvPr>
        </p:nvSpPr>
        <p:spPr/>
        <p:txBody>
          <a:bodyPr/>
          <a:lstStyle/>
          <a:p>
            <a:r>
              <a:rPr lang="en-US" dirty="0"/>
              <a:t>Enhanced SVP</a:t>
            </a:r>
            <a:br>
              <a:rPr lang="en-US" dirty="0"/>
            </a:br>
            <a:r>
              <a:rPr lang="en-US" dirty="0"/>
              <a:t>Implementation</a:t>
            </a:r>
            <a:endParaRPr lang="en-IN" dirty="0"/>
          </a:p>
        </p:txBody>
      </p:sp>
      <p:sp>
        <p:nvSpPr>
          <p:cNvPr id="3" name="Content Placeholder 2">
            <a:extLst>
              <a:ext uri="{FF2B5EF4-FFF2-40B4-BE49-F238E27FC236}">
                <a16:creationId xmlns:a16="http://schemas.microsoft.com/office/drawing/2014/main" id="{FA8462A5-DE00-3458-2280-F90E5C030541}"/>
              </a:ext>
            </a:extLst>
          </p:cNvPr>
          <p:cNvSpPr>
            <a:spLocks noGrp="1"/>
          </p:cNvSpPr>
          <p:nvPr>
            <p:ph idx="1"/>
          </p:nvPr>
        </p:nvSpPr>
        <p:spPr/>
        <p:txBody>
          <a:bodyPr/>
          <a:lstStyle/>
          <a:p>
            <a:r>
              <a:rPr lang="en-US" dirty="0"/>
              <a:t>We model a 16-bit </a:t>
            </a:r>
            <a:r>
              <a:rPr lang="en-US" dirty="0" err="1"/>
              <a:t>lfsr</a:t>
            </a:r>
            <a:r>
              <a:rPr lang="en-US" dirty="0"/>
              <a:t> using a C++ random number generator in which generates a value between 0 and 65535</a:t>
            </a:r>
          </a:p>
          <a:p>
            <a:r>
              <a:rPr lang="en-US" dirty="0"/>
              <a:t>Use a map to assign different probabilities of increment and decrement for different instructions</a:t>
            </a:r>
          </a:p>
          <a:p>
            <a:r>
              <a:rPr lang="en-US" dirty="0"/>
              <a:t> In hardware – each entry would also be 16-bit</a:t>
            </a:r>
          </a:p>
          <a:p>
            <a:pPr marL="0" indent="0">
              <a:buNone/>
            </a:pPr>
            <a:r>
              <a:rPr lang="en-US" dirty="0"/>
              <a:t>   </a:t>
            </a:r>
            <a:r>
              <a:rPr lang="en-US" dirty="0" err="1"/>
              <a:t>Eg.</a:t>
            </a:r>
            <a:r>
              <a:rPr lang="en-US" dirty="0"/>
              <a:t> For Load increment – </a:t>
            </a:r>
          </a:p>
          <a:p>
            <a:pPr marL="0" indent="0">
              <a:buNone/>
            </a:pPr>
            <a:r>
              <a:rPr lang="en-US" dirty="0"/>
              <a:t>   Threshold = floor(0.1*65535) = 6553</a:t>
            </a:r>
          </a:p>
          <a:p>
            <a:pPr marL="0" indent="0">
              <a:buNone/>
            </a:pPr>
            <a:r>
              <a:rPr lang="en-US" dirty="0"/>
              <a:t>    If LFSR generates a value &lt; Threshold</a:t>
            </a:r>
          </a:p>
          <a:p>
            <a:pPr marL="0" indent="0">
              <a:buNone/>
            </a:pPr>
            <a:r>
              <a:rPr lang="en-US" dirty="0"/>
              <a:t>    Counter = counter + increment</a:t>
            </a:r>
            <a:endParaRPr lang="en-IN" dirty="0"/>
          </a:p>
        </p:txBody>
      </p:sp>
      <p:pic>
        <p:nvPicPr>
          <p:cNvPr id="5" name="Picture 4">
            <a:extLst>
              <a:ext uri="{FF2B5EF4-FFF2-40B4-BE49-F238E27FC236}">
                <a16:creationId xmlns:a16="http://schemas.microsoft.com/office/drawing/2014/main" id="{7AC7E6CB-144A-99B3-77F2-D8926CDB1DA2}"/>
              </a:ext>
            </a:extLst>
          </p:cNvPr>
          <p:cNvPicPr>
            <a:picLocks noChangeAspect="1"/>
          </p:cNvPicPr>
          <p:nvPr/>
        </p:nvPicPr>
        <p:blipFill>
          <a:blip r:embed="rId2"/>
          <a:stretch>
            <a:fillRect/>
          </a:stretch>
        </p:blipFill>
        <p:spPr>
          <a:xfrm>
            <a:off x="8409384" y="3463502"/>
            <a:ext cx="3419952" cy="3029373"/>
          </a:xfrm>
          <a:prstGeom prst="rect">
            <a:avLst/>
          </a:prstGeom>
        </p:spPr>
      </p:pic>
    </p:spTree>
    <p:extLst>
      <p:ext uri="{BB962C8B-B14F-4D97-AF65-F5344CB8AC3E}">
        <p14:creationId xmlns:p14="http://schemas.microsoft.com/office/powerpoint/2010/main" val="2112104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B4D9-30F4-EB5A-585F-8380D90BD060}"/>
              </a:ext>
            </a:extLst>
          </p:cNvPr>
          <p:cNvSpPr>
            <a:spLocks noGrp="1"/>
          </p:cNvSpPr>
          <p:nvPr>
            <p:ph type="title"/>
          </p:nvPr>
        </p:nvSpPr>
        <p:spPr/>
        <p:txBody>
          <a:bodyPr>
            <a:normAutofit fontScale="90000"/>
          </a:bodyPr>
          <a:lstStyle/>
          <a:p>
            <a:r>
              <a:rPr lang="en-US" sz="3800" dirty="0"/>
              <a:t>SVP indexed with Branch History- </a:t>
            </a:r>
            <a:br>
              <a:rPr lang="en-US" sz="3800" dirty="0"/>
            </a:br>
            <a:r>
              <a:rPr lang="en-US" sz="3800" dirty="0"/>
              <a:t>Proposition</a:t>
            </a:r>
            <a:br>
              <a:rPr lang="en-US" sz="3800" dirty="0"/>
            </a:br>
            <a:endParaRPr lang="en-IN" sz="3800" dirty="0"/>
          </a:p>
        </p:txBody>
      </p:sp>
      <p:sp>
        <p:nvSpPr>
          <p:cNvPr id="3" name="Content Placeholder 2">
            <a:extLst>
              <a:ext uri="{FF2B5EF4-FFF2-40B4-BE49-F238E27FC236}">
                <a16:creationId xmlns:a16="http://schemas.microsoft.com/office/drawing/2014/main" id="{837BDEC9-DB75-16EF-FA1C-A719874D6EED}"/>
              </a:ext>
            </a:extLst>
          </p:cNvPr>
          <p:cNvSpPr>
            <a:spLocks noGrp="1"/>
          </p:cNvSpPr>
          <p:nvPr>
            <p:ph idx="1"/>
          </p:nvPr>
        </p:nvSpPr>
        <p:spPr/>
        <p:txBody>
          <a:bodyPr/>
          <a:lstStyle/>
          <a:p>
            <a:r>
              <a:rPr lang="en-US" dirty="0"/>
              <a:t>Expands the Enhanced SVP – the current SVP has a lot of unused entries</a:t>
            </a:r>
          </a:p>
          <a:p>
            <a:r>
              <a:rPr lang="en-US" dirty="0"/>
              <a:t>Adding more context (using branch history) to our SVP table – inspired by </a:t>
            </a:r>
            <a:r>
              <a:rPr lang="en-US" dirty="0" err="1"/>
              <a:t>gshare</a:t>
            </a:r>
            <a:endParaRPr lang="en-US" dirty="0"/>
          </a:p>
          <a:p>
            <a:r>
              <a:rPr lang="en-US" dirty="0"/>
              <a:t>We would have specialized entries for a given PC, for different branch contexts</a:t>
            </a:r>
          </a:p>
        </p:txBody>
      </p:sp>
    </p:spTree>
    <p:extLst>
      <p:ext uri="{BB962C8B-B14F-4D97-AF65-F5344CB8AC3E}">
        <p14:creationId xmlns:p14="http://schemas.microsoft.com/office/powerpoint/2010/main" val="125443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B4D9-30F4-EB5A-585F-8380D90BD060}"/>
              </a:ext>
            </a:extLst>
          </p:cNvPr>
          <p:cNvSpPr>
            <a:spLocks noGrp="1"/>
          </p:cNvSpPr>
          <p:nvPr>
            <p:ph type="title"/>
          </p:nvPr>
        </p:nvSpPr>
        <p:spPr/>
        <p:txBody>
          <a:bodyPr>
            <a:normAutofit fontScale="90000"/>
          </a:bodyPr>
          <a:lstStyle/>
          <a:p>
            <a:r>
              <a:rPr lang="en-US" sz="3800" dirty="0"/>
              <a:t>SVP indexed with Branch History- </a:t>
            </a:r>
            <a:br>
              <a:rPr lang="en-US" sz="3800" dirty="0"/>
            </a:br>
            <a:r>
              <a:rPr lang="en-US" sz="3800" dirty="0"/>
              <a:t>Implementation</a:t>
            </a:r>
            <a:br>
              <a:rPr lang="en-US" sz="3800" dirty="0"/>
            </a:br>
            <a:endParaRPr lang="en-IN" sz="3800" dirty="0"/>
          </a:p>
        </p:txBody>
      </p:sp>
      <p:sp>
        <p:nvSpPr>
          <p:cNvPr id="3" name="Content Placeholder 2">
            <a:extLst>
              <a:ext uri="{FF2B5EF4-FFF2-40B4-BE49-F238E27FC236}">
                <a16:creationId xmlns:a16="http://schemas.microsoft.com/office/drawing/2014/main" id="{837BDEC9-DB75-16EF-FA1C-A719874D6EED}"/>
              </a:ext>
            </a:extLst>
          </p:cNvPr>
          <p:cNvSpPr>
            <a:spLocks noGrp="1"/>
          </p:cNvSpPr>
          <p:nvPr>
            <p:ph idx="1"/>
          </p:nvPr>
        </p:nvSpPr>
        <p:spPr/>
        <p:txBody>
          <a:bodyPr/>
          <a:lstStyle/>
          <a:p>
            <a:r>
              <a:rPr lang="en-US" dirty="0"/>
              <a:t>We add the most updated BHR to the payload of an instruction in the Fetch stage</a:t>
            </a:r>
          </a:p>
          <a:p>
            <a:r>
              <a:rPr lang="en-US" dirty="0"/>
              <a:t>Index into the SVP table by </a:t>
            </a:r>
            <a:r>
              <a:rPr lang="en-US" dirty="0" err="1"/>
              <a:t>xor’ing</a:t>
            </a:r>
            <a:r>
              <a:rPr lang="en-US" dirty="0"/>
              <a:t> the BHR bits from the payload and the lowest significant bits of the PC</a:t>
            </a:r>
          </a:p>
          <a:p>
            <a:r>
              <a:rPr lang="en-US" dirty="0"/>
              <a:t>To fit a larger table with 11 index bits in the given budget, convert stride to a 32 bit variable</a:t>
            </a:r>
            <a:endParaRPr lang="en-IN" dirty="0"/>
          </a:p>
        </p:txBody>
      </p:sp>
    </p:spTree>
    <p:extLst>
      <p:ext uri="{BB962C8B-B14F-4D97-AF65-F5344CB8AC3E}">
        <p14:creationId xmlns:p14="http://schemas.microsoft.com/office/powerpoint/2010/main" val="13976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95460-8155-290A-D1EA-D3ACBF200C6D}"/>
              </a:ext>
            </a:extLst>
          </p:cNvPr>
          <p:cNvSpPr>
            <a:spLocks noGrp="1"/>
          </p:cNvSpPr>
          <p:nvPr>
            <p:ph type="title"/>
          </p:nvPr>
        </p:nvSpPr>
        <p:spPr/>
        <p:txBody>
          <a:bodyPr/>
          <a:lstStyle/>
          <a:p>
            <a:r>
              <a:rPr lang="en-US" dirty="0"/>
              <a:t>Experiments – VR5</a:t>
            </a:r>
            <a:endParaRPr lang="en-IN" dirty="0"/>
          </a:p>
        </p:txBody>
      </p:sp>
      <p:pic>
        <p:nvPicPr>
          <p:cNvPr id="11" name="Picture 10">
            <a:extLst>
              <a:ext uri="{FF2B5EF4-FFF2-40B4-BE49-F238E27FC236}">
                <a16:creationId xmlns:a16="http://schemas.microsoft.com/office/drawing/2014/main" id="{33E9BF43-6E42-08E9-FCE9-40BE90290A40}"/>
              </a:ext>
            </a:extLst>
          </p:cNvPr>
          <p:cNvPicPr>
            <a:picLocks noChangeAspect="1"/>
          </p:cNvPicPr>
          <p:nvPr/>
        </p:nvPicPr>
        <p:blipFill>
          <a:blip r:embed="rId2"/>
          <a:stretch>
            <a:fillRect/>
          </a:stretch>
        </p:blipFill>
        <p:spPr>
          <a:xfrm>
            <a:off x="6968264" y="3069469"/>
            <a:ext cx="2188799" cy="1866027"/>
          </a:xfrm>
          <a:prstGeom prst="rect">
            <a:avLst/>
          </a:prstGeom>
        </p:spPr>
      </p:pic>
      <p:sp>
        <p:nvSpPr>
          <p:cNvPr id="13" name="TextBox 12">
            <a:extLst>
              <a:ext uri="{FF2B5EF4-FFF2-40B4-BE49-F238E27FC236}">
                <a16:creationId xmlns:a16="http://schemas.microsoft.com/office/drawing/2014/main" id="{1489D6E9-BFC7-74DB-A762-8FB87FAEB739}"/>
              </a:ext>
            </a:extLst>
          </p:cNvPr>
          <p:cNvSpPr txBox="1"/>
          <p:nvPr/>
        </p:nvSpPr>
        <p:spPr>
          <a:xfrm>
            <a:off x="1039368" y="2011202"/>
            <a:ext cx="10113264" cy="3416320"/>
          </a:xfrm>
          <a:prstGeom prst="rect">
            <a:avLst/>
          </a:prstGeom>
          <a:noFill/>
        </p:spPr>
        <p:txBody>
          <a:bodyPr wrap="square">
            <a:spAutoFit/>
          </a:bodyPr>
          <a:lstStyle/>
          <a:p>
            <a:r>
              <a:rPr lang="en-IN" b="0" i="0" dirty="0">
                <a:solidFill>
                  <a:srgbClr val="1D2125"/>
                </a:solidFill>
                <a:effectLst/>
                <a:highlight>
                  <a:srgbClr val="FFFFFF"/>
                </a:highlight>
                <a:latin typeface="UniversLight"/>
              </a:rPr>
              <a:t>make </a:t>
            </a:r>
            <a:r>
              <a:rPr lang="en-IN" b="0" i="0" dirty="0" err="1">
                <a:solidFill>
                  <a:srgbClr val="1D2125"/>
                </a:solidFill>
                <a:effectLst/>
                <a:highlight>
                  <a:srgbClr val="FFFFFF"/>
                </a:highlight>
                <a:latin typeface="UniversLight"/>
              </a:rPr>
              <a:t>cleanrun</a:t>
            </a:r>
            <a:r>
              <a:rPr lang="en-IN" b="0" i="0" dirty="0">
                <a:solidFill>
                  <a:srgbClr val="1D2125"/>
                </a:solidFill>
                <a:effectLst/>
                <a:highlight>
                  <a:srgbClr val="FFFFFF"/>
                </a:highlight>
                <a:latin typeface="UniversLight"/>
              </a:rPr>
              <a:t> SIM_FLAGS_EXTRA='--</a:t>
            </a:r>
            <a:r>
              <a:rPr lang="en-IN" b="0" i="0" dirty="0" err="1">
                <a:solidFill>
                  <a:srgbClr val="1D2125"/>
                </a:solidFill>
                <a:effectLst/>
                <a:highlight>
                  <a:srgbClr val="FFFFFF"/>
                </a:highlight>
                <a:latin typeface="UniversLight"/>
              </a:rPr>
              <a:t>vp</a:t>
            </a:r>
            <a:r>
              <a:rPr lang="en-IN" b="0" i="0" dirty="0">
                <a:solidFill>
                  <a:srgbClr val="1D2125"/>
                </a:solidFill>
                <a:effectLst/>
                <a:highlight>
                  <a:srgbClr val="FFFFFF"/>
                </a:highlight>
                <a:latin typeface="UniversLight"/>
              </a:rPr>
              <a:t>-enable=1 --</a:t>
            </a:r>
            <a:r>
              <a:rPr lang="en-IN" b="0" i="0" dirty="0" err="1">
                <a:solidFill>
                  <a:srgbClr val="1D2125"/>
                </a:solidFill>
                <a:effectLst/>
                <a:highlight>
                  <a:srgbClr val="FFFFFF"/>
                </a:highlight>
                <a:latin typeface="UniversLight"/>
              </a:rPr>
              <a:t>vp-svp</a:t>
            </a:r>
            <a:r>
              <a:rPr lang="en-IN" b="0" i="0" dirty="0">
                <a:solidFill>
                  <a:srgbClr val="1D2125"/>
                </a:solidFill>
                <a:effectLst/>
                <a:highlight>
                  <a:srgbClr val="FFFFFF"/>
                </a:highlight>
                <a:latin typeface="UniversLight"/>
              </a:rPr>
              <a:t>=300,0,10,10,15,1,0,15,15,1,0,0,0 --</a:t>
            </a:r>
            <a:r>
              <a:rPr lang="en-IN" b="0" i="0" dirty="0" err="1">
                <a:solidFill>
                  <a:srgbClr val="1D2125"/>
                </a:solidFill>
                <a:effectLst/>
                <a:highlight>
                  <a:srgbClr val="FFFFFF"/>
                </a:highlight>
                <a:latin typeface="UniversLight"/>
              </a:rPr>
              <a:t>mdp</a:t>
            </a:r>
            <a:r>
              <a:rPr lang="en-IN" b="0" i="0" dirty="0">
                <a:solidFill>
                  <a:srgbClr val="1D2125"/>
                </a:solidFill>
                <a:effectLst/>
                <a:highlight>
                  <a:srgbClr val="FFFFFF"/>
                </a:highlight>
                <a:latin typeface="UniversLight"/>
              </a:rPr>
              <a:t>=3,31 --perf=0,0,0,1 -t --</a:t>
            </a:r>
            <a:r>
              <a:rPr lang="en-IN" b="0" i="0" dirty="0" err="1">
                <a:solidFill>
                  <a:srgbClr val="1D2125"/>
                </a:solidFill>
                <a:effectLst/>
                <a:highlight>
                  <a:srgbClr val="FFFFFF"/>
                </a:highlight>
                <a:latin typeface="UniversLight"/>
              </a:rPr>
              <a:t>cbpALG</a:t>
            </a:r>
            <a:r>
              <a:rPr lang="en-IN" b="0" i="0" dirty="0">
                <a:solidFill>
                  <a:srgbClr val="1D2125"/>
                </a:solidFill>
                <a:effectLst/>
                <a:highlight>
                  <a:srgbClr val="FFFFFF"/>
                </a:highlight>
                <a:latin typeface="UniversLight"/>
              </a:rPr>
              <a:t>=0 --</a:t>
            </a:r>
            <a:r>
              <a:rPr lang="en-IN" b="0" i="0" dirty="0" err="1">
                <a:solidFill>
                  <a:srgbClr val="1D2125"/>
                </a:solidFill>
                <a:effectLst/>
                <a:highlight>
                  <a:srgbClr val="FFFFFF"/>
                </a:highlight>
                <a:latin typeface="UniversLight"/>
              </a:rPr>
              <a:t>fq</a:t>
            </a:r>
            <a:r>
              <a:rPr lang="en-IN" b="0" i="0" dirty="0">
                <a:solidFill>
                  <a:srgbClr val="1D2125"/>
                </a:solidFill>
                <a:effectLst/>
                <a:highlight>
                  <a:srgbClr val="FFFFFF"/>
                </a:highlight>
                <a:latin typeface="UniversLight"/>
              </a:rPr>
              <a:t>=64 --cp=32 --al=256 --</a:t>
            </a:r>
            <a:r>
              <a:rPr lang="en-IN" b="0" i="0" dirty="0" err="1">
                <a:solidFill>
                  <a:srgbClr val="1D2125"/>
                </a:solidFill>
                <a:effectLst/>
                <a:highlight>
                  <a:srgbClr val="FFFFFF"/>
                </a:highlight>
                <a:latin typeface="UniversLight"/>
              </a:rPr>
              <a:t>lsq</a:t>
            </a:r>
            <a:r>
              <a:rPr lang="en-IN" b="0" i="0" dirty="0">
                <a:solidFill>
                  <a:srgbClr val="1D2125"/>
                </a:solidFill>
                <a:effectLst/>
                <a:highlight>
                  <a:srgbClr val="FFFFFF"/>
                </a:highlight>
                <a:latin typeface="UniversLight"/>
              </a:rPr>
              <a:t>=128 --</a:t>
            </a:r>
            <a:r>
              <a:rPr lang="en-IN" b="0" i="0" dirty="0" err="1">
                <a:solidFill>
                  <a:srgbClr val="1D2125"/>
                </a:solidFill>
                <a:effectLst/>
                <a:highlight>
                  <a:srgbClr val="FFFFFF"/>
                </a:highlight>
                <a:latin typeface="UniversLight"/>
              </a:rPr>
              <a:t>iq</a:t>
            </a:r>
            <a:r>
              <a:rPr lang="en-IN" b="0" i="0" dirty="0">
                <a:solidFill>
                  <a:srgbClr val="1D2125"/>
                </a:solidFill>
                <a:effectLst/>
                <a:highlight>
                  <a:srgbClr val="FFFFFF"/>
                </a:highlight>
                <a:latin typeface="UniversLight"/>
              </a:rPr>
              <a:t>=64 --</a:t>
            </a:r>
            <a:r>
              <a:rPr lang="en-IN" b="0" i="0" dirty="0" err="1">
                <a:solidFill>
                  <a:srgbClr val="1D2125"/>
                </a:solidFill>
                <a:effectLst/>
                <a:highlight>
                  <a:srgbClr val="FFFFFF"/>
                </a:highlight>
                <a:latin typeface="UniversLight"/>
              </a:rPr>
              <a:t>iqnp</a:t>
            </a:r>
            <a:r>
              <a:rPr lang="en-IN" b="0" i="0" dirty="0">
                <a:solidFill>
                  <a:srgbClr val="1D2125"/>
                </a:solidFill>
                <a:effectLst/>
                <a:highlight>
                  <a:srgbClr val="FFFFFF"/>
                </a:highlight>
                <a:latin typeface="UniversLight"/>
              </a:rPr>
              <a:t>=4 --</a:t>
            </a:r>
            <a:r>
              <a:rPr lang="en-IN" b="0" i="0" dirty="0" err="1">
                <a:solidFill>
                  <a:srgbClr val="1D2125"/>
                </a:solidFill>
                <a:effectLst/>
                <a:highlight>
                  <a:srgbClr val="FFFFFF"/>
                </a:highlight>
                <a:latin typeface="UniversLight"/>
              </a:rPr>
              <a:t>fw</a:t>
            </a:r>
            <a:r>
              <a:rPr lang="en-IN" b="0" i="0" dirty="0">
                <a:solidFill>
                  <a:srgbClr val="1D2125"/>
                </a:solidFill>
                <a:effectLst/>
                <a:highlight>
                  <a:srgbClr val="FFFFFF"/>
                </a:highlight>
                <a:latin typeface="UniversLight"/>
              </a:rPr>
              <a:t>=8 --</a:t>
            </a:r>
            <a:r>
              <a:rPr lang="en-IN" b="0" i="0" dirty="0" err="1">
                <a:solidFill>
                  <a:srgbClr val="1D2125"/>
                </a:solidFill>
                <a:effectLst/>
                <a:highlight>
                  <a:srgbClr val="FFFFFF"/>
                </a:highlight>
                <a:latin typeface="UniversLight"/>
              </a:rPr>
              <a:t>dw</a:t>
            </a:r>
            <a:r>
              <a:rPr lang="en-IN" b="0" i="0" dirty="0">
                <a:solidFill>
                  <a:srgbClr val="1D2125"/>
                </a:solidFill>
                <a:effectLst/>
                <a:highlight>
                  <a:srgbClr val="FFFFFF"/>
                </a:highlight>
                <a:latin typeface="UniversLight"/>
              </a:rPr>
              <a:t>=8 --</a:t>
            </a:r>
            <a:r>
              <a:rPr lang="en-IN" b="0" i="0" dirty="0" err="1">
                <a:solidFill>
                  <a:srgbClr val="1D2125"/>
                </a:solidFill>
                <a:effectLst/>
                <a:highlight>
                  <a:srgbClr val="FFFFFF"/>
                </a:highlight>
                <a:latin typeface="UniversLight"/>
              </a:rPr>
              <a:t>iw</a:t>
            </a:r>
            <a:r>
              <a:rPr lang="en-IN" b="0" i="0" dirty="0">
                <a:solidFill>
                  <a:srgbClr val="1D2125"/>
                </a:solidFill>
                <a:effectLst/>
                <a:highlight>
                  <a:srgbClr val="FFFFFF"/>
                </a:highlight>
                <a:latin typeface="UniversLight"/>
              </a:rPr>
              <a:t>=16 --</a:t>
            </a:r>
            <a:r>
              <a:rPr lang="en-IN" b="0" i="0" dirty="0" err="1">
                <a:solidFill>
                  <a:srgbClr val="1D2125"/>
                </a:solidFill>
                <a:effectLst/>
                <a:highlight>
                  <a:srgbClr val="FFFFFF"/>
                </a:highlight>
                <a:latin typeface="UniversLight"/>
              </a:rPr>
              <a:t>rw</a:t>
            </a:r>
            <a:r>
              <a:rPr lang="en-IN" b="0" i="0" dirty="0">
                <a:solidFill>
                  <a:srgbClr val="1D2125"/>
                </a:solidFill>
                <a:effectLst/>
                <a:highlight>
                  <a:srgbClr val="FFFFFF"/>
                </a:highlight>
                <a:latin typeface="UniversLight"/>
              </a:rPr>
              <a:t>=8 -e10000000’</a:t>
            </a:r>
          </a:p>
          <a:p>
            <a:endParaRPr lang="en-IN" dirty="0">
              <a:solidFill>
                <a:srgbClr val="1D2125"/>
              </a:solidFill>
              <a:highlight>
                <a:srgbClr val="FFFFFF"/>
              </a:highlight>
              <a:latin typeface="UniversLight"/>
            </a:endParaRPr>
          </a:p>
          <a:p>
            <a:endParaRPr lang="en-IN" dirty="0">
              <a:solidFill>
                <a:srgbClr val="1D2125"/>
              </a:solidFill>
              <a:highlight>
                <a:srgbClr val="FFFFFF"/>
              </a:highlight>
              <a:latin typeface="UniversLight"/>
            </a:endParaRPr>
          </a:p>
          <a:p>
            <a:endParaRPr lang="en-IN" dirty="0">
              <a:solidFill>
                <a:srgbClr val="1D2125"/>
              </a:solidFill>
              <a:highlight>
                <a:srgbClr val="FFFFFF"/>
              </a:highlight>
              <a:latin typeface="UniversLight"/>
            </a:endParaRPr>
          </a:p>
          <a:p>
            <a:endParaRPr lang="en-IN" dirty="0">
              <a:solidFill>
                <a:srgbClr val="1D2125"/>
              </a:solidFill>
              <a:highlight>
                <a:srgbClr val="FFFFFF"/>
              </a:highlight>
              <a:latin typeface="UniversLight"/>
            </a:endParaRPr>
          </a:p>
          <a:p>
            <a:endParaRPr lang="en-IN" dirty="0">
              <a:solidFill>
                <a:srgbClr val="1D2125"/>
              </a:solidFill>
              <a:highlight>
                <a:srgbClr val="FFFFFF"/>
              </a:highlight>
              <a:latin typeface="UniversLight"/>
            </a:endParaRPr>
          </a:p>
          <a:p>
            <a:endParaRPr lang="en-IN" dirty="0">
              <a:solidFill>
                <a:srgbClr val="1D2125"/>
              </a:solidFill>
              <a:highlight>
                <a:srgbClr val="FFFFFF"/>
              </a:highlight>
              <a:latin typeface="UniversLight"/>
            </a:endParaRPr>
          </a:p>
          <a:p>
            <a:endParaRPr lang="en-IN" dirty="0">
              <a:solidFill>
                <a:srgbClr val="1D2125"/>
              </a:solidFill>
              <a:highlight>
                <a:srgbClr val="FFFFFF"/>
              </a:highlight>
              <a:latin typeface="UniversLight"/>
            </a:endParaRPr>
          </a:p>
          <a:p>
            <a:endParaRPr lang="en-IN" dirty="0">
              <a:solidFill>
                <a:srgbClr val="1D2125"/>
              </a:solidFill>
              <a:highlight>
                <a:srgbClr val="FFFFFF"/>
              </a:highlight>
              <a:latin typeface="UniversLight"/>
            </a:endParaRPr>
          </a:p>
          <a:p>
            <a:r>
              <a:rPr lang="en-IN" dirty="0">
                <a:solidFill>
                  <a:srgbClr val="1D2125"/>
                </a:solidFill>
                <a:highlight>
                  <a:srgbClr val="FFFFFF"/>
                </a:highlight>
                <a:latin typeface="UniversLight"/>
              </a:rPr>
              <a:t>	              VR-1                                                                                       VR-5</a:t>
            </a:r>
            <a:endParaRPr lang="en-IN" dirty="0"/>
          </a:p>
        </p:txBody>
      </p:sp>
      <p:pic>
        <p:nvPicPr>
          <p:cNvPr id="15" name="Picture 14">
            <a:extLst>
              <a:ext uri="{FF2B5EF4-FFF2-40B4-BE49-F238E27FC236}">
                <a16:creationId xmlns:a16="http://schemas.microsoft.com/office/drawing/2014/main" id="{E4AE8AD9-CD3E-E1C5-AAC3-B1C2F1CDCDE7}"/>
              </a:ext>
            </a:extLst>
          </p:cNvPr>
          <p:cNvPicPr>
            <a:picLocks noChangeAspect="1"/>
          </p:cNvPicPr>
          <p:nvPr/>
        </p:nvPicPr>
        <p:blipFill>
          <a:blip r:embed="rId3"/>
          <a:stretch>
            <a:fillRect/>
          </a:stretch>
        </p:blipFill>
        <p:spPr>
          <a:xfrm>
            <a:off x="1889694" y="3106552"/>
            <a:ext cx="2303752" cy="1762370"/>
          </a:xfrm>
          <a:prstGeom prst="rect">
            <a:avLst/>
          </a:prstGeom>
        </p:spPr>
      </p:pic>
    </p:spTree>
    <p:extLst>
      <p:ext uri="{BB962C8B-B14F-4D97-AF65-F5344CB8AC3E}">
        <p14:creationId xmlns:p14="http://schemas.microsoft.com/office/powerpoint/2010/main" val="3445279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558</TotalTime>
  <Words>948</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UniversLight</vt:lpstr>
      <vt:lpstr>Office Theme</vt:lpstr>
      <vt:lpstr>ECE 721 Project 4</vt:lpstr>
      <vt:lpstr>Contents</vt:lpstr>
      <vt:lpstr>Immediate Recovery on Value Misprediction (VR-5) -  Proposition </vt:lpstr>
      <vt:lpstr>Immediate Recovery on Value Misprediction (VR-5) -  Implementation </vt:lpstr>
      <vt:lpstr>Enhanced SVP Proposition</vt:lpstr>
      <vt:lpstr>Enhanced SVP Implementation</vt:lpstr>
      <vt:lpstr>SVP indexed with Branch History-  Proposition </vt:lpstr>
      <vt:lpstr>SVP indexed with Branch History-  Implementation </vt:lpstr>
      <vt:lpstr>Experiments – VR5</vt:lpstr>
      <vt:lpstr>Experiments – Base SVP</vt:lpstr>
      <vt:lpstr>Experiments – Enhanced SVP</vt:lpstr>
      <vt:lpstr>Experiments – Enhanced SVP</vt:lpstr>
      <vt:lpstr>Experiments – Enhanced SVP</vt:lpstr>
      <vt:lpstr>Experiments – E-SVP with Branch History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721 Project 4</dc:title>
  <dc:creator>Avit Rane</dc:creator>
  <cp:lastModifiedBy>Avit Rane</cp:lastModifiedBy>
  <cp:revision>13</cp:revision>
  <dcterms:created xsi:type="dcterms:W3CDTF">2024-04-21T16:09:46Z</dcterms:created>
  <dcterms:modified xsi:type="dcterms:W3CDTF">2024-04-22T01:36:31Z</dcterms:modified>
</cp:coreProperties>
</file>