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9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86387" autoAdjust="0"/>
  </p:normalViewPr>
  <p:slideViewPr>
    <p:cSldViewPr snapToGrid="0">
      <p:cViewPr>
        <p:scale>
          <a:sx n="75" d="100"/>
          <a:sy n="75" d="100"/>
        </p:scale>
        <p:origin x="54" y="27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E3D7-B331-4F69-B6DE-A124A6B0F5A3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E30-5D30-404F-B19A-ABCEDB321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9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E3D7-B331-4F69-B6DE-A124A6B0F5A3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E30-5D30-404F-B19A-ABCEDB321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95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E3D7-B331-4F69-B6DE-A124A6B0F5A3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E30-5D30-404F-B19A-ABCEDB321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5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E3D7-B331-4F69-B6DE-A124A6B0F5A3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E30-5D30-404F-B19A-ABCEDB321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43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E3D7-B331-4F69-B6DE-A124A6B0F5A3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E30-5D30-404F-B19A-ABCEDB321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5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E3D7-B331-4F69-B6DE-A124A6B0F5A3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E30-5D30-404F-B19A-ABCEDB321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39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E3D7-B331-4F69-B6DE-A124A6B0F5A3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E30-5D30-404F-B19A-ABCEDB321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49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E3D7-B331-4F69-B6DE-A124A6B0F5A3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E30-5D30-404F-B19A-ABCEDB321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86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E3D7-B331-4F69-B6DE-A124A6B0F5A3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E30-5D30-404F-B19A-ABCEDB321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73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E3D7-B331-4F69-B6DE-A124A6B0F5A3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E30-5D30-404F-B19A-ABCEDB321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50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E3D7-B331-4F69-B6DE-A124A6B0F5A3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E30-5D30-404F-B19A-ABCEDB321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E3D7-B331-4F69-B6DE-A124A6B0F5A3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DE30-5D30-404F-B19A-ABCEDB321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7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http://www.northcloud.co.uk/wp-content/uploads/2015/04/server-ro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6200"/>
            <a:ext cx="12192000" cy="807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Виды виртуализации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://m.memegen.com/l9ta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663" y="1542030"/>
            <a:ext cx="7084674" cy="51889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4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Виды виртуализации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sz="6000" dirty="0" smtClean="0"/>
              <a:t>Виртуализация платформ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1802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Виды виртуализации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sz="6000" dirty="0" smtClean="0"/>
              <a:t>Виртуализация платформ</a:t>
            </a:r>
          </a:p>
          <a:p>
            <a:pPr>
              <a:buClr>
                <a:srgbClr val="FF0000"/>
              </a:buClr>
            </a:pPr>
            <a:r>
              <a:rPr lang="ru-RU" sz="6000" dirty="0" smtClean="0"/>
              <a:t>Виртуализация ресурсов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6980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платформ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0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платформ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Полная виртуализация (симуляция)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181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платформ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Полная виртуализация (симуляция)</a:t>
            </a:r>
          </a:p>
          <a:p>
            <a:pPr marL="0" indent="0">
              <a:buNone/>
            </a:pPr>
            <a:r>
              <a:rPr lang="ru-RU" sz="3200" i="1" dirty="0" smtClean="0"/>
              <a:t>	</a:t>
            </a:r>
            <a:r>
              <a:rPr lang="en-US" sz="3200" i="1" dirty="0" err="1" smtClean="0"/>
              <a:t>Bochs</a:t>
            </a:r>
            <a:r>
              <a:rPr lang="en-US" sz="3200" i="1" dirty="0" smtClean="0"/>
              <a:t>, QEMU (without accelerate)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16063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платформ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Полная виртуализация (симуляция)</a:t>
            </a:r>
            <a:endParaRPr lang="en-US" sz="3200" dirty="0" smtClean="0"/>
          </a:p>
          <a:p>
            <a:r>
              <a:rPr lang="ru-RU" sz="3200" dirty="0" smtClean="0"/>
              <a:t>Частичная эмуляция (</a:t>
            </a:r>
            <a:r>
              <a:rPr lang="ru-RU" sz="3200" dirty="0" err="1" smtClean="0"/>
              <a:t>нативная</a:t>
            </a:r>
            <a:r>
              <a:rPr lang="ru-RU" sz="3200" dirty="0" smtClean="0"/>
              <a:t> </a:t>
            </a:r>
            <a:r>
              <a:rPr lang="ru-RU" sz="3200" dirty="0" err="1" smtClean="0"/>
              <a:t>паравиртуализация</a:t>
            </a:r>
            <a:r>
              <a:rPr lang="ru-RU" sz="3200" dirty="0"/>
              <a:t>)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40260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платформ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Полная виртуализация (симуляция)</a:t>
            </a:r>
            <a:endParaRPr lang="en-US" sz="3200" dirty="0" smtClean="0"/>
          </a:p>
          <a:p>
            <a:r>
              <a:rPr lang="ru-RU" sz="3200" dirty="0" smtClean="0"/>
              <a:t>Частичная эмуляция (</a:t>
            </a:r>
            <a:r>
              <a:rPr lang="ru-RU" sz="3200" dirty="0" err="1" smtClean="0"/>
              <a:t>нативная</a:t>
            </a:r>
            <a:r>
              <a:rPr lang="ru-RU" sz="3200" dirty="0" smtClean="0"/>
              <a:t> </a:t>
            </a:r>
            <a:r>
              <a:rPr lang="ru-RU" sz="3200" dirty="0" err="1" smtClean="0"/>
              <a:t>паравиртуализация</a:t>
            </a:r>
            <a:r>
              <a:rPr lang="ru-RU" sz="3200" dirty="0" smtClean="0"/>
              <a:t>)</a:t>
            </a:r>
          </a:p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en-US" sz="3200" i="1" dirty="0" err="1" smtClean="0"/>
              <a:t>VirtualBox</a:t>
            </a:r>
            <a:r>
              <a:rPr lang="en-US" sz="3200" i="1" dirty="0" smtClean="0"/>
              <a:t>, Parallels Desktop, </a:t>
            </a:r>
            <a:r>
              <a:rPr lang="en-US" sz="3200" i="1" dirty="0" err="1" smtClean="0"/>
              <a:t>Vmware</a:t>
            </a:r>
            <a:r>
              <a:rPr lang="en-US" sz="3200" i="1" dirty="0" smtClean="0"/>
              <a:t> Workstation, </a:t>
            </a:r>
            <a:r>
              <a:rPr lang="en-US" sz="3200" i="1" dirty="0" err="1" smtClean="0"/>
              <a:t>etc</a:t>
            </a:r>
            <a:endParaRPr lang="ru-RU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34127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платформ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Полная виртуализация (симуляция)</a:t>
            </a:r>
            <a:endParaRPr lang="en-US" sz="3200" dirty="0" smtClean="0"/>
          </a:p>
          <a:p>
            <a:r>
              <a:rPr lang="ru-RU" sz="3200" dirty="0" smtClean="0"/>
              <a:t>Частичная эмуляция (</a:t>
            </a:r>
            <a:r>
              <a:rPr lang="ru-RU" sz="3200" dirty="0" err="1" smtClean="0"/>
              <a:t>нативная</a:t>
            </a:r>
            <a:r>
              <a:rPr lang="ru-RU" sz="3200" dirty="0" smtClean="0"/>
              <a:t> </a:t>
            </a:r>
            <a:r>
              <a:rPr lang="ru-RU" sz="3200" dirty="0" err="1" smtClean="0"/>
              <a:t>паравиртуализация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r>
              <a:rPr lang="ru-RU" sz="3200" dirty="0" smtClean="0"/>
              <a:t>Частичная виртуализация, а также </a:t>
            </a:r>
            <a:r>
              <a:rPr lang="en-US" sz="3200" dirty="0" smtClean="0"/>
              <a:t>“address space virtualization”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7459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платформ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Полная виртуализация (симуляция)</a:t>
            </a:r>
            <a:endParaRPr lang="en-US" sz="3200" dirty="0" smtClean="0"/>
          </a:p>
          <a:p>
            <a:r>
              <a:rPr lang="ru-RU" sz="3200" dirty="0" smtClean="0"/>
              <a:t>Частичная эмуляция (</a:t>
            </a:r>
            <a:r>
              <a:rPr lang="ru-RU" sz="3200" dirty="0" err="1" smtClean="0"/>
              <a:t>нативная</a:t>
            </a:r>
            <a:r>
              <a:rPr lang="ru-RU" sz="3200" dirty="0" smtClean="0"/>
              <a:t> </a:t>
            </a:r>
            <a:r>
              <a:rPr lang="ru-RU" sz="3200" dirty="0" err="1" smtClean="0"/>
              <a:t>паравиртуализация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r>
              <a:rPr lang="ru-RU" sz="3200" dirty="0" smtClean="0"/>
              <a:t>Частичная виртуализация, а также </a:t>
            </a:r>
            <a:r>
              <a:rPr lang="en-US" sz="3200" dirty="0" smtClean="0"/>
              <a:t>“address space virtualization”</a:t>
            </a:r>
          </a:p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en-US" sz="3200" i="1" dirty="0" smtClean="0"/>
              <a:t>UML (User-mode Linux)</a:t>
            </a:r>
            <a:endParaRPr lang="ru-RU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3941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платформ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Полная виртуализация (симуляция)</a:t>
            </a:r>
            <a:endParaRPr lang="en-US" sz="3200" dirty="0" smtClean="0"/>
          </a:p>
          <a:p>
            <a:r>
              <a:rPr lang="ru-RU" sz="3200" dirty="0" smtClean="0"/>
              <a:t>Частичная эмуляция (</a:t>
            </a:r>
            <a:r>
              <a:rPr lang="ru-RU" sz="3200" dirty="0" err="1" smtClean="0"/>
              <a:t>нативная</a:t>
            </a:r>
            <a:r>
              <a:rPr lang="ru-RU" sz="3200" dirty="0" smtClean="0"/>
              <a:t> </a:t>
            </a:r>
            <a:r>
              <a:rPr lang="ru-RU" sz="3200" dirty="0" err="1" smtClean="0"/>
              <a:t>паравиртуализация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r>
              <a:rPr lang="ru-RU" sz="3200" dirty="0" smtClean="0"/>
              <a:t>Частичная виртуализация, а также </a:t>
            </a:r>
            <a:r>
              <a:rPr lang="en-US" sz="3200" dirty="0" smtClean="0"/>
              <a:t>“address space virtualization”</a:t>
            </a:r>
          </a:p>
          <a:p>
            <a:r>
              <a:rPr lang="ru-RU" sz="3200" dirty="0" err="1" smtClean="0"/>
              <a:t>Паравиртуализация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715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платформ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Полная виртуализация (симуляция)</a:t>
            </a:r>
            <a:endParaRPr lang="en-US" sz="3200" dirty="0" smtClean="0"/>
          </a:p>
          <a:p>
            <a:r>
              <a:rPr lang="ru-RU" sz="3200" dirty="0" smtClean="0"/>
              <a:t>Частичная эмуляция (</a:t>
            </a:r>
            <a:r>
              <a:rPr lang="ru-RU" sz="3200" dirty="0" err="1" smtClean="0"/>
              <a:t>нативная</a:t>
            </a:r>
            <a:r>
              <a:rPr lang="ru-RU" sz="3200" dirty="0" smtClean="0"/>
              <a:t> </a:t>
            </a:r>
            <a:r>
              <a:rPr lang="ru-RU" sz="3200" dirty="0" err="1" smtClean="0"/>
              <a:t>паравиртуализация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r>
              <a:rPr lang="ru-RU" sz="3200" dirty="0" smtClean="0"/>
              <a:t>Частичная виртуализация, а также </a:t>
            </a:r>
            <a:r>
              <a:rPr lang="en-US" sz="3200" dirty="0" smtClean="0"/>
              <a:t>“address space virtualization”</a:t>
            </a:r>
          </a:p>
          <a:p>
            <a:r>
              <a:rPr lang="ru-RU" sz="3200" dirty="0" err="1" smtClean="0"/>
              <a:t>Паравиртуализация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en-US" sz="3200" i="1" dirty="0" err="1" smtClean="0"/>
              <a:t>XenSource</a:t>
            </a:r>
            <a:r>
              <a:rPr lang="en-US" sz="3200" i="1" dirty="0" smtClean="0"/>
              <a:t>, Virtual Iron</a:t>
            </a:r>
          </a:p>
        </p:txBody>
      </p:sp>
    </p:spTree>
    <p:extLst>
      <p:ext uri="{BB962C8B-B14F-4D97-AF65-F5344CB8AC3E}">
        <p14:creationId xmlns:p14="http://schemas.microsoft.com/office/powerpoint/2010/main" val="31780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платформ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Полная виртуализация (симуляция)</a:t>
            </a:r>
            <a:endParaRPr lang="en-US" sz="3200" dirty="0" smtClean="0"/>
          </a:p>
          <a:p>
            <a:r>
              <a:rPr lang="ru-RU" sz="3200" dirty="0" smtClean="0"/>
              <a:t>Частичная эмуляция (</a:t>
            </a:r>
            <a:r>
              <a:rPr lang="ru-RU" sz="3200" dirty="0" err="1" smtClean="0"/>
              <a:t>нативная</a:t>
            </a:r>
            <a:r>
              <a:rPr lang="ru-RU" sz="3200" dirty="0" smtClean="0"/>
              <a:t> </a:t>
            </a:r>
            <a:r>
              <a:rPr lang="ru-RU" sz="3200" dirty="0" err="1" smtClean="0"/>
              <a:t>паравиртуализация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r>
              <a:rPr lang="ru-RU" sz="3200" dirty="0" smtClean="0"/>
              <a:t>Частичная виртуализация, а также </a:t>
            </a:r>
            <a:r>
              <a:rPr lang="en-US" sz="3200" dirty="0" smtClean="0"/>
              <a:t>“address space virtualization”</a:t>
            </a:r>
          </a:p>
          <a:p>
            <a:r>
              <a:rPr lang="ru-RU" sz="3200" dirty="0" err="1" smtClean="0"/>
              <a:t>Паравиртуализация</a:t>
            </a:r>
            <a:endParaRPr lang="en-US" sz="3200" dirty="0" smtClean="0"/>
          </a:p>
          <a:p>
            <a:r>
              <a:rPr lang="ru-RU" sz="3200" dirty="0" smtClean="0"/>
              <a:t>Виртуализация уровня ОС</a:t>
            </a:r>
          </a:p>
        </p:txBody>
      </p:sp>
    </p:spTree>
    <p:extLst>
      <p:ext uri="{BB962C8B-B14F-4D97-AF65-F5344CB8AC3E}">
        <p14:creationId xmlns:p14="http://schemas.microsoft.com/office/powerpoint/2010/main" val="21074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платформ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Полная виртуализация (симуляция)</a:t>
            </a:r>
            <a:endParaRPr lang="en-US" sz="3200" dirty="0" smtClean="0"/>
          </a:p>
          <a:p>
            <a:r>
              <a:rPr lang="ru-RU" sz="3200" dirty="0" smtClean="0"/>
              <a:t>Частичная эмуляция (</a:t>
            </a:r>
            <a:r>
              <a:rPr lang="ru-RU" sz="3200" dirty="0" err="1" smtClean="0"/>
              <a:t>нативная</a:t>
            </a:r>
            <a:r>
              <a:rPr lang="ru-RU" sz="3200" dirty="0" smtClean="0"/>
              <a:t> </a:t>
            </a:r>
            <a:r>
              <a:rPr lang="ru-RU" sz="3200" dirty="0" err="1" smtClean="0"/>
              <a:t>паравиртуализация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r>
              <a:rPr lang="ru-RU" sz="3200" dirty="0" smtClean="0"/>
              <a:t>Частичная виртуализация, а также </a:t>
            </a:r>
            <a:r>
              <a:rPr lang="en-US" sz="3200" dirty="0" smtClean="0"/>
              <a:t>“address space virtualization”</a:t>
            </a:r>
          </a:p>
          <a:p>
            <a:r>
              <a:rPr lang="ru-RU" sz="3200" dirty="0" err="1" smtClean="0"/>
              <a:t>Паравиртуализация</a:t>
            </a:r>
            <a:endParaRPr lang="en-US" sz="3200" dirty="0" smtClean="0"/>
          </a:p>
          <a:p>
            <a:r>
              <a:rPr lang="ru-RU" sz="3200" dirty="0" smtClean="0"/>
              <a:t>Виртуализация уровня ОС</a:t>
            </a:r>
          </a:p>
          <a:p>
            <a:pPr marL="0" indent="0">
              <a:buNone/>
            </a:pPr>
            <a:r>
              <a:rPr lang="ru-RU" sz="3200" i="1" dirty="0"/>
              <a:t>	</a:t>
            </a:r>
            <a:r>
              <a:rPr lang="en-US" sz="3200" i="1" dirty="0" err="1" smtClean="0"/>
              <a:t>OpenVZ</a:t>
            </a:r>
            <a:r>
              <a:rPr lang="en-US" sz="3200" i="1" dirty="0" smtClean="0"/>
              <a:t>, FreeBSD Jails, Docker</a:t>
            </a:r>
            <a:endParaRPr lang="ru-RU" sz="3200" i="1" dirty="0" smtClean="0"/>
          </a:p>
          <a:p>
            <a:pPr marL="0" indent="0">
              <a:buNone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6331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платформ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Полная виртуализация (симуляция)</a:t>
            </a:r>
            <a:endParaRPr lang="en-US" sz="3200" dirty="0" smtClean="0"/>
          </a:p>
          <a:p>
            <a:r>
              <a:rPr lang="ru-RU" sz="3200" dirty="0" smtClean="0"/>
              <a:t>Частичная эмуляция (</a:t>
            </a:r>
            <a:r>
              <a:rPr lang="ru-RU" sz="3200" dirty="0" err="1" smtClean="0"/>
              <a:t>нативная</a:t>
            </a:r>
            <a:r>
              <a:rPr lang="ru-RU" sz="3200" dirty="0" smtClean="0"/>
              <a:t> </a:t>
            </a:r>
            <a:r>
              <a:rPr lang="ru-RU" sz="3200" dirty="0" err="1" smtClean="0"/>
              <a:t>паравиртуализация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r>
              <a:rPr lang="ru-RU" sz="3200" dirty="0" smtClean="0"/>
              <a:t>Частичная виртуализация, а также </a:t>
            </a:r>
            <a:r>
              <a:rPr lang="en-US" sz="3200" dirty="0" smtClean="0"/>
              <a:t>“address space virtualization”</a:t>
            </a:r>
          </a:p>
          <a:p>
            <a:r>
              <a:rPr lang="ru-RU" sz="3200" dirty="0" err="1" smtClean="0"/>
              <a:t>Паравиртуализация</a:t>
            </a:r>
            <a:endParaRPr lang="en-US" sz="3200" dirty="0" smtClean="0"/>
          </a:p>
          <a:p>
            <a:r>
              <a:rPr lang="ru-RU" sz="3200" dirty="0" smtClean="0"/>
              <a:t>Виртуализация уровня ОС</a:t>
            </a:r>
            <a:endParaRPr lang="ru-RU" sz="3200" dirty="0"/>
          </a:p>
          <a:p>
            <a:r>
              <a:rPr lang="ru-RU" sz="3200" dirty="0" smtClean="0"/>
              <a:t>Виртуализация уровня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22312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платформ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Полная виртуализация (симуляция)</a:t>
            </a:r>
            <a:endParaRPr lang="en-US" sz="3200" dirty="0" smtClean="0"/>
          </a:p>
          <a:p>
            <a:r>
              <a:rPr lang="ru-RU" sz="3200" dirty="0" smtClean="0"/>
              <a:t>Частичная эмуляция (</a:t>
            </a:r>
            <a:r>
              <a:rPr lang="ru-RU" sz="3200" dirty="0" err="1" smtClean="0"/>
              <a:t>нативная</a:t>
            </a:r>
            <a:r>
              <a:rPr lang="ru-RU" sz="3200" dirty="0" smtClean="0"/>
              <a:t> </a:t>
            </a:r>
            <a:r>
              <a:rPr lang="ru-RU" sz="3200" dirty="0" err="1" smtClean="0"/>
              <a:t>паравиртуализация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r>
              <a:rPr lang="ru-RU" sz="3200" dirty="0" smtClean="0"/>
              <a:t>Частичная виртуализация, а также </a:t>
            </a:r>
            <a:r>
              <a:rPr lang="en-US" sz="3200" dirty="0" smtClean="0"/>
              <a:t>“address space virtualization”</a:t>
            </a:r>
          </a:p>
          <a:p>
            <a:r>
              <a:rPr lang="ru-RU" sz="3200" dirty="0" err="1" smtClean="0"/>
              <a:t>Паравиртуализация</a:t>
            </a:r>
            <a:endParaRPr lang="en-US" sz="3200" dirty="0" smtClean="0"/>
          </a:p>
          <a:p>
            <a:r>
              <a:rPr lang="ru-RU" sz="3200" dirty="0" smtClean="0"/>
              <a:t>Виртуализация уровня ОС</a:t>
            </a:r>
            <a:endParaRPr lang="ru-RU" sz="3200" dirty="0"/>
          </a:p>
          <a:p>
            <a:r>
              <a:rPr lang="ru-RU" sz="3200" dirty="0" smtClean="0"/>
              <a:t>Виртуализация уровня приложений</a:t>
            </a:r>
            <a:endParaRPr lang="ru-RU" sz="3200" dirty="0"/>
          </a:p>
          <a:p>
            <a:pPr marL="0" indent="0">
              <a:buNone/>
            </a:pPr>
            <a:r>
              <a:rPr lang="ru-RU" sz="3200" i="1" dirty="0" smtClean="0"/>
              <a:t>	</a:t>
            </a:r>
            <a:r>
              <a:rPr lang="en-US" sz="3200" i="1" dirty="0" err="1" smtClean="0"/>
              <a:t>Thinstall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Trigence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Softricity</a:t>
            </a:r>
            <a:endParaRPr lang="ru-RU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23128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ресурсов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9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ресурсов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sz="3200" dirty="0" smtClean="0"/>
              <a:t>Объединение, агрегация и концентрация ресурсов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329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ресурсов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sz="3200" dirty="0" smtClean="0"/>
              <a:t>Объединение, агрегация и концентрация ресурсов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ru-RU" sz="3200" i="1" dirty="0"/>
              <a:t>	</a:t>
            </a:r>
            <a:r>
              <a:rPr lang="en-US" sz="3200" i="1" dirty="0" smtClean="0"/>
              <a:t>RAID, Multi-socket systems, SAN, VPN, NAT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34159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ресурсов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sz="3200" dirty="0" smtClean="0"/>
              <a:t>Объединение, агрегация и концентрация ресурсов</a:t>
            </a:r>
            <a:endParaRPr lang="en-US" sz="3200" i="1" dirty="0" smtClean="0"/>
          </a:p>
          <a:p>
            <a:pPr>
              <a:buClr>
                <a:srgbClr val="FF0000"/>
              </a:buClr>
            </a:pPr>
            <a:r>
              <a:rPr lang="ru-RU" sz="3200" dirty="0" smtClean="0"/>
              <a:t>Кластеризация компьютеров и распределенные вычисления (</a:t>
            </a:r>
            <a:r>
              <a:rPr lang="en-US" sz="3200" dirty="0" smtClean="0"/>
              <a:t>grid computing)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3200" dirty="0"/>
              <a:t>	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4593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7200" dirty="0" smtClean="0"/>
              <a:t>Что такое виртуализация?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5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ресурсов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sz="3200" dirty="0" smtClean="0"/>
              <a:t>Объединение, агрегация и концентрация ресурсов</a:t>
            </a:r>
            <a:endParaRPr lang="en-US" sz="3200" i="1" dirty="0" smtClean="0"/>
          </a:p>
          <a:p>
            <a:pPr>
              <a:buClr>
                <a:srgbClr val="FF0000"/>
              </a:buClr>
            </a:pPr>
            <a:r>
              <a:rPr lang="ru-RU" sz="3200" dirty="0" smtClean="0"/>
              <a:t>Кластеризация компьютеров и распределенные вычисления (</a:t>
            </a:r>
            <a:r>
              <a:rPr lang="en-US" sz="3200" dirty="0" smtClean="0"/>
              <a:t>grid computing)</a:t>
            </a:r>
          </a:p>
          <a:p>
            <a:pPr>
              <a:buClr>
                <a:srgbClr val="FF0000"/>
              </a:buClr>
            </a:pPr>
            <a:r>
              <a:rPr lang="ru-RU" sz="3200" dirty="0"/>
              <a:t>Разделение ресурсов (</a:t>
            </a:r>
            <a:r>
              <a:rPr lang="en-US" sz="3200" dirty="0"/>
              <a:t>partitioning)</a:t>
            </a:r>
          </a:p>
          <a:p>
            <a:pPr>
              <a:buClr>
                <a:srgbClr val="FF0000"/>
              </a:buClr>
            </a:pPr>
            <a:endParaRPr lang="en-US" sz="3200" dirty="0" smtClean="0"/>
          </a:p>
          <a:p>
            <a:pPr marL="0" indent="0">
              <a:buClr>
                <a:srgbClr val="FF0000"/>
              </a:buClr>
              <a:buNone/>
            </a:pPr>
            <a:r>
              <a:rPr lang="en-US" sz="3200" dirty="0"/>
              <a:t>	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6574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ресурсов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sz="3200" dirty="0" smtClean="0"/>
              <a:t>Объединение, агрегация и концентрация ресурсов</a:t>
            </a:r>
            <a:endParaRPr lang="en-US" sz="3200" dirty="0" smtClean="0"/>
          </a:p>
          <a:p>
            <a:pPr>
              <a:buClr>
                <a:srgbClr val="FF0000"/>
              </a:buClr>
            </a:pPr>
            <a:r>
              <a:rPr lang="ru-RU" sz="3200" dirty="0"/>
              <a:t>Кластеризация компьютеров и распределенные вычисления (</a:t>
            </a:r>
            <a:r>
              <a:rPr lang="en-US" sz="3200" dirty="0"/>
              <a:t>grid computing</a:t>
            </a:r>
            <a:r>
              <a:rPr lang="en-US" sz="3200" dirty="0" smtClean="0"/>
              <a:t>)</a:t>
            </a:r>
            <a:endParaRPr lang="en-US" sz="3200" i="1" dirty="0" smtClean="0"/>
          </a:p>
          <a:p>
            <a:pPr>
              <a:buClr>
                <a:srgbClr val="FF0000"/>
              </a:buClr>
            </a:pPr>
            <a:r>
              <a:rPr lang="ru-RU" sz="3200" dirty="0" smtClean="0"/>
              <a:t>Разделение ресурсов (</a:t>
            </a:r>
            <a:r>
              <a:rPr lang="en-US" sz="3200" dirty="0" smtClean="0"/>
              <a:t>partitioning)</a:t>
            </a:r>
          </a:p>
          <a:p>
            <a:pPr>
              <a:buClr>
                <a:srgbClr val="FF0000"/>
              </a:buClr>
            </a:pPr>
            <a:r>
              <a:rPr lang="ru-RU" sz="3200" dirty="0" smtClean="0"/>
              <a:t>Инкапсуляция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077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Виртуализация ресурсов</a:t>
            </a:r>
            <a:endParaRPr lang="ru-RU" sz="7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sz="3200" dirty="0" smtClean="0"/>
              <a:t>Объединение, агрегация и концентрация ресурсов</a:t>
            </a:r>
            <a:endParaRPr lang="en-US" sz="3200" dirty="0" smtClean="0"/>
          </a:p>
          <a:p>
            <a:pPr>
              <a:buClr>
                <a:srgbClr val="FF0000"/>
              </a:buClr>
            </a:pPr>
            <a:r>
              <a:rPr lang="ru-RU" sz="3200" dirty="0"/>
              <a:t>Кластеризация компьютеров и распределенные вычисления (</a:t>
            </a:r>
            <a:r>
              <a:rPr lang="en-US" sz="3200" dirty="0"/>
              <a:t>grid computing</a:t>
            </a:r>
            <a:r>
              <a:rPr lang="en-US" sz="3200" dirty="0" smtClean="0"/>
              <a:t>)</a:t>
            </a:r>
            <a:endParaRPr lang="en-US" sz="3200" i="1" dirty="0" smtClean="0"/>
          </a:p>
          <a:p>
            <a:pPr>
              <a:buClr>
                <a:srgbClr val="FF0000"/>
              </a:buClr>
            </a:pPr>
            <a:r>
              <a:rPr lang="ru-RU" sz="3200" dirty="0" smtClean="0"/>
              <a:t>Разделение ресурсов (</a:t>
            </a:r>
            <a:r>
              <a:rPr lang="en-US" sz="3200" dirty="0" smtClean="0"/>
              <a:t>partitioning)</a:t>
            </a:r>
          </a:p>
          <a:p>
            <a:pPr>
              <a:buClr>
                <a:srgbClr val="FF0000"/>
              </a:buClr>
            </a:pPr>
            <a:r>
              <a:rPr lang="ru-RU" sz="3200" dirty="0" smtClean="0"/>
              <a:t>Инкапсуляция</a:t>
            </a:r>
            <a:endParaRPr lang="en-US" sz="3200" dirty="0" smtClean="0"/>
          </a:p>
          <a:p>
            <a:pPr marL="0" indent="0">
              <a:buClr>
                <a:srgbClr val="FF0000"/>
              </a:buClr>
              <a:buNone/>
            </a:pPr>
            <a:r>
              <a:rPr lang="en-US" sz="3200" i="1" dirty="0"/>
              <a:t>	</a:t>
            </a:r>
            <a:r>
              <a:rPr lang="en-US" sz="3200" i="1" dirty="0" err="1" smtClean="0"/>
              <a:t>libvirt</a:t>
            </a:r>
            <a:r>
              <a:rPr lang="en-US" sz="3200" i="1" dirty="0" smtClean="0"/>
              <a:t>, SDN (Software-Defined Networking</a:t>
            </a:r>
            <a:r>
              <a:rPr lang="en-US" sz="3200" dirty="0" smtClean="0"/>
              <a:t>)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6788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151" y="365125"/>
            <a:ext cx="11605845" cy="1325563"/>
          </a:xfrm>
        </p:spPr>
        <p:txBody>
          <a:bodyPr>
            <a:noAutofit/>
          </a:bodyPr>
          <a:lstStyle/>
          <a:p>
            <a:r>
              <a:rPr lang="ru-RU" sz="7200" dirty="0" smtClean="0"/>
              <a:t>Применение виртуализации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151" y="365125"/>
            <a:ext cx="11605845" cy="1325563"/>
          </a:xfrm>
        </p:spPr>
        <p:txBody>
          <a:bodyPr>
            <a:noAutofit/>
          </a:bodyPr>
          <a:lstStyle/>
          <a:p>
            <a:r>
              <a:rPr lang="ru-RU" sz="7200" dirty="0" smtClean="0"/>
              <a:t>Применение виртуализации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sz="4800" dirty="0" smtClean="0"/>
              <a:t>Консолидация серверов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2262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151" y="365125"/>
            <a:ext cx="11605845" cy="1325563"/>
          </a:xfrm>
        </p:spPr>
        <p:txBody>
          <a:bodyPr>
            <a:noAutofit/>
          </a:bodyPr>
          <a:lstStyle/>
          <a:p>
            <a:r>
              <a:rPr lang="ru-RU" sz="7200" dirty="0" smtClean="0"/>
              <a:t>Применение виртуализации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6796" cy="435133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sz="4800" dirty="0" smtClean="0"/>
              <a:t>Консолидация серверов</a:t>
            </a:r>
          </a:p>
          <a:p>
            <a:pPr>
              <a:buClr>
                <a:srgbClr val="FF0000"/>
              </a:buClr>
            </a:pPr>
            <a:r>
              <a:rPr lang="ru-RU" sz="4800" dirty="0" smtClean="0"/>
              <a:t>Разработка и тестирование приложений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8849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151" y="365125"/>
            <a:ext cx="11605845" cy="1325563"/>
          </a:xfrm>
        </p:spPr>
        <p:txBody>
          <a:bodyPr>
            <a:noAutofit/>
          </a:bodyPr>
          <a:lstStyle/>
          <a:p>
            <a:r>
              <a:rPr lang="ru-RU" sz="7200" dirty="0" smtClean="0"/>
              <a:t>Применение виртуализации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6796" cy="435133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sz="4800" dirty="0" smtClean="0"/>
              <a:t>Консолидация серверов</a:t>
            </a:r>
          </a:p>
          <a:p>
            <a:pPr>
              <a:buClr>
                <a:srgbClr val="FF0000"/>
              </a:buClr>
            </a:pPr>
            <a:r>
              <a:rPr lang="ru-RU" sz="4800" dirty="0" smtClean="0"/>
              <a:t>Разработка и тестирование приложений</a:t>
            </a:r>
          </a:p>
          <a:p>
            <a:pPr>
              <a:buClr>
                <a:srgbClr val="FF0000"/>
              </a:buClr>
            </a:pPr>
            <a:r>
              <a:rPr lang="ru-RU" sz="4800" dirty="0" smtClean="0"/>
              <a:t>Использование виртуальных рабочих станций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6331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Гипервизоры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943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ype-1-Hypervisor.png (1500×97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1" y="-93604"/>
            <a:ext cx="10827678" cy="704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0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www.flexiant.com/wp-content/uploads/Type-2-Hypervis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248" y="221405"/>
            <a:ext cx="12416497" cy="64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7200" dirty="0" smtClean="0"/>
              <a:t>Что такое виртуализация?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749197" cy="435133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ru-RU" sz="4400" dirty="0" smtClean="0"/>
              <a:t>Это абстрактное предоставление ресурсов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30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upload.wikimedia.org/wikipedia/commons/thumb/d/d0/Libvirt_support.svg/2000px-Libvirt_suppor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59" y="116179"/>
            <a:ext cx="11759682" cy="661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www.ibm.com/support/knowledgecenter/en/zosbasics/com.ibm.zos.zconcepts/zOSB03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83" y="2158206"/>
            <a:ext cx="7408034" cy="254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2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://www.cldesign.ro/wp-content/uploads/2016/04/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72" y="609262"/>
            <a:ext cx="10741857" cy="563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mainframeinsights.com/wp-content/uploads/2015/08/5558_F_IBM_LinuxONE_Announcement_Video_800_320_Social_Tile_0815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8" y="988284"/>
            <a:ext cx="12203576" cy="48814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://static.wixstatic.com/media/a2d950_6abbe491042541198889a1b6f6f7d0d2.jpg_srz_497_164_85_22_0.50_1.20_0.00_jpg_s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9" y="498240"/>
            <a:ext cx="47625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3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://static.wixstatic.com/media/a2d950_6abbe491042541198889a1b6f6f7d0d2.jpg_srz_497_164_85_22_0.50_1.20_0.00_jpg_s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9" y="498240"/>
            <a:ext cx="47625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dn2.hubspot.net/hubfs/519844/vmware_cloud_logo.jpg?t=147274237733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52" y="2781735"/>
            <a:ext cx="4100434" cy="271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404</Words>
  <Application>Microsoft Office PowerPoint</Application>
  <PresentationFormat>Широкоэкранный</PresentationFormat>
  <Paragraphs>108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Что такое виртуализация?</vt:lpstr>
      <vt:lpstr>Что такое виртуализация?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Виды виртуализации</vt:lpstr>
      <vt:lpstr>Виды виртуализации</vt:lpstr>
      <vt:lpstr>Виды виртуализации</vt:lpstr>
      <vt:lpstr>Виртуализация платформ</vt:lpstr>
      <vt:lpstr>Виртуализация платформ</vt:lpstr>
      <vt:lpstr>Виртуализация платформ</vt:lpstr>
      <vt:lpstr>Виртуализация платформ</vt:lpstr>
      <vt:lpstr>Виртуализация платформ</vt:lpstr>
      <vt:lpstr>Виртуализация платформ</vt:lpstr>
      <vt:lpstr>Виртуализация платформ</vt:lpstr>
      <vt:lpstr>Виртуализация платформ</vt:lpstr>
      <vt:lpstr>Виртуализация платформ</vt:lpstr>
      <vt:lpstr>Виртуализация платформ</vt:lpstr>
      <vt:lpstr>Виртуализация платформ</vt:lpstr>
      <vt:lpstr>Виртуализация платформ</vt:lpstr>
      <vt:lpstr>Виртуализация платформ</vt:lpstr>
      <vt:lpstr>Виртуализация ресурсов</vt:lpstr>
      <vt:lpstr>Виртуализация ресурсов</vt:lpstr>
      <vt:lpstr>Виртуализация ресурсов</vt:lpstr>
      <vt:lpstr>Виртуализация ресурсов</vt:lpstr>
      <vt:lpstr>Виртуализация ресурсов</vt:lpstr>
      <vt:lpstr>Виртуализация ресурсов</vt:lpstr>
      <vt:lpstr>Виртуализация ресурсов</vt:lpstr>
      <vt:lpstr>Применение виртуализации</vt:lpstr>
      <vt:lpstr>Применение виртуализации</vt:lpstr>
      <vt:lpstr>Применение виртуализации</vt:lpstr>
      <vt:lpstr>Применение виртуализации</vt:lpstr>
      <vt:lpstr>Гипервизоры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ranebull</dc:creator>
  <cp:lastModifiedBy>ranebull</cp:lastModifiedBy>
  <cp:revision>49</cp:revision>
  <dcterms:created xsi:type="dcterms:W3CDTF">2016-09-12T17:15:34Z</dcterms:created>
  <dcterms:modified xsi:type="dcterms:W3CDTF">2016-09-12T18:33:13Z</dcterms:modified>
</cp:coreProperties>
</file>