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359" r:id="rId5"/>
    <p:sldId id="322" r:id="rId6"/>
    <p:sldId id="326" r:id="rId7"/>
    <p:sldId id="323" r:id="rId8"/>
    <p:sldId id="327" r:id="rId9"/>
    <p:sldId id="328" r:id="rId10"/>
    <p:sldId id="329" r:id="rId11"/>
    <p:sldId id="331" r:id="rId12"/>
    <p:sldId id="325" r:id="rId13"/>
    <p:sldId id="333" r:id="rId14"/>
    <p:sldId id="360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2" r:id="rId23"/>
    <p:sldId id="343" r:id="rId24"/>
    <p:sldId id="349" r:id="rId25"/>
    <p:sldId id="350" r:id="rId26"/>
    <p:sldId id="344" r:id="rId27"/>
    <p:sldId id="347" r:id="rId28"/>
    <p:sldId id="345" r:id="rId29"/>
    <p:sldId id="351" r:id="rId30"/>
    <p:sldId id="321" r:id="rId31"/>
    <p:sldId id="312" r:id="rId32"/>
    <p:sldId id="308" r:id="rId33"/>
    <p:sldId id="309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тьяна Рыжова" initials="ТР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737"/>
    <a:srgbClr val="2196D9"/>
    <a:srgbClr val="009998"/>
    <a:srgbClr val="029ACE"/>
    <a:srgbClr val="108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/>
    <p:restoredTop sz="86134" autoAdjust="0"/>
  </p:normalViewPr>
  <p:slideViewPr>
    <p:cSldViewPr snapToGrid="0" snapToObjects="1">
      <p:cViewPr varScale="1">
        <p:scale>
          <a:sx n="74" d="100"/>
          <a:sy n="74" d="100"/>
        </p:scale>
        <p:origin x="142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8186-28A1-7846-BA8B-5FCD481DCA1E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семестрг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обучения:</a:t>
            </a:r>
            <a:endParaRPr lang="ru-RU" dirty="0"/>
          </a:p>
          <a:p>
            <a:r>
              <a:rPr lang="ru-RU" dirty="0"/>
              <a:t>1 семестр</a:t>
            </a:r>
            <a:endParaRPr lang="ru-RU" dirty="0"/>
          </a:p>
          <a:p>
            <a:r>
              <a:rPr lang="ru-RU" dirty="0"/>
              <a:t>Теория: </a:t>
            </a:r>
            <a:endParaRPr lang="ru-RU" dirty="0"/>
          </a:p>
          <a:p>
            <a:r>
              <a:rPr lang="ru-RU" dirty="0"/>
              <a:t>1) Программирование, общие концепции программирования, история развития вычислительной техники(1 лекция)</a:t>
            </a:r>
            <a:endParaRPr lang="ru-RU" dirty="0"/>
          </a:p>
          <a:p>
            <a:r>
              <a:rPr lang="ru-RU" dirty="0"/>
              <a:t>2) Общие парадигмы программирования или почему нужно сначала думать, а потом писать(0,5 лекции)</a:t>
            </a:r>
            <a:endParaRPr lang="ru-RU" dirty="0"/>
          </a:p>
          <a:p>
            <a:r>
              <a:rPr lang="ru-RU" dirty="0"/>
              <a:t>3) История развития языков программирования(0,5 лекции)</a:t>
            </a:r>
            <a:endParaRPr lang="ru-RU" dirty="0"/>
          </a:p>
          <a:p>
            <a:r>
              <a:rPr lang="ru-RU" dirty="0"/>
              <a:t>4) </a:t>
            </a:r>
            <a:r>
              <a:rPr lang="ru-RU" dirty="0" err="1"/>
              <a:t>Python</a:t>
            </a:r>
            <a:r>
              <a:rPr lang="ru-RU" dirty="0"/>
              <a:t> - первое знакомство с языком. Выполнение программ интерпретатором и пользователем Выполнение программ</a:t>
            </a:r>
            <a:endParaRPr lang="ru-RU" dirty="0"/>
          </a:p>
          <a:p>
            <a:r>
              <a:rPr lang="ru-RU" dirty="0"/>
              <a:t>5) Типы и операции (3 лекции)</a:t>
            </a:r>
            <a:endParaRPr lang="ru-RU" dirty="0"/>
          </a:p>
          <a:p>
            <a:r>
              <a:rPr lang="ru-RU" dirty="0"/>
              <a:t>6) Синтаксис операторов в  </a:t>
            </a:r>
            <a:r>
              <a:rPr lang="ru-RU" dirty="0" err="1"/>
              <a:t>Python</a:t>
            </a:r>
            <a:r>
              <a:rPr lang="ru-RU" dirty="0"/>
              <a:t> (2 лекции)</a:t>
            </a:r>
            <a:endParaRPr lang="ru-RU" dirty="0"/>
          </a:p>
          <a:p>
            <a:r>
              <a:rPr lang="ru-RU" dirty="0"/>
              <a:t>7) Функции в </a:t>
            </a:r>
            <a:r>
              <a:rPr lang="ru-RU" dirty="0" err="1"/>
              <a:t>Python</a:t>
            </a:r>
            <a:r>
              <a:rPr lang="ru-RU" dirty="0"/>
              <a:t>, процедурное программирование (1 лекция)</a:t>
            </a:r>
            <a:endParaRPr lang="ru-RU" dirty="0"/>
          </a:p>
          <a:p>
            <a:r>
              <a:rPr lang="ru-RU" dirty="0"/>
              <a:t>8) Генераторы (1 лекция)</a:t>
            </a:r>
            <a:endParaRPr lang="ru-RU" dirty="0"/>
          </a:p>
          <a:p>
            <a:r>
              <a:rPr lang="ru-RU" dirty="0"/>
              <a:t>9) Модули и пакеты модулей (2 лекции)</a:t>
            </a:r>
            <a:endParaRPr lang="ru-RU" dirty="0"/>
          </a:p>
          <a:p>
            <a:r>
              <a:rPr lang="ru-RU" dirty="0"/>
              <a:t>10) Объектно-ориентированное программирование в </a:t>
            </a:r>
            <a:r>
              <a:rPr lang="ru-RU" dirty="0" err="1"/>
              <a:t>Python</a:t>
            </a:r>
            <a:r>
              <a:rPr lang="ru-RU" dirty="0"/>
              <a:t>(3 лекции)</a:t>
            </a:r>
            <a:endParaRPr lang="ru-RU" dirty="0"/>
          </a:p>
          <a:p>
            <a:r>
              <a:rPr lang="ru-RU" dirty="0"/>
              <a:t>Практика: </a:t>
            </a:r>
            <a:endParaRPr lang="ru-RU" dirty="0"/>
          </a:p>
          <a:p>
            <a:r>
              <a:rPr lang="ru-RU" dirty="0"/>
              <a:t>Лабораторные работы</a:t>
            </a:r>
            <a:endParaRPr lang="ru-RU" dirty="0"/>
          </a:p>
          <a:p>
            <a:r>
              <a:rPr lang="ru-RU" dirty="0"/>
              <a:t>1) типы и операции - 2  часа</a:t>
            </a:r>
            <a:endParaRPr lang="ru-RU" dirty="0"/>
          </a:p>
          <a:p>
            <a:r>
              <a:rPr lang="ru-RU" dirty="0"/>
              <a:t>2) Процедурное программирование - 2 часа</a:t>
            </a:r>
            <a:endParaRPr lang="ru-RU" dirty="0"/>
          </a:p>
          <a:p>
            <a:r>
              <a:rPr lang="ru-RU" dirty="0"/>
              <a:t>3) Генераторы - 4 часа</a:t>
            </a:r>
            <a:endParaRPr lang="ru-RU" dirty="0"/>
          </a:p>
          <a:p>
            <a:r>
              <a:rPr lang="ru-RU" dirty="0"/>
              <a:t>4) Модули и пакеты - 2 часа</a:t>
            </a:r>
            <a:endParaRPr lang="ru-RU" dirty="0"/>
          </a:p>
          <a:p>
            <a:r>
              <a:rPr lang="ru-RU" dirty="0"/>
              <a:t>5) ООП - 6 часов</a:t>
            </a:r>
            <a:endParaRPr lang="ru-RU" dirty="0"/>
          </a:p>
          <a:p>
            <a:r>
              <a:rPr lang="ru-RU" dirty="0"/>
              <a:t>2-й семестр </a:t>
            </a:r>
            <a:endParaRPr lang="ru-RU" dirty="0"/>
          </a:p>
          <a:p>
            <a:r>
              <a:rPr lang="ru-RU" dirty="0"/>
              <a:t>Тематика: углубленное изучение языков программирования, начало работы с системным инструментарием и основными библиотеками машинного обучения и компьютерного зрения </a:t>
            </a:r>
            <a:endParaRPr lang="ru-RU" dirty="0"/>
          </a:p>
          <a:p>
            <a:r>
              <a:rPr lang="ru-RU" dirty="0"/>
              <a:t>30+ часов(теория+ практика)  </a:t>
            </a:r>
            <a:endParaRPr lang="ru-RU" dirty="0"/>
          </a:p>
          <a:p>
            <a:r>
              <a:rPr lang="ru-RU" dirty="0"/>
              <a:t>3-й семестр </a:t>
            </a:r>
            <a:endParaRPr lang="ru-RU" dirty="0"/>
          </a:p>
          <a:p>
            <a:r>
              <a:rPr lang="ru-RU" dirty="0"/>
              <a:t>Разделение на выбор - чистый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или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.  </a:t>
            </a:r>
            <a:endParaRPr lang="ru-RU" dirty="0"/>
          </a:p>
          <a:p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sciense</a:t>
            </a:r>
            <a:r>
              <a:rPr lang="ru-RU" dirty="0"/>
              <a:t> - углубленное изучение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и сопутствующего математического аппарата, анализа производительности сетей, </a:t>
            </a:r>
            <a:r>
              <a:rPr lang="ru-RU" dirty="0" err="1"/>
              <a:t>опитмизации</a:t>
            </a:r>
            <a:r>
              <a:rPr lang="ru-RU" dirty="0"/>
              <a:t> работы сетей.  </a:t>
            </a:r>
            <a:endParaRPr lang="ru-RU" dirty="0"/>
          </a:p>
          <a:p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development</a:t>
            </a:r>
            <a:r>
              <a:rPr lang="ru-RU" dirty="0"/>
              <a:t> - разработка и развертывание ПО с использованием компонентов использующих инструментарий глубокого обучения. Знакомство с системными компонентами, понятием виртуализации, сервисной инфраструктуры. </a:t>
            </a:r>
            <a:endParaRPr lang="ru-RU" dirty="0"/>
          </a:p>
          <a:p>
            <a:r>
              <a:rPr lang="ru-RU" dirty="0"/>
              <a:t>4-й семестр  </a:t>
            </a:r>
            <a:endParaRPr lang="ru-RU" dirty="0"/>
          </a:p>
          <a:p>
            <a:r>
              <a:rPr lang="ru-RU" dirty="0"/>
              <a:t>Изучение встраиваемых систем в связке с </a:t>
            </a:r>
            <a:r>
              <a:rPr lang="ru-RU" dirty="0" err="1"/>
              <a:t>DLи</a:t>
            </a:r>
            <a:r>
              <a:rPr lang="ru-RU" dirty="0"/>
              <a:t> CV - (платформы </a:t>
            </a:r>
            <a:r>
              <a:rPr lang="ru-RU" dirty="0" err="1"/>
              <a:t>jetson</a:t>
            </a:r>
            <a:r>
              <a:rPr lang="ru-RU" dirty="0"/>
              <a:t> и т.д.)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861DE-9820-A34E-9D6F-B0874821B49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D5D906F-6F1D-4D41-A109-E4FC96043B1A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Genera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white-abstract-flowing-wavy-motion-background-video-animation-ultra-hd-4k-3840x2160_bocxlctw__F0000.png" descr="white-abstract-flowing-wavy-motion-background-video-animation-ultra-hd-4k-3840x2160_bocxlctw__F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" name="ICOL_Company_Profile_Background.png" descr="ICOL_Company_Profile_Backgr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-2" y="2633"/>
            <a:ext cx="12192003" cy="6678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Line"/>
          <p:cNvSpPr/>
          <p:nvPr/>
        </p:nvSpPr>
        <p:spPr>
          <a:xfrm flipH="1" flipV="1">
            <a:off x="-3" y="666750"/>
            <a:ext cx="12192006" cy="1"/>
          </a:xfrm>
          <a:prstGeom prst="line">
            <a:avLst/>
          </a:prstGeom>
          <a:ln w="50800">
            <a:solidFill>
              <a:srgbClr val="058B8C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graphicFrame>
        <p:nvGraphicFramePr>
          <p:cNvPr id="23" name="Table"/>
          <p:cNvGraphicFramePr/>
          <p:nvPr/>
        </p:nvGraphicFramePr>
        <p:xfrm>
          <a:off x="5315741" y="6556990"/>
          <a:ext cx="1560517" cy="203200"/>
        </p:xfrm>
        <a:graphic>
          <a:graphicData uri="http://schemas.openxmlformats.org/drawingml/2006/table">
            <a:tbl>
              <a:tblPr bandRow="1"/>
              <a:tblGrid>
                <a:gridCol w="251309"/>
                <a:gridCol w="365109"/>
                <a:gridCol w="944099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©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ICOL Group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D5D906F-6F1D-4D41-A109-E4FC96043B1A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/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Mai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COL_Concept_BG_white_1.png" descr="ICOL_Concept_BG_whit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ICOL_Concept_Robot_Lines.png" descr="ICOL_Concept_Robot_Lin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33" name="Table"/>
          <p:cNvGraphicFramePr/>
          <p:nvPr/>
        </p:nvGraphicFramePr>
        <p:xfrm>
          <a:off x="5315741" y="6556990"/>
          <a:ext cx="1560517" cy="203200"/>
        </p:xfrm>
        <a:graphic>
          <a:graphicData uri="http://schemas.openxmlformats.org/drawingml/2006/table">
            <a:tbl>
              <a:tblPr bandRow="1"/>
              <a:tblGrid>
                <a:gridCol w="251309"/>
                <a:gridCol w="365109"/>
                <a:gridCol w="944099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©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ICOL Group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3D5D906F-6F1D-4D41-A109-E4FC96043B1A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/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29.05.2018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906F-6F1D-4D41-A109-E4FC96043B1A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ite-abstract-flowing-wavy-motion-background-video-animation-ultra-hd-4k-3840x2160_bocxlctw__F0000.png" descr="white-abstract-flowing-wavy-motion-background-video-animation-ultra-hd-4k-3840x2160_bocxlctw__F00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aphicFrame>
        <p:nvGraphicFramePr>
          <p:cNvPr id="3" name="Table"/>
          <p:cNvGraphicFramePr/>
          <p:nvPr/>
        </p:nvGraphicFramePr>
        <p:xfrm>
          <a:off x="5315741" y="6556990"/>
          <a:ext cx="1560517" cy="203200"/>
        </p:xfrm>
        <a:graphic>
          <a:graphicData uri="http://schemas.openxmlformats.org/drawingml/2006/table">
            <a:tbl>
              <a:tblPr bandRow="1"/>
              <a:tblGrid>
                <a:gridCol w="251309"/>
                <a:gridCol w="365109"/>
                <a:gridCol w="944099"/>
              </a:tblGrid>
              <a:tr h="20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©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2020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000">
                          <a:solidFill>
                            <a:srgbClr val="A7A7A7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ICOL Group</a:t>
                      </a:r>
                      <a:endParaRPr sz="1000">
                        <a:solidFill>
                          <a:srgbClr val="A7A7A7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5400" marR="25400" marT="25400" marB="254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979211"/>
            <a:ext cx="9753601" cy="1249916"/>
          </a:xfrm>
          <a:prstGeom prst="rect">
            <a:avLst/>
          </a:prstGeom>
          <a:ln w="12700">
            <a:miter lim="400000"/>
          </a:ln>
        </p:spPr>
        <p:txBody>
          <a:bodyPr lIns="71433" tIns="71433" rIns="71433" bIns="71433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229126"/>
            <a:ext cx="4775201" cy="4380948"/>
          </a:xfrm>
          <a:prstGeom prst="rect">
            <a:avLst/>
          </a:prstGeom>
          <a:ln w="12700">
            <a:miter lim="400000"/>
          </a:ln>
        </p:spPr>
        <p:txBody>
          <a:bodyPr lIns="71433" tIns="71433" rIns="71433" bIns="71433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7054" y="6536531"/>
            <a:ext cx="315783" cy="313538"/>
          </a:xfrm>
          <a:prstGeom prst="rect">
            <a:avLst/>
          </a:prstGeom>
          <a:ln w="12700">
            <a:miter lim="400000"/>
          </a:ln>
        </p:spPr>
        <p:txBody>
          <a:bodyPr wrap="none" lIns="71433" tIns="71433" rIns="71433" bIns="71433">
            <a:spAutoFit/>
          </a:bodyPr>
          <a:lstStyle>
            <a:lvl1pPr>
              <a:defRPr sz="11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3D5D906F-6F1D-4D41-A109-E4FC96043B1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hf sldNum="0" hdr="0"/>
  <p:txStyles>
    <p:titleStyle>
      <a:lvl1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0543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52768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74993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7218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9443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41668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3893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6118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83435" marR="0" indent="-305435" algn="l" defTabSz="410845" rtl="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45000"/>
        <a:buFontTx/>
        <a:buChar char="•"/>
        <a:defRPr sz="2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08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рисунок, часы, знак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224744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93604" y="2460407"/>
            <a:ext cx="9291320" cy="3291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Лекция №1</a:t>
            </a:r>
            <a:endParaRPr lang="ru-RU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ru-RU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Программирование, общие концепции программирования.</a:t>
            </a:r>
            <a:endParaRPr lang="ru-RU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История развития вычислительной техники и языков программирования.</a:t>
            </a:r>
            <a:endParaRPr lang="ru-RU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Что такое программирование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33400" y="1484313"/>
            <a:ext cx="1083881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Программирование</a:t>
            </a: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- процесс создания компьютерных программ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74775" y="3456305"/>
            <a:ext cx="9443720" cy="211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Любая программа</a:t>
            </a: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- это последовательность команд, выполнение которых приводит к какому-то результату. Результат может быть самым разным, в зависимости от задачи программы.</a:t>
            </a: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Алгоритм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20140" y="1695768"/>
            <a:ext cx="9952990" cy="34658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R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r>
              <a:rPr lang="ru-RU" altLang="en-US" sz="5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это четкая последовательность действий, направленная на достижение поставленной цели или решения задачи.</a:t>
            </a:r>
            <a:endParaRPr lang="ru-RU" altLang="en-US" sz="5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Свойства алгоритма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rcRect l="4948" t="21125" r="7677" b="19792"/>
          <a:stretch>
            <a:fillRect/>
          </a:stretch>
        </p:blipFill>
        <p:spPr>
          <a:xfrm>
            <a:off x="2021840" y="1536065"/>
            <a:ext cx="8398510" cy="4259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68605" y="9144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Представление данных в цифровом виде</a:t>
            </a:r>
            <a:endParaRPr kumimoji="0" lang="en-US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84505" y="190627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ru-RU" altLang="en-US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Бит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- это минимальная единица информации. Такое число может принимать только два значения: ноль и единицу. 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318250" y="2112010"/>
            <a:ext cx="5080000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SimSun" panose="02010600030101010101" pitchFamily="2" charset="-122"/>
              </a:rPr>
              <a:t>010101110101101010101010101011110110000011010111100111101011010111011010111011010111011</a:t>
            </a:r>
            <a:endParaRPr lang="ru-RU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68605" y="9144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Представление данных в цифровом виде</a:t>
            </a:r>
            <a:endParaRPr kumimoji="0" lang="en-US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232410" y="848995"/>
            <a:ext cx="11340465" cy="5815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В </a:t>
            </a:r>
            <a:r>
              <a:rPr lang="en-US" sz="31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одном байте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уже можно разместить 256 значений (2</a:t>
            </a:r>
            <a:r>
              <a:rPr lang="en-US" sz="3100" baseline="300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8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). В байт без проблем можно закодировать все символы русского алфавита.</a:t>
            </a:r>
            <a:endParaRPr lang="en-US" sz="3100">
              <a:solidFill>
                <a:srgbClr val="000000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algn="l"/>
            <a:r>
              <a:rPr lang="en-US" sz="31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Два байта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- 2</a:t>
            </a:r>
            <a:r>
              <a:rPr lang="en-US" sz="3100" baseline="300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16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= 65536 значений. С помощью двух байт можно закодировать все буквы и иероглифы всех письменностей. Именно </a:t>
            </a:r>
            <a:r>
              <a:rPr lang="en-US" sz="31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два байта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используются для кодирования текста в Windows.</a:t>
            </a:r>
            <a:endParaRPr lang="en-US" sz="3100">
              <a:solidFill>
                <a:srgbClr val="000000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algn="l"/>
            <a:r>
              <a:rPr lang="en-US" sz="31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Три байта 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- 2</a:t>
            </a:r>
            <a:r>
              <a:rPr lang="en-US" sz="3100" baseline="300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24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- 16 777 216 (более 16 миллионов значений). Основа для представления цвета в современных компьютерах - true color.</a:t>
            </a:r>
            <a:endParaRPr lang="en-US" sz="3100">
              <a:solidFill>
                <a:srgbClr val="000000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algn="l"/>
            <a:r>
              <a:rPr lang="en-US" sz="31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Четыре байта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- 2</a:t>
            </a:r>
            <a:r>
              <a:rPr lang="en-US" sz="3100" baseline="300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32</a:t>
            </a:r>
            <a:r>
              <a:rPr lang="en-US" sz="31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 - 4 294 967 296 (более четырёх миллиардов значений). Число, являющееся основой для всех нынешних персональных компьютеров.</a:t>
            </a:r>
            <a:endParaRPr lang="ru-RU" altLang="en-US" sz="31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3602355" y="12192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</a:t>
            </a:r>
            <a:r>
              <a:rPr lang="ru-RU" alt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еременные</a:t>
            </a:r>
            <a:endParaRPr kumimoji="0" lang="ru-RU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937385" y="1929765"/>
            <a:ext cx="91039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ru-RU" altLang="en-US" sz="36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П</a:t>
            </a:r>
            <a:r>
              <a:rPr lang="en-US" sz="36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еременная </a:t>
            </a:r>
            <a:r>
              <a:rPr lang="en-US" sz="3600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- это представление небольшого участка памяти в программе. При этом в переменной можно хранить только одно значение.</a:t>
            </a:r>
            <a:endParaRPr lang="ru-RU" altLang="en-US" sz="36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3602355" y="12192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</a:t>
            </a:r>
            <a:r>
              <a:rPr lang="ru-RU" alt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еременные</a:t>
            </a:r>
            <a:endParaRPr kumimoji="0" lang="ru-RU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1198880" y="1453515"/>
            <a:ext cx="958723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Вывести число, хранящееся по адресу 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0x00fc2300 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на экранУвеличить значение числа, хранящегося по адресу 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0x00fc2300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на 10Вывести число, хранящееся по адресу 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0x00fc2300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на экран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706110" y="4715827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i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Вывести var на экранУвеличить var на 10Вывести var на экран</a:t>
            </a:r>
            <a:endParaRPr lang="ru-RU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3602355" y="12192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</a:t>
            </a:r>
            <a:r>
              <a:rPr lang="ru-RU" altLang="en-US" sz="40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еременные</a:t>
            </a:r>
            <a:endParaRPr kumimoji="0" lang="ru-RU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27760" y="1725930"/>
            <a:ext cx="51746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Дорогой процессор, создай, пожалуйста, </a:t>
            </a:r>
            <a:r>
              <a:rPr lang="en-US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var4 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размером в четыре байта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7087235" y="244475"/>
            <a:ext cx="4167505" cy="63696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0x00000001 { 0 }0x00000002 { 0 }0x00000003 { 0 }0x00000004 { 0 }0x00000005 { 0 }0x00000006 { 0 }0x00000007 { 0 }0x00000008 { 0 }0x00000009 { 0 } var4           { 0 }           { 0 }           { 0 }0x0000000d { 0 }0x0000000e { 0 }0x0000000f { 0 }0x00000010 { 0 }0x00000011 { 0 }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4293235" y="19939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kumimoji="0" lang="ru-RU" altLang="en-US" sz="40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Массивы</a:t>
            </a:r>
            <a:endParaRPr kumimoji="0" lang="ru-RU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651635" y="956628"/>
            <a:ext cx="7976870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это совокупность данных объедененные общим признаком</a:t>
            </a:r>
            <a:endParaRPr kumimoji="0" lang="ru-RU" altLang="en-US" sz="320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1318260" y="4781550"/>
            <a:ext cx="99853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</a:rPr>
              <a:t>Массивы позволяют хранить несколько переменных одного размера рядом друг с другом.У любого массива есть имя (или идентификатор). </a:t>
            </a:r>
            <a:endParaRPr lang="ru-RU" altLang="en-US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rcRect l="19580" t="45278" r="48277" b="36233"/>
          <a:stretch>
            <a:fillRect/>
          </a:stretch>
        </p:blipFill>
        <p:spPr>
          <a:xfrm>
            <a:off x="2271395" y="2388235"/>
            <a:ext cx="6737350" cy="2178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495425" y="199390"/>
            <a:ext cx="10085070" cy="7575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algn="l"/>
            <a:r>
              <a:rPr kumimoji="0" lang="ru-RU" altLang="en-US" sz="40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Условие                                Циклы</a:t>
            </a:r>
            <a:endParaRPr kumimoji="0" lang="ru-RU" altLang="en-US" sz="40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rcRect l="39946" t="55898" r="44163" b="21259"/>
          <a:stretch>
            <a:fillRect/>
          </a:stretch>
        </p:blipFill>
        <p:spPr>
          <a:xfrm>
            <a:off x="662305" y="1561465"/>
            <a:ext cx="4121150" cy="333121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6052185" y="1925320"/>
            <a:ext cx="5528310" cy="2604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Цикл – это алгоритмическая структура в которой одни и те же инструкции выполняются периодически в зависимости от условия.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Содержание Модуля 1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pic>
        <p:nvPicPr>
          <p:cNvPr id="3" name="Изображение 2" descr="photo_2021-03-29_15-32-27"/>
          <p:cNvPicPr>
            <a:picLocks noChangeAspect="1"/>
          </p:cNvPicPr>
          <p:nvPr/>
        </p:nvPicPr>
        <p:blipFill>
          <a:blip r:embed="rId2"/>
          <a:srcRect l="3643" t="12214" r="70695" b="41591"/>
          <a:stretch>
            <a:fillRect/>
          </a:stretch>
        </p:blipFill>
        <p:spPr>
          <a:xfrm>
            <a:off x="1009650" y="910590"/>
            <a:ext cx="4122420" cy="5565775"/>
          </a:xfrm>
          <a:prstGeom prst="rect">
            <a:avLst/>
          </a:prstGeom>
        </p:spPr>
      </p:pic>
      <p:pic>
        <p:nvPicPr>
          <p:cNvPr id="5" name="Изображение 4" descr="photo_2021-03-29_15-32-27"/>
          <p:cNvPicPr>
            <a:picLocks noChangeAspect="1"/>
          </p:cNvPicPr>
          <p:nvPr/>
        </p:nvPicPr>
        <p:blipFill>
          <a:blip r:embed="rId2"/>
          <a:srcRect l="3788" t="58401" r="70597" b="9428"/>
          <a:stretch>
            <a:fillRect/>
          </a:stretch>
        </p:blipFill>
        <p:spPr>
          <a:xfrm>
            <a:off x="6421120" y="1644650"/>
            <a:ext cx="4850130" cy="4569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рисунок, часы, знак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224744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593604" y="2460407"/>
            <a:ext cx="9291320" cy="230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Лекция №2</a:t>
            </a:r>
            <a:endParaRPr lang="ru-RU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ru-RU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i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Общие парадигмы программирования или почему нужно сначала думать, а потом писать</a:t>
            </a:r>
            <a:endParaRPr lang="ru-RU" i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806386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Что такое парадигмы программирования?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23950" y="1503045"/>
            <a:ext cx="994473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Парадигмы программирования</a:t>
            </a:r>
            <a:r>
              <a:rPr kumimoji="0" lang="ru-RU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- это набор идей и понятий, определяющих подход к программированию.</a:t>
            </a:r>
            <a:endParaRPr kumimoji="0" lang="ru-RU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564005" y="3495675"/>
            <a:ext cx="9660255" cy="211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R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Выделяют такие парадигмы программирования как 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директивное (структурное), </a:t>
            </a:r>
            <a:endParaRPr kumimoji="0" lang="ru-RU" altLang="en-US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объектно-ориентированное </a:t>
            </a:r>
            <a:endParaRPr kumimoji="0" lang="ru-RU" altLang="en-US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декларативное (функционально-логическое).</a:t>
            </a:r>
            <a:endParaRPr kumimoji="0" lang="ru-RU" altLang="en-US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70015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Функциональное программирование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909570" y="817880"/>
            <a:ext cx="6933565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Метафора: инструкция или книга правил</a:t>
            </a:r>
            <a:endParaRPr kumimoji="0" lang="ru-RU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3530" y="1945005"/>
            <a:ext cx="5771515" cy="35274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Для поваров вы пишете чёткие пошаговые инструкции для каждого блюда. Например: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Налить воды в кастрюлю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Поставить кастрюлю с водой на огонь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Добавить в кастрюлю с водой столько-то соли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Если нужно приготовить 10 порций, взять одну свёклу. Если нужно приготовить 20 порций, взять две свёклы.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Почистить всю свёклу, которую вы взяли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…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189470" y="1945005"/>
            <a:ext cx="4394200" cy="32200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Для администратора вы пишете не инструкцию, а как бы книгу правил: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У нас нельзя со своим. Если гости пришли со своим, то сделать им замечание такое-то.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В зале должно быть чисто. Если в зале грязно, вызвать уборщика.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Если образовалась очередь, открыть дополнительную кассу.</a:t>
            </a:r>
            <a:endParaRPr kumimoji="0" lang="ru-RU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68211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Функциональное программировани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 l="53570" t="27302" r="3285" b="21983"/>
          <a:stretch>
            <a:fillRect/>
          </a:stretch>
        </p:blipFill>
        <p:spPr>
          <a:xfrm>
            <a:off x="2111375" y="904875"/>
            <a:ext cx="8522335" cy="56324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62134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Структурное программирование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rcRect l="2923" t="29262" r="53631" b="39818"/>
          <a:stretch>
            <a:fillRect/>
          </a:stretch>
        </p:blipFill>
        <p:spPr>
          <a:xfrm>
            <a:off x="1109980" y="1626235"/>
            <a:ext cx="9972040" cy="3990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62134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Структурное программирование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826895" y="1421765"/>
            <a:ext cx="9025890" cy="3589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Основные механизмы управления/абстракции: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Последовательное исполнение команд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Ветвление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Цикл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Вызов подпрограммы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Лексический контекст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8970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Объектно-ориентированное программирование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rcRect l="2352" t="28672" r="54363" b="39818"/>
          <a:stretch>
            <a:fillRect/>
          </a:stretch>
        </p:blipFill>
        <p:spPr>
          <a:xfrm>
            <a:off x="570230" y="1607185"/>
            <a:ext cx="9951720" cy="4072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570230" y="183515"/>
            <a:ext cx="89700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71433" tIns="71433" rIns="71433" bIns="71433" numCol="1" spcCol="38100" rtlCol="0" anchor="t" forceAA="0">
            <a:spAutoFit/>
          </a:bodyPr>
          <a:p>
            <a:pPr algn="l"/>
            <a:r>
              <a:rPr lang="ru-RU" altLang="en-US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Объектно-ориентированное программирование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506855" y="1634490"/>
            <a:ext cx="9894570" cy="40817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Основные механизмы управления/абстракции: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Объект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Класс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Иерархии классов/объектов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Полиморфизм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R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457200" marR="0" indent="-4572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Элементарные единицы модульности - </a:t>
            </a: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класс</a:t>
            </a:r>
            <a:endParaRPr kumimoji="0" lang="ru-RU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3030" y="91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716280" y="1806575"/>
            <a:ext cx="11086465" cy="2604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Основная работа программиста</a:t>
            </a: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- перевести задачи, данные на обычном языке, в код, на каком-либо языке программирования. Любой язык программирования гораздо строже повседневного языка. В нём нет места избыточности и двусмысленностям.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780" y="143101"/>
            <a:ext cx="1959864" cy="603058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2273300" y="142875"/>
            <a:ext cx="697801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Неправильное отношение к ошибкам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55320" y="1388110"/>
            <a:ext cx="10880725" cy="40817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Ошибки - это хорошо. Они говорят вам, что вы на правильном пути и подсказывают как добиться ещё большего прогресса. Опытные программисты любят ошибки, новички - ненавидят.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Если вас раздражают эти маленькие прекрасные сообщения об ошибках - вам надо изменить отношение к ним. Смотрите на них как на помощников, сотрудничайте с ними, опираясь на них, поднимаясь к высотам.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Содержание леции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96315" y="1326515"/>
            <a:ext cx="10198735" cy="42049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514350" marR="0" indent="-51435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ru-RU" alt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История развития вычислительной техники</a:t>
            </a:r>
            <a:endParaRPr kumimoji="0" lang="ru-RU" altLang="en-US" sz="440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514350" marR="0" indent="-51435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ru-RU" alt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Что такое программирование</a:t>
            </a:r>
            <a:endParaRPr lang="ru-RU" altLang="en-US" sz="4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Helvetica Neue"/>
            </a:endParaRPr>
          </a:p>
          <a:p>
            <a:pPr marL="514350" marR="0" indent="-51435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ru-RU" alt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История развития языков программирования</a:t>
            </a:r>
            <a:endParaRPr kumimoji="0" lang="ru-RU" altLang="en-US" sz="440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514350" marR="0" indent="-51435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ru-RU" altLang="en-US" sz="4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Общие концепции программирования</a:t>
            </a:r>
            <a:endParaRPr kumimoji="0" lang="ru-RU" altLang="en-US" sz="4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780" y="143101"/>
            <a:ext cx="1959864" cy="603058"/>
          </a:xfrm>
          <a:prstGeom prst="rect">
            <a:avLst/>
          </a:prstGeom>
        </p:spPr>
      </p:pic>
      <p:pic>
        <p:nvPicPr>
          <p:cNvPr id="4" name="Изображение 3" descr="3jsi5l2yk0jfhuw6rlej-fwxn6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981075"/>
            <a:ext cx="11904980" cy="575881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2159000" y="142558"/>
            <a:ext cx="725678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Улучшение кода</a:t>
            </a:r>
            <a:endParaRPr kumimoji="0" lang="ru-RU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780" y="143101"/>
            <a:ext cx="1959864" cy="603058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2159000" y="142558"/>
            <a:ext cx="725678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C</a:t>
            </a:r>
            <a:r>
              <a:rPr kumimoji="0" lang="ru-RU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истем контроля версий (Git)</a:t>
            </a:r>
            <a:endParaRPr kumimoji="0" lang="ru-RU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152" name="Rectangle"/>
          <p:cNvSpPr/>
          <p:nvPr/>
        </p:nvSpPr>
        <p:spPr>
          <a:xfrm>
            <a:off x="398780" y="867410"/>
            <a:ext cx="11428730" cy="5558155"/>
          </a:xfrm>
          <a:prstGeom prst="rect">
            <a:avLst/>
          </a:prstGeom>
          <a:solidFill>
            <a:srgbClr val="222737"/>
          </a:solidFill>
          <a:ln w="12700">
            <a:miter lim="400000"/>
          </a:ln>
        </p:spPr>
        <p:txBody>
          <a:bodyPr lIns="35717" tIns="35717" rIns="35717" bIns="35717" anchor="ctr"/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Систему контроля можно использовать в разных целях.</a:t>
            </a: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отслеживание изменений </a:t>
            </a: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выборочное исправление</a:t>
            </a: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сброс </a:t>
            </a: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перезапись истории (с поправками)</a:t>
            </a: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просмотр изменений </a:t>
            </a:r>
            <a:endParaRPr kumimoji="0" lang="ru-RU" altLang="en-US" sz="2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отмена коммитов (обратный ходом)</a:t>
            </a:r>
            <a:endParaRPr lang="ru-RU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210310" y="199390"/>
            <a:ext cx="851471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История развития вычислительной техники</a:t>
            </a:r>
            <a:endParaRPr kumimoji="0" lang="ru-RU" altLang="en-US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097405" y="5007610"/>
            <a:ext cx="8409305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Что же стало толчком для создания ЭВМ?</a:t>
            </a:r>
            <a:endParaRPr kumimoji="0" lang="ru-RU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271395" y="1201420"/>
            <a:ext cx="803275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6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Что такое ЭВМ ?</a:t>
            </a:r>
            <a:endParaRPr kumimoji="0" lang="ru-RU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581660" y="2397125"/>
            <a:ext cx="11028680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en-US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Функциональное устройство, которое может выполнять сложные вычисления, включающие большое количество арифметических и логических операций, без участия человека</a:t>
            </a: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 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210310" y="199390"/>
            <a:ext cx="851471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История развития вычислительной техники</a:t>
            </a:r>
            <a:endParaRPr kumimoji="0" lang="ru-RU" altLang="en-US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rcRect l="23939" t="40400" r="24853" b="17708"/>
          <a:stretch>
            <a:fillRect/>
          </a:stretch>
        </p:blipFill>
        <p:spPr>
          <a:xfrm>
            <a:off x="1210310" y="1389380"/>
            <a:ext cx="10111740" cy="46507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Принципы Фон Неймона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920115" y="1172845"/>
            <a:ext cx="10352405" cy="55587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381000" indent="-381000" algn="just" eaLnBrk="1" hangingPunct="1">
              <a:buFontTx/>
              <a:buNone/>
            </a:pPr>
            <a:r>
              <a:rPr lang="ru-RU" altLang="ru-RU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1.	В своем составе компьютер должен иметь следующие устройства: </a:t>
            </a:r>
            <a:endParaRPr lang="ru-RU" altLang="ru-RU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81000" indent="-381000" algn="just" eaLnBrk="1" hangingPunct="1">
              <a:buFontTx/>
              <a:buNone/>
            </a:pPr>
            <a:endParaRPr lang="ru-RU" altLang="ru-RU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	</a:t>
            </a:r>
            <a:r>
              <a:rPr lang="ru-RU" altLang="ru-RU" b="1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арифметико-логическое устройство</a:t>
            </a:r>
            <a:endParaRPr lang="en-US" altLang="ru-RU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en-US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выполняющее арифметические и логические операции; </a:t>
            </a:r>
            <a:endParaRPr lang="ru-RU" altLang="ru-RU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	</a:t>
            </a:r>
            <a:r>
              <a:rPr lang="ru-RU" altLang="ru-RU" b="1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устройство управления</a:t>
            </a:r>
            <a:endParaRPr lang="en-US" altLang="ru-RU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en-US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которое организует процесс выполнения программ; </a:t>
            </a:r>
            <a:endParaRPr lang="ru-RU" altLang="ru-RU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	</a:t>
            </a:r>
            <a:r>
              <a:rPr lang="ru-RU" altLang="ru-RU" b="1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запоминающее устройство (</a:t>
            </a:r>
            <a:r>
              <a:rPr lang="ru-RU" altLang="ru-RU" b="1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память)</a:t>
            </a:r>
            <a:endParaRPr lang="en-US" altLang="ru-RU" b="1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en-US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для хранения программ и данных; </a:t>
            </a:r>
            <a:endParaRPr lang="ru-RU" altLang="ru-RU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	</a:t>
            </a:r>
            <a:r>
              <a:rPr lang="ru-RU" altLang="ru-RU" b="1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внешние устройства</a:t>
            </a:r>
            <a:endParaRPr lang="en-US" altLang="ru-RU" b="1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81000" indent="-381000" algn="ctr" eaLnBrk="1" hangingPunct="1">
              <a:buFontTx/>
              <a:buNone/>
            </a:pPr>
            <a:r>
              <a:rPr lang="en-US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для ввода-вывода информации.</a:t>
            </a:r>
            <a:endParaRPr kumimoji="0" lang="ru-RU" altLang="en-US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Принципы Фон Неймона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838960" y="1302068"/>
            <a:ext cx="93726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</a:t>
            </a: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2. Принцип двоичного кодирования</a:t>
            </a:r>
            <a:endParaRPr kumimoji="0" lang="ru-RU" altLang="en-US" sz="3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01370" y="2108835"/>
            <a:ext cx="10590530" cy="211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Согласно этому принципу, вся информация, поступающая в ЭВМ, кодируется с помощью двоичных символов (сигналов).</a:t>
            </a:r>
            <a:endParaRPr kumimoji="0" lang="ru-RU" altLang="ru-RU" i="1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ru-RU" sz="3200" b="0" i="1" u="none" strike="noStrike" cap="none" spc="0" normalizeH="0" baseline="0" smtClean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162300" y="3921760"/>
            <a:ext cx="74809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3. Принцип программного управления</a:t>
            </a:r>
            <a:endParaRPr kumimoji="0" lang="ru-RU" altLang="en-US" sz="3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42950" y="4802505"/>
            <a:ext cx="11067415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Компьютерная программа состоит из набора команд, которые выполняются процессором автоматически друг за другом в определенной последовательности.</a:t>
            </a:r>
            <a:endParaRPr kumimoji="0" lang="ru-RU" altLang="en-US" sz="3200" b="0" i="1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838960" y="91440"/>
            <a:ext cx="8514715" cy="81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4400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Принципы Фон Неймона</a:t>
            </a:r>
            <a:endParaRPr kumimoji="0" lang="ru-RU" altLang="en-US" sz="4400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838960" y="1302068"/>
            <a:ext cx="93726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</a:t>
            </a: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 4. Принцип однородности памяти</a:t>
            </a:r>
            <a:endParaRPr kumimoji="0" lang="ru-RU" altLang="en-US" sz="3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01370" y="2108835"/>
            <a:ext cx="10590530" cy="2112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i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Программы и данные хранятся в одной и той же памяти. Поэтому ЭВМ не различает, что хранится в данной ячейке памяти - число, текст или команда. Над командами можно выполнять такие же действия, как и над данными.</a:t>
            </a:r>
            <a:endParaRPr lang="ru-RU" altLang="ru-RU" i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872740" y="4220845"/>
            <a:ext cx="748093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5. Принцип адресности</a:t>
            </a:r>
            <a:endParaRPr kumimoji="0" lang="ru-RU" altLang="en-US" sz="3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42950" y="4802505"/>
            <a:ext cx="11067415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3200" b="0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Структурно основная память состоит из пронумерованных ячеек, любая из которых  которая  доступна процессору в произвольный момент времени</a:t>
            </a:r>
            <a:endParaRPr kumimoji="0" lang="ru-RU" altLang="en-US" sz="3200" b="0" i="1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530" y="199616"/>
            <a:ext cx="1959864" cy="603058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210310" y="199390"/>
            <a:ext cx="851471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b="1" u="none" strike="noStrike" cap="none" spc="0" normalizeH="0" baseline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Helvetica Neue"/>
              </a:rPr>
              <a:t>История развития вычислительной техники</a:t>
            </a:r>
            <a:endParaRPr kumimoji="0" lang="ru-RU" altLang="en-US" b="1" u="none" strike="noStrike" cap="none" spc="0" normalizeH="0" baseline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885950" y="1051878"/>
            <a:ext cx="8801100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Пятое поколение (1986 до настоящего времени)</a:t>
            </a:r>
            <a:endParaRPr kumimoji="0" lang="ru-RU" altLang="en-US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266190" y="1317625"/>
            <a:ext cx="10040620" cy="5066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3" tIns="71433" rIns="71433" bIns="71433" numCol="1" spcCol="38100" rtlCol="0" anchor="t" forceAA="0">
            <a:spAutoFit/>
          </a:bodyPr>
          <a:p>
            <a:pPr marR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</a:pPr>
            <a:endParaRPr kumimoji="0" lang="ru-RU" altLang="en-US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285750" marR="0" indent="-28575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 обеспечить простоту применения ЭВМ </a:t>
            </a:r>
            <a:endParaRPr kumimoji="0" lang="ru-RU" altLang="en-US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обеспечить возможность обучаемости</a:t>
            </a:r>
            <a:endParaRPr kumimoji="0" lang="ru-RU" altLang="en-US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 упростить процесс создания программных средств </a:t>
            </a:r>
            <a:endParaRPr kumimoji="0" lang="ru-RU" altLang="en-US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 улучшить основные характеристики и эксплуатационные качества вычислительной техники для удовлетворения различных социальных задач</a:t>
            </a:r>
            <a:endParaRPr kumimoji="0" lang="ru-RU" altLang="en-US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Helvetica Neue"/>
            </a:endParaRPr>
          </a:p>
          <a:p>
            <a:pPr marL="342900" marR="0" indent="-34290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</a:pPr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Helvetica Neue"/>
              </a:rPr>
              <a:t>обеспечить разнообразие вычислительной техники, высокую адаптируемость к приложениям и надежность в эксплуатации</a:t>
            </a:r>
            <a:endParaRPr kumimoji="0" lang="ru-RU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71433" tIns="71433" rIns="71433" bIns="71433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3" tIns="71433" rIns="71433" bIns="71433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ICOL_Company_Profile_2020_RU</Template>
  <TotalTime>0</TotalTime>
  <Words>6759</Words>
  <Application>WPS Presentation</Application>
  <PresentationFormat>Широкоэкранный</PresentationFormat>
  <Paragraphs>219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Helvetica Neue</vt:lpstr>
      <vt:lpstr>Century Gothic</vt:lpstr>
      <vt:lpstr>Helvetica Neue Light</vt:lpstr>
      <vt:lpstr>Helvetica Neue Medium</vt:lpstr>
      <vt:lpstr>Times New Roman</vt:lpstr>
      <vt:lpstr>Wingdings</vt:lpstr>
      <vt:lpstr>Microsoft YaHei</vt:lpstr>
      <vt:lpstr>Arial Unicode MS</vt:lpstr>
      <vt:lpstr>Calibri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СООО "Белвест"</dc:creator>
  <cp:lastModifiedBy>Крахаборщица</cp:lastModifiedBy>
  <cp:revision>507</cp:revision>
  <dcterms:created xsi:type="dcterms:W3CDTF">2018-05-28T08:56:00Z</dcterms:created>
  <dcterms:modified xsi:type="dcterms:W3CDTF">2021-03-29T14:18:39Z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1049-11.2.0.10078</vt:lpwstr>
  </property>
  <property fmtid="{D5CDD505-2E9C-101B-9397-08002B2CF9AE}" pid="3" name="ContentTypeId">
    <vt:lpwstr>0x01010033E177EA3C066E4E83B23EAC0D988332</vt:lpwstr>
  </property>
</Properties>
</file>