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Century Gothic" panose="020B0502020202020204"/>
      <p:regular r:id="rId21"/>
      <p:bold r:id="rId22"/>
      <p:italic r:id="rId23"/>
      <p:boldItalic r:id="rId24"/>
    </p:embeddedFont>
    <p:embeddedFont>
      <p:font typeface="Helvetica Neue" panose="020B0604020202090204"/>
      <p:italic r:id="rId25"/>
    </p:embeddedFont>
    <p:embeddedFont>
      <p:font typeface="Helvetica Neue Light" panose="020B0604020202090204"/>
      <p:italic r:id="rId26"/>
    </p:embeddedFont>
    <p:embeddedFont>
      <p:font typeface="Calibri" panose="020F0502020204030204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2BAD45C-8B0A-4E48-B712-F12AEB33B4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92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01a7126d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cc01a7126d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c01a7154c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cc01a7154c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gcc01a7154c_0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c01a7154c_0_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cc01a7154c_0_1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gcc01a7154c_0_1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c01a7154c_0_3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cc01a7154c_0_3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gcc01a7154c_0_3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Программа обучения: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 семестр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Теория: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Программирование, общие концепции программирования, история развития вычислительной техники(1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Общие парадигмы программирования или почему нужно сначала думать, а потом писать(0,5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История развития языков программирования(0,5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Python - первое знакомство с языком. Выполнение программ интерпретатором и пользователем Выполнение программ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Типы и операции 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6) Синтаксис операторов в  Python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7) Функции в Python, процедурное программирование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8) Генераторы (1 лекция)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9) Модули и пакеты модулей (2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10) Объектно-ориентированное программирование в Python(3 лекции)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Практика: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Лабораторные работы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1) типы и операции - 2 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2) Процедурное программирование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3) Генераторы - 4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4) Модули и пакеты - 2 часа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5) ООП - 6 часов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2-й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30+ часов(теория+ практика)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3-й семестр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Разделение на выбор - чистый data sciense или system development.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data sciense - углубленное изучение deep learning и сопутствующего математического аппарата, анализа производительности сетей, опитмизации работы сетей.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system development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4-й семестр  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Изучение встраиваемых систем в связке с DLи CV - (платформы jetson и т.д.)</a:t>
            </a:r>
            <a:endParaRPr 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 panose="020B0604020202090204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Helvetica Neue" panose="020B0604020202090204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 panose="020B0604020202090204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 panose="020B0604020202090204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 panose="020B0604020202090204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 panose="020B0604020202090204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 panose="020B0604020202090204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 panose="020B0604020202090204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 panose="020B0604020202090204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Helvetica Neue" panose="020B0604020202090204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Пустой слайд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eneral_Slide">
  <p:cSld name="General_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 descr="white-abstract-flowing-wavy-motion-background-video-animation-ultra-hd-4k-3840x2160_bocxlctw__F0000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 descr="ICOL_Company_Profile_Backgroun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10800000" flipH="1">
            <a:off x="-2" y="2633"/>
            <a:ext cx="12192003" cy="6678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4"/>
          <p:cNvCxnSpPr/>
          <p:nvPr/>
        </p:nvCxnSpPr>
        <p:spPr>
          <a:xfrm rot="10800000">
            <a:off x="-3" y="666750"/>
            <a:ext cx="12192006" cy="1"/>
          </a:xfrm>
          <a:prstGeom prst="straightConnector1">
            <a:avLst/>
          </a:prstGeom>
          <a:noFill/>
          <a:ln w="50800" cap="flat" cmpd="sng">
            <a:solidFill>
              <a:srgbClr val="058B8C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7" name="Google Shape;27;p4"/>
          <p:cNvGraphicFramePr/>
          <p:nvPr/>
        </p:nvGraphicFramePr>
        <p:xfrm>
          <a:off x="5315741" y="6556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{42BAD45C-8B0A-4E48-B712-F12AEB33B43D}</a:tableStyleId>
              </a:tblPr>
              <a:tblGrid>
                <a:gridCol w="251300"/>
                <a:gridCol w="365100"/>
                <a:gridCol w="9441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 panose="020B0502020202020204"/>
                        <a:buNone/>
                      </a:pPr>
                      <a:r>
                        <a:rPr lang="ru-RU" sz="1000" u="none" strike="noStrike" cap="none">
                          <a:solidFill>
                            <a:srgbClr val="A7A7A7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©</a:t>
                      </a:r>
                      <a:endParaRPr sz="1000" u="none" strike="noStrike" cap="none">
                        <a:solidFill>
                          <a:srgbClr val="A7A7A7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 panose="020B0502020202020204"/>
                        <a:buNone/>
                      </a:pPr>
                      <a:r>
                        <a:rPr lang="ru-RU" sz="1000" u="none" strike="noStrike" cap="none">
                          <a:solidFill>
                            <a:srgbClr val="A7A7A7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2020</a:t>
                      </a:r>
                      <a:endParaRPr sz="1000" u="none" strike="noStrike" cap="none">
                        <a:solidFill>
                          <a:srgbClr val="A7A7A7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 panose="020B0502020202020204"/>
                        <a:buNone/>
                      </a:pPr>
                      <a:r>
                        <a:rPr lang="ru-RU" sz="1000" u="none" strike="noStrike" cap="none">
                          <a:solidFill>
                            <a:srgbClr val="A7A7A7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ICOL Group</a:t>
                      </a:r>
                      <a:endParaRPr sz="1000" u="none" strike="noStrike" cap="none">
                        <a:solidFill>
                          <a:srgbClr val="A7A7A7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Titles">
  <p:cSld name="Main_Titl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 descr="ICOL_Concept_BG_white_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 descr="ICOL_Concept_Robot_Lines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Google Shape;32;p5"/>
          <p:cNvGraphicFramePr/>
          <p:nvPr/>
        </p:nvGraphicFramePr>
        <p:xfrm>
          <a:off x="5315741" y="6556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{42BAD45C-8B0A-4E48-B712-F12AEB33B43D}</a:tableStyleId>
              </a:tblPr>
              <a:tblGrid>
                <a:gridCol w="251300"/>
                <a:gridCol w="365100"/>
                <a:gridCol w="9441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 panose="020B0502020202020204"/>
                        <a:buNone/>
                      </a:pPr>
                      <a:r>
                        <a:rPr lang="ru-RU" sz="1000" u="none" strike="noStrike" cap="none">
                          <a:solidFill>
                            <a:srgbClr val="A7A7A7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©</a:t>
                      </a:r>
                      <a:endParaRPr sz="1000" u="none" strike="noStrike" cap="none">
                        <a:solidFill>
                          <a:srgbClr val="A7A7A7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 panose="020B0502020202020204"/>
                        <a:buNone/>
                      </a:pPr>
                      <a:r>
                        <a:rPr lang="ru-RU" sz="1000" u="none" strike="noStrike" cap="none">
                          <a:solidFill>
                            <a:srgbClr val="A7A7A7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2020</a:t>
                      </a:r>
                      <a:endParaRPr sz="1000" u="none" strike="noStrike" cap="none">
                        <a:solidFill>
                          <a:srgbClr val="A7A7A7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 panose="020B0502020202020204"/>
                        <a:buNone/>
                      </a:pPr>
                      <a:r>
                        <a:rPr lang="ru-RU" sz="1000" u="none" strike="noStrike" cap="none">
                          <a:solidFill>
                            <a:srgbClr val="A7A7A7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ICOL Group</a:t>
                      </a:r>
                      <a:endParaRPr sz="1000" u="none" strike="noStrike" cap="none">
                        <a:solidFill>
                          <a:srgbClr val="A7A7A7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" name="Google Shape;33;p5"/>
          <p:cNvSpPr txBox="1"/>
          <p:nvPr>
            <p:ph type="sldNum" idx="12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white-abstract-flowing-wavy-motion-background-video-animation-ultra-hd-4k-3840x2160_bocxlctw__F0000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oogle Shape;11;p1"/>
          <p:cNvGraphicFramePr/>
          <p:nvPr/>
        </p:nvGraphicFramePr>
        <p:xfrm>
          <a:off x="5315741" y="6556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{42BAD45C-8B0A-4E48-B712-F12AEB33B43D}</a:tableStyleId>
              </a:tblPr>
              <a:tblGrid>
                <a:gridCol w="251300"/>
                <a:gridCol w="365100"/>
                <a:gridCol w="9441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 panose="020B0502020202020204"/>
                        <a:buNone/>
                      </a:pPr>
                      <a:r>
                        <a:rPr lang="ru-RU" sz="1000" u="none" strike="noStrike" cap="none">
                          <a:solidFill>
                            <a:srgbClr val="A7A7A7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©</a:t>
                      </a:r>
                      <a:endParaRPr sz="1000" u="none" strike="noStrike" cap="none">
                        <a:solidFill>
                          <a:srgbClr val="A7A7A7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 panose="020B0502020202020204"/>
                        <a:buNone/>
                      </a:pPr>
                      <a:r>
                        <a:rPr lang="ru-RU" sz="1000" u="none" strike="noStrike" cap="none">
                          <a:solidFill>
                            <a:srgbClr val="A7A7A7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2020</a:t>
                      </a:r>
                      <a:endParaRPr sz="1000" u="none" strike="noStrike" cap="none">
                        <a:solidFill>
                          <a:srgbClr val="A7A7A7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7A7A7"/>
                        </a:buClr>
                        <a:buSzPts val="1000"/>
                        <a:buFont typeface="Century Gothic" panose="020B0502020202020204"/>
                        <a:buNone/>
                      </a:pPr>
                      <a:r>
                        <a:rPr lang="ru-RU" sz="1000" u="none" strike="noStrike" cap="none">
                          <a:solidFill>
                            <a:srgbClr val="A7A7A7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ICOL Group</a:t>
                      </a:r>
                      <a:endParaRPr sz="1000" u="none" strike="noStrike" cap="none">
                        <a:solidFill>
                          <a:srgbClr val="A7A7A7"/>
                        </a:solidFill>
                        <a:latin typeface="Century Gothic" panose="020B0502020202020204"/>
                        <a:ea typeface="Century Gothic" panose="020B0502020202020204"/>
                        <a:cs typeface="Century Gothic" panose="020B0502020202020204"/>
                        <a:sym typeface="Century Gothic" panose="020B0502020202020204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" name="Google Shape;12;p1"/>
          <p:cNvSpPr txBox="1"/>
          <p:nvPr>
            <p:ph type="title"/>
          </p:nvPr>
        </p:nvSpPr>
        <p:spPr>
          <a:xfrm>
            <a:off x="1826683" y="979211"/>
            <a:ext cx="9753601" cy="124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 panose="020B0604020202090204"/>
              <a:buNone/>
              <a:defRPr sz="56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 panose="020B0604020202090204"/>
              <a:buNone/>
              <a:defRPr sz="56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 panose="020B0604020202090204"/>
              <a:buNone/>
              <a:defRPr sz="56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 panose="020B0604020202090204"/>
              <a:buNone/>
              <a:defRPr sz="56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 panose="020B0604020202090204"/>
              <a:buNone/>
              <a:defRPr sz="56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 panose="020B0604020202090204"/>
              <a:buNone/>
              <a:defRPr sz="56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 panose="020B0604020202090204"/>
              <a:buNone/>
              <a:defRPr sz="56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 panose="020B0604020202090204"/>
              <a:buNone/>
              <a:defRPr sz="56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 panose="020B0604020202090204"/>
              <a:buNone/>
              <a:defRPr sz="56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body" idx="1"/>
          </p:nvPr>
        </p:nvSpPr>
        <p:spPr>
          <a:xfrm>
            <a:off x="6805083" y="2229126"/>
            <a:ext cx="4775201" cy="438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rmAutofit/>
          </a:bodyPr>
          <a:lstStyle>
            <a:lvl1pPr marL="457200" marR="0" lvl="0" indent="-43116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 panose="020B0604020202090204"/>
              <a:buChar char="•"/>
              <a:defRPr sz="2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L="914400" marR="0" lvl="1" indent="-43116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 panose="020B0604020202090204"/>
              <a:buChar char="•"/>
              <a:defRPr sz="2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L="1371600" marR="0" lvl="2" indent="-43116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 panose="020B0604020202090204"/>
              <a:buChar char="•"/>
              <a:defRPr sz="2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L="1828800" marR="0" lvl="3" indent="-43116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 panose="020B0604020202090204"/>
              <a:buChar char="•"/>
              <a:defRPr sz="2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L="2286000" marR="0" lvl="4" indent="-43116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 panose="020B0604020202090204"/>
              <a:buChar char="•"/>
              <a:defRPr sz="2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L="2743200" marR="0" lvl="5" indent="-43116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 panose="020B0604020202090204"/>
              <a:buChar char="•"/>
              <a:defRPr sz="2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L="3200400" marR="0" lvl="6" indent="-43116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 panose="020B0604020202090204"/>
              <a:buChar char="•"/>
              <a:defRPr sz="2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L="3657600" marR="0" lvl="7" indent="-43116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 panose="020B0604020202090204"/>
              <a:buChar char="•"/>
              <a:defRPr sz="2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L="4114800" marR="0" lvl="8" indent="-43116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Helvetica Neue" panose="020B0604020202090204"/>
              <a:buChar char="•"/>
              <a:defRPr sz="2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 sz="11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 sz="11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 sz="11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 sz="11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 sz="11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 sz="11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 sz="11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 sz="11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 panose="020B0604020202090204"/>
              <a:buNone/>
              <a:defRPr sz="1100" b="0" i="0" u="none" strike="noStrike" cap="none">
                <a:solidFill>
                  <a:srgbClr val="000000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 descr="Изображение выглядит как рисунок, часы, знак&#10;&#10;Автоматически созданное описание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224744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1653929" y="3562132"/>
            <a:ext cx="9291320" cy="181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 panose="02020603050405020304"/>
              <a:buNone/>
            </a:pPr>
            <a:r>
              <a:rPr lang="ru-RU" sz="4800" b="1" i="0" u="none" strike="noStrike" cap="none">
                <a:solidFill>
                  <a:schemeClr val="l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Практика №1</a:t>
            </a:r>
            <a:endParaRPr sz="4800" b="1" i="0" u="none" strike="noStrike" cap="none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endParaRPr sz="3200" b="1" i="0" u="none" strike="noStrike" cap="none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endParaRPr sz="3200" b="0" i="0" u="none" strike="noStrike" cap="none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1613395" y="90440"/>
            <a:ext cx="9120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Программа “</a:t>
            </a: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Времена года</a:t>
            </a:r>
            <a:r>
              <a:rPr lang="ru-RU" sz="4400" b="1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458600" y="1429125"/>
            <a:ext cx="9274800" cy="4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ru-RU" sz="4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Написать </a:t>
            </a:r>
            <a:r>
              <a:rPr lang="ru-RU" sz="4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программу</a:t>
            </a:r>
            <a:r>
              <a:rPr lang="ru-RU" sz="4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котора</a:t>
            </a:r>
            <a:r>
              <a:rPr lang="ru-RU" sz="4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 запрашивает у пользователя </a:t>
            </a:r>
            <a:r>
              <a:rPr lang="ru-RU" sz="4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месяца (от 1 до 12), и </a:t>
            </a:r>
            <a:r>
              <a:rPr lang="ru-RU" sz="43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выводящая на экран</a:t>
            </a:r>
            <a:r>
              <a:rPr lang="ru-RU" sz="4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время года, которому этот месяц принадлежит (зима, весна, лето или осень)</a:t>
            </a:r>
            <a:endParaRPr sz="43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1536058" y="243315"/>
            <a:ext cx="9120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Работа со списками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-7000" y="1191101"/>
            <a:ext cx="12206100" cy="4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Создайте свой список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Заполните список различными данными разных базовых типов и выведите его.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Используя метод добавьте данные в список и выведите его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Используя метод удалите данные из списка и выведите его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Разверните список и выведите его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ru-RU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 Выведите элементы списка в столбик.(*)</a:t>
            </a:r>
            <a:endParaRPr sz="3200" b="0" i="1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 descr="Изображение выглядит как рисунок, часы, знак&#10;&#10;Автоматически созданное описание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1999" cy="22474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/>
          <p:nvPr/>
        </p:nvSpPr>
        <p:spPr>
          <a:xfrm>
            <a:off x="575375" y="2338575"/>
            <a:ext cx="111825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 panose="02020603050405020304"/>
              <a:buNone/>
            </a:pPr>
            <a:r>
              <a:rPr lang="ru-RU" sz="5000">
                <a:highlight>
                  <a:srgbClr val="FFFFFF"/>
                </a:highlight>
              </a:rPr>
              <a:t>Система контроля версий GIT для ДЗ</a:t>
            </a:r>
            <a:endParaRPr sz="5000"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 panose="02020603050405020304"/>
              <a:buNone/>
            </a:pPr>
            <a:r>
              <a:rPr lang="ru-RU" sz="3600">
                <a:highlight>
                  <a:srgbClr val="FFFFFF"/>
                </a:highlight>
              </a:rPr>
              <a:t>Ваш репозиторий может находится на любом популярном онлайн-хостинге репозиториев, к примеру GitHub или GitLab. Ссылку нужно отправить преподавателю.</a:t>
            </a:r>
            <a:endParaRPr sz="3600"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 panose="02020603050405020304"/>
              <a:buNone/>
            </a:pPr>
            <a:endParaRPr sz="3600"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imes New Roman" panose="02020603050405020304"/>
              <a:buNone/>
            </a:pPr>
            <a:endParaRPr sz="3600"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endParaRPr sz="3200" b="1" i="0" u="none" strike="noStrike" cap="none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endParaRPr sz="3200" b="0" i="0" u="none" strike="noStrike" cap="none">
              <a:solidFill>
                <a:schemeClr val="lt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1283970" y="-16510"/>
            <a:ext cx="911987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Домашнее задание 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91615" y="914655"/>
            <a:ext cx="116574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Сформируйте выражения, которые вычисляются в указанные значения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2"/>
          <a:srcRect l="28476" t="41910" r="13381" b="28237"/>
          <a:stretch>
            <a:fillRect/>
          </a:stretch>
        </p:blipFill>
        <p:spPr>
          <a:xfrm>
            <a:off x="491355" y="2283080"/>
            <a:ext cx="11457940" cy="330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1283970" y="-16510"/>
            <a:ext cx="911987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Полезные ссылки 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822960" y="2131060"/>
            <a:ext cx="10907395" cy="57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http://pythonicway.com/education/basics/16-python-lists-intermediate</a:t>
            </a:r>
            <a:endParaRPr sz="2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101340" y="3142615"/>
            <a:ext cx="6350000" cy="57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http://pythontutor.ru/lessons/lists/</a:t>
            </a:r>
            <a:endParaRPr sz="2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44475" y="4495800"/>
            <a:ext cx="12063729" cy="100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https://pythonworld.ru/tipy-dannyx-v-python/spiski-list-funkcii-i-metody-spiskov.html</a:t>
            </a:r>
            <a:endParaRPr sz="2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395320" y="199615"/>
            <a:ext cx="9120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Что мы с вами изучили: 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1193726" y="2156252"/>
            <a:ext cx="9673200" cy="25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ru-RU" sz="3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Переменные и операции над ними</a:t>
            </a:r>
            <a:endParaRPr sz="39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ru-RU" sz="3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Функции ввода вывода</a:t>
            </a:r>
            <a:endParaRPr sz="3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ru-RU" sz="3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Типы языка Python</a:t>
            </a:r>
            <a:endParaRPr sz="3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endParaRPr sz="3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/>
        </p:nvSpPr>
        <p:spPr>
          <a:xfrm>
            <a:off x="1283970" y="-16510"/>
            <a:ext cx="911987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Условный оператор if 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2"/>
          <a:srcRect l="29810" t="37170" r="34236" b="39287"/>
          <a:stretch>
            <a:fillRect/>
          </a:stretch>
        </p:blipFill>
        <p:spPr>
          <a:xfrm>
            <a:off x="299549" y="2145053"/>
            <a:ext cx="6974752" cy="25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40975" y="1738500"/>
            <a:ext cx="4291275" cy="3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1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/>
        </p:nvSpPr>
        <p:spPr>
          <a:xfrm>
            <a:off x="1283970" y="-16510"/>
            <a:ext cx="9120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4400" b="1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Цикл</a:t>
            </a: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4400" b="1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while</a:t>
            </a: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571037" y="1178337"/>
            <a:ext cx="2959300" cy="30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73175" y="1178325"/>
            <a:ext cx="4218100" cy="42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/>
          <a:srcRect l="17482" t="38059" r="64141" b="56457"/>
          <a:stretch>
            <a:fillRect/>
          </a:stretch>
        </p:blipFill>
        <p:spPr>
          <a:xfrm>
            <a:off x="519913" y="4308775"/>
            <a:ext cx="6894475" cy="11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1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1283970" y="-16510"/>
            <a:ext cx="9120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4400" b="1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Цикл</a:t>
            </a: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4400" b="1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while</a:t>
            </a: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98325" y="1234250"/>
            <a:ext cx="11795100" cy="4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rgbClr val="0000FF"/>
                </a:solidFill>
              </a:rPr>
              <a:t>Важно</a:t>
            </a:r>
            <a:endParaRPr sz="310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/>
              <a:t>Внутри цикла while обязательно должно происходить изменение того, что находится в условии цикла.</a:t>
            </a:r>
            <a:endParaRPr sz="31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i="1"/>
              <a:t>Или произойдет зацикливание.</a:t>
            </a:r>
            <a:endParaRPr sz="3100" i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 i="1"/>
              <a:t>В ином случае используйте операторы break для прерывания цикла или continue для прерывания текущей итерации.</a:t>
            </a:r>
            <a:endParaRPr sz="31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1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/>
        </p:nvSpPr>
        <p:spPr>
          <a:xfrm>
            <a:off x="198450" y="911850"/>
            <a:ext cx="11795100" cy="53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400"/>
              <a:t>Конец строки является концом инструкции (точка с запятой не требуется).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400"/>
              <a:t>Вложенные инструкции объединяются в блоки по величине отступов. Отступ может быть любым, главное, чтобы в пределах одного вложенного блока отступ был одинаков. И про читаемость кода не забывайте. Отступ в 1 пробел, к примеру, не лучшее решение. Используйте 4 пробела (или знак табуляции, на худой конец).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400"/>
              <a:t>Вложенные инструкции в Python записываются в соответствии с одним и тем же шаблоном, когда основная инструкция завершается двоеточием, вслед за которым располагается вложенный блок кода, обычно с отступом под строкой основной инструкции.</a:t>
            </a:r>
            <a:endParaRPr sz="2400"/>
          </a:p>
          <a:p>
            <a:pPr marL="0" lvl="0" indent="0" algn="ctr" rtl="0">
              <a:lnSpc>
                <a:spcPct val="150000"/>
              </a:lnSpc>
              <a:spcBef>
                <a:spcPts val="4100"/>
              </a:spcBef>
              <a:spcAft>
                <a:spcPts val="0"/>
              </a:spcAft>
              <a:buNone/>
            </a:pPr>
            <a:endParaRPr sz="31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82" name="Google Shape;82;p11"/>
          <p:cNvSpPr txBox="1"/>
          <p:nvPr/>
        </p:nvSpPr>
        <p:spPr>
          <a:xfrm>
            <a:off x="1536070" y="90440"/>
            <a:ext cx="9120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Важно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61148" y="199623"/>
            <a:ext cx="1432247" cy="4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1536070" y="90440"/>
            <a:ext cx="9120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Работа с </a:t>
            </a:r>
            <a:r>
              <a:rPr lang="ru-RU" sz="4400" b="1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функцией вывода print()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1538930" y="1191090"/>
            <a:ext cx="9114300" cy="4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514350" marR="0" lvl="0" indent="-514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AutoNum type="arabicPeriod"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Вывести на экран текст "Lacit".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marR="0" lvl="0" indent="-514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AutoNum type="arabicPeriod"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Вывести на экран текущее название дня недели, название месяца и свое имя. Каждое слово должно быть в отдельной строке.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marR="0" lvl="0" indent="-514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AutoNum type="arabicPeriod"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Вывести на экран пять строк из нулей, причем количество нулей в каждой строке равно номеру строки. Количество строк 25.</a:t>
            </a: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41077" y="6073951"/>
            <a:ext cx="1589422" cy="48906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535995" y="104140"/>
            <a:ext cx="9120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 panose="02020603050405020304"/>
              <a:buNone/>
            </a:pPr>
            <a:r>
              <a:rPr lang="ru-RU" sz="4400" b="1">
                <a:solidFill>
                  <a:schemeClr val="lt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Работа с функцией вывода print()</a:t>
            </a:r>
            <a:endParaRPr sz="4400" b="1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41725" y="1178550"/>
            <a:ext cx="6952500" cy="5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r>
              <a:rPr lang="ru-RU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5.Вывести на экран букву "W" из символов "*" (звездочка).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r>
              <a:rPr lang="ru-RU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6. Используя c</a:t>
            </a:r>
            <a:r>
              <a:rPr lang="ru-RU" sz="32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пециальные непечатаемые символы </a:t>
            </a:r>
            <a:r>
              <a:rPr lang="ru-RU" sz="3200">
                <a:solidFill>
                  <a:srgbClr val="C7254E"/>
                </a:solidFill>
                <a:highlight>
                  <a:srgbClr val="F9F2F4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\n</a:t>
            </a:r>
            <a:r>
              <a:rPr lang="ru-RU" sz="32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символ переноса строки, </a:t>
            </a:r>
            <a:r>
              <a:rPr lang="ru-RU" sz="3200">
                <a:solidFill>
                  <a:srgbClr val="C7254E"/>
                </a:solidFill>
                <a:highlight>
                  <a:srgbClr val="F9F2F4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\t</a:t>
            </a:r>
            <a:r>
              <a:rPr lang="ru-RU" sz="32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символ табуляции (отступа), выведите изображение </a:t>
            </a: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 символов "-",“|” и цифр.</a:t>
            </a:r>
            <a:endParaRPr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 panose="020B0604020202090204"/>
              <a:buNone/>
            </a:pP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7. Усложните задание </a:t>
            </a:r>
            <a:r>
              <a:rPr lang="ru-RU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</a:t>
            </a:r>
            <a:r>
              <a:rPr lang="ru-RU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используя только один вызов print()</a:t>
            </a:r>
            <a:endParaRPr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2"/>
          <a:srcRect l="36237" t="59505" r="53407" b="31233"/>
          <a:stretch>
            <a:fillRect/>
          </a:stretch>
        </p:blipFill>
        <p:spPr>
          <a:xfrm>
            <a:off x="7755725" y="1030075"/>
            <a:ext cx="3881349" cy="19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3"/>
          <a:srcRect l="53364" b="15361"/>
          <a:stretch>
            <a:fillRect/>
          </a:stretch>
        </p:blipFill>
        <p:spPr>
          <a:xfrm>
            <a:off x="8532836" y="3366100"/>
            <a:ext cx="2512737" cy="25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1283970" y="-16510"/>
            <a:ext cx="911987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400"/>
              <a:buFont typeface="Times New Roman" panose="02020603050405020304"/>
              <a:buNone/>
            </a:pPr>
            <a:r>
              <a:rPr lang="ru-RU" sz="4400" b="1" i="0" u="none" strike="noStrike" cap="none">
                <a:solidFill>
                  <a:srgbClr val="53535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Простейшая арифметика</a:t>
            </a:r>
            <a:endParaRPr sz="4400" b="1" i="0" u="none" strike="noStrike" cap="none">
              <a:solidFill>
                <a:srgbClr val="53535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2"/>
          <a:srcRect l="11443" t="22786" r="29541" b="23680"/>
          <a:stretch>
            <a:fillRect/>
          </a:stretch>
        </p:blipFill>
        <p:spPr>
          <a:xfrm>
            <a:off x="1639140" y="1623375"/>
            <a:ext cx="9279890" cy="473265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677450" y="761000"/>
            <a:ext cx="1067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В начале программы напишите </a:t>
            </a:r>
            <a:r>
              <a:rPr lang="ru-RU" sz="1800" b="1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import math</a:t>
            </a:r>
            <a:r>
              <a:rPr lang="ru-RU" sz="1800"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 - модуль для работы с математическими функциями, понятие модуля будет дано позже. Примените функцию input() для ввода переменных и print() для печати результата на экран.</a:t>
            </a:r>
            <a:endParaRPr sz="1800"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2834</Words>
  <Application>WPS Presentation</Application>
  <PresentationFormat/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Century Gothic</vt:lpstr>
      <vt:lpstr>Helvetica Neue</vt:lpstr>
      <vt:lpstr>Helvetica Neue Light</vt:lpstr>
      <vt:lpstr>Calibri</vt:lpstr>
      <vt:lpstr>Times New Roman</vt:lpstr>
      <vt:lpstr>Microsoft YaHei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Крахаборщица</cp:lastModifiedBy>
  <cp:revision>1</cp:revision>
  <dcterms:created xsi:type="dcterms:W3CDTF">2021-04-02T17:59:57Z</dcterms:created>
  <dcterms:modified xsi:type="dcterms:W3CDTF">2021-04-02T18:00:01Z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1049-11.2.0.10078</vt:lpwstr>
  </property>
</Properties>
</file>