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9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8E0C4D-4E6A-47C3-AFFD-9E821E26060A}">
  <a:tblStyle styleId="{2A8E0C4D-4E6A-47C3-AFFD-9E821E2606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9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font" Target="fonts/HelveticaNeue-regular.fntdata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Программа обучения: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 семестр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Теория: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История развития языков программирования(0,5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Типы и операции 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6) Синтаксис операторов в  Python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7) Функции в Python, процедурное программирование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8) Генераторы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9) Модули и пакеты модулей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Практика: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Лабораторные работы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типы и операции - 2 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Процедурное программирование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Генераторы - 4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Модули и пакеты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ООП - 6 часов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30+ часов(теория+ практика)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Разделение на выбор - чистый data sciense или system development.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4-й семестр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Программа обучения: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 семестр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Теория: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История развития языков программирования(0,5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Типы и операции 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6) Синтаксис операторов в  Python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7) Функции в Python, процедурное программирование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8) Генераторы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9) Модули и пакеты модулей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Практика: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Лабораторные работы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типы и операции - 2 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Процедурное программирование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Генераторы - 4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Модули и пакеты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ООП - 6 часов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30+ часов(теория+ практика)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Разделение на выбор - чистый data sciense или system development.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4-й семестр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Программа обучения: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 семестр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Теория: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История развития языков программирования(0,5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Типы и операции 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6) Синтаксис операторов в  Python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7) Функции в Python, процедурное программирование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8) Генераторы (1 лекция)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9) Модули и пакеты модулей (2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Практика: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Лабораторные работы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1) типы и операции - 2 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2) Процедурное программирование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3) Генераторы - 4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4) Модули и пакеты - 2 часа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5) ООП - 6 часов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2-й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30+ часов(теория+ практика)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3-й семестр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Разделение на выбор - чистый data sciense или system development.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4-й семестр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_Slide" showMasterSp="0">
  <p:cSld name="General_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-abstract-flowing-wavy-motion-background-video-animation-ultra-hd-4k-3840x2160_bocxlctw__F0000.png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L_Company_Profile_Background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2" y="2633"/>
            <a:ext cx="12192003" cy="6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"/>
          <p:cNvCxnSpPr/>
          <p:nvPr/>
        </p:nvCxnSpPr>
        <p:spPr>
          <a:xfrm rot="10800000">
            <a:off x="-3" y="666750"/>
            <a:ext cx="12192006" cy="1"/>
          </a:xfrm>
          <a:prstGeom prst="straightConnector1">
            <a:avLst/>
          </a:prstGeom>
          <a:noFill/>
          <a:ln cap="flat" cmpd="sng" w="50800">
            <a:solidFill>
              <a:srgbClr val="058B8C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" name="Google Shape;27;p4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{2A8E0C4D-4E6A-47C3-AFFD-9E821E26060A}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Titles" showMasterSp="0">
  <p:cSld name="Main_Titl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L_Concept_BG_white_1.png"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L_Concept_Robot_Lines.png"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Google Shape;32;p5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{2A8E0C4D-4E6A-47C3-AFFD-9E821E26060A}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-abstract-flowing-wavy-motion-background-video-animation-ultra-hd-4k-3840x2160_bocxlctw__F0000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11;p1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{2A8E0C4D-4E6A-47C3-AFFD-9E821E26060A}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ru-RU" sz="1000" u="none" cap="none" strike="noStrike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 u="none" cap="none" strike="noStrike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" name="Google Shape;12;p1"/>
          <p:cNvSpPr txBox="1"/>
          <p:nvPr>
            <p:ph type="title"/>
          </p:nvPr>
        </p:nvSpPr>
        <p:spPr>
          <a:xfrm>
            <a:off x="1826683" y="979211"/>
            <a:ext cx="9753601" cy="124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0" i="0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05083" y="2229126"/>
            <a:ext cx="4775201" cy="4380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31165" lvl="0" marL="457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31165" lvl="1" marL="914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31164" lvl="2" marL="1371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31164" lvl="3" marL="1828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31164" lvl="4" marL="22860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1164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1164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1164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1165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/>
              <a:buChar char="•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None/>
              <a:defRPr b="0" i="0" sz="1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рисунок, часы, знак&#10;&#10;Автоматически созданное описание"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224744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1653929" y="3562132"/>
            <a:ext cx="9291320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/>
              <a:buNone/>
            </a:pPr>
            <a:r>
              <a:rPr b="1" i="0" lang="ru-RU" sz="4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игры “Виселица”</a:t>
            </a:r>
            <a:endParaRPr b="1" i="0" sz="48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1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054735" y="621665"/>
            <a:ext cx="10356215" cy="563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«Виселица» это более продвинутый вариант игры в угадайку. Пользователь должен угадывать буквы в загаданном слове.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игры «Виселица»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Один участник (водящий) загадывает слово и рисует на листе такое количество подчёркиваний, сколько букв в слове . Другой участник начинает называть буквы, чтобы отгадать слово. Если буква есть в слове, то водящий обязан вписать её на своё место в слово (если таких букв несколько — то вписываются все), а если нет — то он рисует один элемент виселицы с человечком (стойка, перекладина, распорка, верёвка, голова, туловище, 2 руки, 2 ноги — всего 10 элементов-попыток).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отгадывающий не успел угадать слово раньше, чем виселица нарисована полностью, то он считается «повешенным» и должен угадывать следующее слово. Если слово отгадано — то игроки меняются местами.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913765" y="0"/>
            <a:ext cx="911987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/>
              <a:buNone/>
            </a:pPr>
            <a:r>
              <a:rPr b="1" i="0" lang="ru-RU" sz="4400" u="none" cap="none" strike="noStrike">
                <a:solidFill>
                  <a:srgbClr val="5353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Задание </a:t>
            </a:r>
            <a:endParaRPr b="1" i="0" sz="4400" u="none" cap="none" strike="noStrike">
              <a:solidFill>
                <a:srgbClr val="5353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1054100" y="918210"/>
            <a:ext cx="10083800" cy="55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игру “Виселица”, которая будет случайным образом выбирать слово из вашего списка и пользователь должен будет отгадать ее по буквам. 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10 неудачных попыток ввода букв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пользователь проиграл, вывести сообщение: </a:t>
            </a:r>
            <a:r>
              <a:rPr b="0" i="1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“Вы проиграли!”.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угадывании слова, вывести сообщение: </a:t>
            </a:r>
            <a:r>
              <a:rPr b="0" i="1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“Вы угадали слово: 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&lt;загаданное слово&gt;”.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каждую неудачную попытку, выводить элемент рисования виселицы. Порядок: стойка, перекладина, распорка, верёвка, голова, туловище, рука 1, рука 2, нога 1, нога 2 — всего 10 элементов-попыток.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530" y="199616"/>
            <a:ext cx="1959861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1283970" y="-16510"/>
            <a:ext cx="91200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/>
              <a:buNone/>
            </a:pPr>
            <a:r>
              <a:rPr b="1" i="0" lang="ru-RU" sz="4400" u="none" cap="none" strike="noStrike">
                <a:solidFill>
                  <a:srgbClr val="5353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Справочник модулей </a:t>
            </a:r>
            <a:endParaRPr b="1" i="0" sz="4400" u="none" cap="none" strike="noStrike">
              <a:solidFill>
                <a:srgbClr val="5353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1858010" y="1582420"/>
            <a:ext cx="963041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математический модуль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модуль для работы с операционной системой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модуль для генерации случайных последовательностей;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</a:t>
            </a:r>
            <a:r>
              <a:rPr b="0" i="0" lang="ru-R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модуль взаимодействующим с интерпретатором python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